
<file path=[Content_Types].xml><?xml version="1.0" encoding="utf-8"?>
<Types xmlns="http://schemas.openxmlformats.org/package/2006/content-types">
  <Default Extension="bin" ContentType="application/vnd.openxmlformats-officedocument.oleObject"/>
  <Default Extension="png" ContentType="image/png"/>
  <Default Extension="vsd" ContentType="application/vnd.visio"/>
  <Default Extension="emf" ContentType="image/x-emf"/>
  <Default Extension="jpeg" ContentType="image/jpeg"/>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ags/tag2.xml" ContentType="application/vnd.openxmlformats-officedocument.presentationml.tags+xml"/>
  <Override PartName="/ppt/theme/theme2.xml" ContentType="application/vnd.openxmlformats-officedocument.theme+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theme/theme3.xml" ContentType="application/vnd.openxmlformats-officedocument.theme+xml"/>
  <Override PartName="/ppt/tags/tag3.xml" ContentType="application/vnd.openxmlformats-officedocument.presentationml.tags+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tags/tag11.xml" ContentType="application/vnd.openxmlformats-officedocument.presentationml.tags+xml"/>
  <Override PartName="/ppt/notesSlides/notesSlide3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 id="2147483781" r:id="rId6"/>
    <p:sldMasterId id="2147483783" r:id="rId7"/>
  </p:sldMasterIdLst>
  <p:notesMasterIdLst>
    <p:notesMasterId r:id="rId38"/>
  </p:notesMasterIdLst>
  <p:handoutMasterIdLst>
    <p:handoutMasterId r:id="rId39"/>
  </p:handoutMasterIdLst>
  <p:sldIdLst>
    <p:sldId id="292" r:id="rId8"/>
    <p:sldId id="363" r:id="rId9"/>
    <p:sldId id="332" r:id="rId10"/>
    <p:sldId id="414" r:id="rId11"/>
    <p:sldId id="416" r:id="rId12"/>
    <p:sldId id="417" r:id="rId13"/>
    <p:sldId id="418" r:id="rId14"/>
    <p:sldId id="419" r:id="rId15"/>
    <p:sldId id="422" r:id="rId16"/>
    <p:sldId id="420" r:id="rId17"/>
    <p:sldId id="437" r:id="rId18"/>
    <p:sldId id="424" r:id="rId19"/>
    <p:sldId id="432" r:id="rId20"/>
    <p:sldId id="423" r:id="rId21"/>
    <p:sldId id="433" r:id="rId22"/>
    <p:sldId id="425" r:id="rId23"/>
    <p:sldId id="426" r:id="rId24"/>
    <p:sldId id="427" r:id="rId25"/>
    <p:sldId id="434" r:id="rId26"/>
    <p:sldId id="436" r:id="rId27"/>
    <p:sldId id="429" r:id="rId28"/>
    <p:sldId id="435" r:id="rId29"/>
    <p:sldId id="438" r:id="rId30"/>
    <p:sldId id="439" r:id="rId31"/>
    <p:sldId id="440" r:id="rId32"/>
    <p:sldId id="442" r:id="rId33"/>
    <p:sldId id="441" r:id="rId34"/>
    <p:sldId id="443" r:id="rId35"/>
    <p:sldId id="444" r:id="rId36"/>
    <p:sldId id="360" r:id="rId37"/>
  </p:sldIdLst>
  <p:sldSz cx="10691813" cy="7559675"/>
  <p:notesSz cx="10058400" cy="7772400"/>
  <p:custDataLst>
    <p:tags r:id="rId40"/>
  </p:custDataLst>
  <p:defaultTextStyle>
    <a:defPPr>
      <a:defRPr lang="en-US"/>
    </a:defPPr>
    <a:lvl1pPr marL="0" algn="l" defTabSz="446684" rtl="0" eaLnBrk="1" latinLnBrk="0" hangingPunct="1">
      <a:defRPr sz="1742" kern="1200">
        <a:solidFill>
          <a:schemeClr val="tx1"/>
        </a:solidFill>
        <a:latin typeface="+mn-lt"/>
        <a:ea typeface="+mn-ea"/>
        <a:cs typeface="+mn-cs"/>
      </a:defRPr>
    </a:lvl1pPr>
    <a:lvl2pPr marL="446684" algn="l" defTabSz="446684" rtl="0" eaLnBrk="1" latinLnBrk="0" hangingPunct="1">
      <a:defRPr sz="1742" kern="1200">
        <a:solidFill>
          <a:schemeClr val="tx1"/>
        </a:solidFill>
        <a:latin typeface="+mn-lt"/>
        <a:ea typeface="+mn-ea"/>
        <a:cs typeface="+mn-cs"/>
      </a:defRPr>
    </a:lvl2pPr>
    <a:lvl3pPr marL="893369" algn="l" defTabSz="446684" rtl="0" eaLnBrk="1" latinLnBrk="0" hangingPunct="1">
      <a:defRPr sz="1742" kern="1200">
        <a:solidFill>
          <a:schemeClr val="tx1"/>
        </a:solidFill>
        <a:latin typeface="+mn-lt"/>
        <a:ea typeface="+mn-ea"/>
        <a:cs typeface="+mn-cs"/>
      </a:defRPr>
    </a:lvl3pPr>
    <a:lvl4pPr marL="1340053" algn="l" defTabSz="446684" rtl="0" eaLnBrk="1" latinLnBrk="0" hangingPunct="1">
      <a:defRPr sz="1742" kern="1200">
        <a:solidFill>
          <a:schemeClr val="tx1"/>
        </a:solidFill>
        <a:latin typeface="+mn-lt"/>
        <a:ea typeface="+mn-ea"/>
        <a:cs typeface="+mn-cs"/>
      </a:defRPr>
    </a:lvl4pPr>
    <a:lvl5pPr marL="1786736" algn="l" defTabSz="446684" rtl="0" eaLnBrk="1" latinLnBrk="0" hangingPunct="1">
      <a:defRPr sz="1742" kern="1200">
        <a:solidFill>
          <a:schemeClr val="tx1"/>
        </a:solidFill>
        <a:latin typeface="+mn-lt"/>
        <a:ea typeface="+mn-ea"/>
        <a:cs typeface="+mn-cs"/>
      </a:defRPr>
    </a:lvl5pPr>
    <a:lvl6pPr marL="2233420" algn="l" defTabSz="446684" rtl="0" eaLnBrk="1" latinLnBrk="0" hangingPunct="1">
      <a:defRPr sz="1742" kern="1200">
        <a:solidFill>
          <a:schemeClr val="tx1"/>
        </a:solidFill>
        <a:latin typeface="+mn-lt"/>
        <a:ea typeface="+mn-ea"/>
        <a:cs typeface="+mn-cs"/>
      </a:defRPr>
    </a:lvl6pPr>
    <a:lvl7pPr marL="2680105" algn="l" defTabSz="446684" rtl="0" eaLnBrk="1" latinLnBrk="0" hangingPunct="1">
      <a:defRPr sz="1742" kern="1200">
        <a:solidFill>
          <a:schemeClr val="tx1"/>
        </a:solidFill>
        <a:latin typeface="+mn-lt"/>
        <a:ea typeface="+mn-ea"/>
        <a:cs typeface="+mn-cs"/>
      </a:defRPr>
    </a:lvl7pPr>
    <a:lvl8pPr marL="3126789" algn="l" defTabSz="446684" rtl="0" eaLnBrk="1" latinLnBrk="0" hangingPunct="1">
      <a:defRPr sz="1742" kern="1200">
        <a:solidFill>
          <a:schemeClr val="tx1"/>
        </a:solidFill>
        <a:latin typeface="+mn-lt"/>
        <a:ea typeface="+mn-ea"/>
        <a:cs typeface="+mn-cs"/>
      </a:defRPr>
    </a:lvl8pPr>
    <a:lvl9pPr marL="3573473" algn="l" defTabSz="446684" rtl="0" eaLnBrk="1" latinLnBrk="0" hangingPunct="1">
      <a:defRPr sz="1742"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4709" userDrawn="1">
          <p15:clr>
            <a:srgbClr val="A4A3A4"/>
          </p15:clr>
        </p15:guide>
        <p15:guide id="2" pos="623" userDrawn="1">
          <p15:clr>
            <a:srgbClr val="A4A3A4"/>
          </p15:clr>
        </p15:guide>
        <p15:guide id="3" pos="6735" userDrawn="1">
          <p15:clr>
            <a:srgbClr val="A4A3A4"/>
          </p15:clr>
        </p15:guide>
        <p15:guide id="5" orient="horz" pos="767" userDrawn="1">
          <p15:clr>
            <a:srgbClr val="A4A3A4"/>
          </p15:clr>
        </p15:guide>
        <p15:guide id="6" orient="horz" pos="582" userDrawn="1">
          <p15:clr>
            <a:srgbClr val="A4A3A4"/>
          </p15:clr>
        </p15:guide>
        <p15:guide id="7" orient="horz" pos="4524" userDrawn="1">
          <p15:clr>
            <a:srgbClr val="A4A3A4"/>
          </p15:clr>
        </p15:guide>
        <p15:guide id="8" orient="horz" pos="1179" userDrawn="1">
          <p15:clr>
            <a:srgbClr val="A4A3A4"/>
          </p15:clr>
        </p15:guide>
        <p15:guide id="9" orient="horz" pos="612" userDrawn="1">
          <p15:clr>
            <a:srgbClr val="A4A3A4"/>
          </p15:clr>
        </p15:guide>
        <p15:guide id="10" orient="horz" pos="917" userDrawn="1">
          <p15:clr>
            <a:srgbClr val="A4A3A4"/>
          </p15:clr>
        </p15:guide>
        <p15:guide id="11" orient="horz" pos="3660" userDrawn="1">
          <p15:clr>
            <a:srgbClr val="A4A3A4"/>
          </p15:clr>
        </p15:guide>
        <p15:guide id="12" pos="6199" userDrawn="1">
          <p15:clr>
            <a:srgbClr val="A4A3A4"/>
          </p15:clr>
        </p15:guide>
        <p15:guide id="13" pos="2120" userDrawn="1">
          <p15:clr>
            <a:srgbClr val="A4A3A4"/>
          </p15:clr>
        </p15:guide>
        <p15:guide id="14" pos="5726" userDrawn="1">
          <p15:clr>
            <a:srgbClr val="A4A3A4"/>
          </p15:clr>
        </p15:guide>
        <p15:guide id="15" pos="1159" userDrawn="1">
          <p15:clr>
            <a:srgbClr val="A4A3A4"/>
          </p15:clr>
        </p15:guide>
        <p15:guide id="16" pos="1678" userDrawn="1">
          <p15:clr>
            <a:srgbClr val="A4A3A4"/>
          </p15:clr>
        </p15:guide>
        <p15:guide id="17" pos="542" userDrawn="1">
          <p15:clr>
            <a:srgbClr val="A4A3A4"/>
          </p15:clr>
        </p15:guide>
        <p15:guide id="18" pos="238" userDrawn="1">
          <p15:clr>
            <a:srgbClr val="A4A3A4"/>
          </p15:clr>
        </p15:guide>
        <p15:guide id="19" pos="3186" userDrawn="1">
          <p15:clr>
            <a:srgbClr val="A4A3A4"/>
          </p15:clr>
        </p15:guide>
        <p15:guide id="20" pos="1936" userDrawn="1">
          <p15:clr>
            <a:srgbClr val="A4A3A4"/>
          </p15:clr>
        </p15:guide>
        <p15:guide id="21" pos="3368" userDrawn="1">
          <p15:clr>
            <a:srgbClr val="A4A3A4"/>
          </p15:clr>
        </p15:guide>
        <p15:guide id="22" orient="horz" pos="3764" userDrawn="1">
          <p15:clr>
            <a:srgbClr val="A4A3A4"/>
          </p15:clr>
        </p15:guide>
        <p15:guide id="23" orient="horz" pos="3855" userDrawn="1">
          <p15:clr>
            <a:srgbClr val="A4A3A4"/>
          </p15:clr>
        </p15:guide>
        <p15:guide id="24" orient="horz" pos="3969"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Vallade, Julia" initials="VJ" lastIdx="2" clrIdx="0">
    <p:extLst>
      <p:ext uri="{19B8F6BF-5375-455C-9EA6-DF929625EA0E}">
        <p15:presenceInfo xmlns:p15="http://schemas.microsoft.com/office/powerpoint/2012/main" userId="S-1-5-21-1849641580-502103650-619646970-146060" providerId="AD"/>
      </p:ext>
    </p:extLst>
  </p:cmAuthor>
  <p:cmAuthor id="2" name="Charrier, Maxime" initials="CM" lastIdx="4" clrIdx="1">
    <p:extLst>
      <p:ext uri="{19B8F6BF-5375-455C-9EA6-DF929625EA0E}">
        <p15:presenceInfo xmlns:p15="http://schemas.microsoft.com/office/powerpoint/2012/main" userId="S-1-5-21-1849641580-502103650-619646970-151296" providerId="AD"/>
      </p:ext>
    </p:extLst>
  </p:cmAuthor>
  <p:cmAuthor id="3" name="Leclerc, Kim" initials="LK" lastIdx="1" clrIdx="2">
    <p:extLst>
      <p:ext uri="{19B8F6BF-5375-455C-9EA6-DF929625EA0E}">
        <p15:presenceInfo xmlns:p15="http://schemas.microsoft.com/office/powerpoint/2012/main" userId="S-1-5-21-1849641580-502103650-619646970-179436"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B0F0"/>
    <a:srgbClr val="EAAA00"/>
    <a:srgbClr val="0091DA"/>
    <a:srgbClr val="43B02A"/>
    <a:srgbClr val="BC204B"/>
    <a:srgbClr val="F68D2E"/>
    <a:srgbClr val="00A3A1"/>
    <a:srgbClr val="C6007E"/>
    <a:srgbClr val="009A44"/>
    <a:srgbClr val="00338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86" autoAdjust="0"/>
    <p:restoredTop sz="94704" autoAdjust="0"/>
  </p:normalViewPr>
  <p:slideViewPr>
    <p:cSldViewPr snapToGrid="0">
      <p:cViewPr>
        <p:scale>
          <a:sx n="100" d="100"/>
          <a:sy n="100" d="100"/>
        </p:scale>
        <p:origin x="72" y="-216"/>
      </p:cViewPr>
      <p:guideLst>
        <p:guide orient="horz" pos="4709"/>
        <p:guide pos="623"/>
        <p:guide pos="6735"/>
        <p:guide orient="horz" pos="767"/>
        <p:guide orient="horz" pos="582"/>
        <p:guide orient="horz" pos="4524"/>
        <p:guide orient="horz" pos="1179"/>
        <p:guide orient="horz" pos="612"/>
        <p:guide orient="horz" pos="917"/>
        <p:guide orient="horz" pos="3660"/>
        <p:guide pos="6199"/>
        <p:guide pos="2120"/>
        <p:guide pos="5726"/>
        <p:guide pos="1159"/>
        <p:guide pos="1678"/>
        <p:guide pos="542"/>
        <p:guide pos="238"/>
        <p:guide pos="3186"/>
        <p:guide pos="1936"/>
        <p:guide pos="3368"/>
        <p:guide orient="horz" pos="3764"/>
        <p:guide orient="horz" pos="3855"/>
        <p:guide orient="horz" pos="3969"/>
      </p:guideLst>
    </p:cSldViewPr>
  </p:slideViewPr>
  <p:outlineViewPr>
    <p:cViewPr>
      <p:scale>
        <a:sx n="33" d="100"/>
        <a:sy n="33" d="100"/>
      </p:scale>
      <p:origin x="0" y="-45504"/>
    </p:cViewPr>
  </p:outlineViewPr>
  <p:notesTextViewPr>
    <p:cViewPr>
      <p:scale>
        <a:sx n="100" d="100"/>
        <a:sy n="100" d="100"/>
      </p:scale>
      <p:origin x="0" y="0"/>
    </p:cViewPr>
  </p:notesTextViewPr>
  <p:notesViewPr>
    <p:cSldViewPr snapToGrid="0">
      <p:cViewPr varScale="1">
        <p:scale>
          <a:sx n="78" d="100"/>
          <a:sy n="78" d="100"/>
        </p:scale>
        <p:origin x="2030" y="58"/>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1.xml"/><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slide" Target="slides/slide19.xml"/><Relationship Id="rId39" Type="http://schemas.openxmlformats.org/officeDocument/2006/relationships/handoutMaster" Target="handoutMasters/handoutMaster1.xml"/><Relationship Id="rId3" Type="http://schemas.openxmlformats.org/officeDocument/2006/relationships/customXml" Target="../customXml/item3.xml"/><Relationship Id="rId21" Type="http://schemas.openxmlformats.org/officeDocument/2006/relationships/slide" Target="slides/slide14.xml"/><Relationship Id="rId34" Type="http://schemas.openxmlformats.org/officeDocument/2006/relationships/slide" Target="slides/slide27.xml"/><Relationship Id="rId42" Type="http://schemas.openxmlformats.org/officeDocument/2006/relationships/presProps" Target="presProps.xml"/><Relationship Id="rId7" Type="http://schemas.openxmlformats.org/officeDocument/2006/relationships/slideMaster" Target="slideMasters/slideMaster3.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slide" Target="slides/slide26.xml"/><Relationship Id="rId38" Type="http://schemas.openxmlformats.org/officeDocument/2006/relationships/notesMaster" Target="notesMasters/notesMaster1.xml"/><Relationship Id="rId2" Type="http://schemas.openxmlformats.org/officeDocument/2006/relationships/customXml" Target="../customXml/item2.xml"/><Relationship Id="rId16" Type="http://schemas.openxmlformats.org/officeDocument/2006/relationships/slide" Target="slides/slide9.xml"/><Relationship Id="rId20" Type="http://schemas.openxmlformats.org/officeDocument/2006/relationships/slide" Target="slides/slide13.xml"/><Relationship Id="rId29" Type="http://schemas.openxmlformats.org/officeDocument/2006/relationships/slide" Target="slides/slide22.xml"/><Relationship Id="rId41" Type="http://schemas.openxmlformats.org/officeDocument/2006/relationships/commentAuthors" Target="commentAuthors.xml"/><Relationship Id="rId1" Type="http://schemas.openxmlformats.org/officeDocument/2006/relationships/customXml" Target="../customXml/item1.xml"/><Relationship Id="rId6" Type="http://schemas.openxmlformats.org/officeDocument/2006/relationships/slideMaster" Target="slideMasters/slideMaster2.xml"/><Relationship Id="rId11" Type="http://schemas.openxmlformats.org/officeDocument/2006/relationships/slide" Target="slides/slide4.xml"/><Relationship Id="rId24" Type="http://schemas.openxmlformats.org/officeDocument/2006/relationships/slide" Target="slides/slide17.xml"/><Relationship Id="rId32" Type="http://schemas.openxmlformats.org/officeDocument/2006/relationships/slide" Target="slides/slide25.xml"/><Relationship Id="rId37" Type="http://schemas.openxmlformats.org/officeDocument/2006/relationships/slide" Target="slides/slide30.xml"/><Relationship Id="rId40" Type="http://schemas.openxmlformats.org/officeDocument/2006/relationships/tags" Target="tags/tag1.xml"/><Relationship Id="rId45" Type="http://schemas.openxmlformats.org/officeDocument/2006/relationships/tableStyles" Target="tableStyles.xml"/><Relationship Id="rId5" Type="http://schemas.openxmlformats.org/officeDocument/2006/relationships/slideMaster" Target="slideMasters/slideMaster1.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openxmlformats.org/officeDocument/2006/relationships/slide" Target="slides/slide29.xml"/><Relationship Id="rId10" Type="http://schemas.openxmlformats.org/officeDocument/2006/relationships/slide" Target="slides/slide3.xml"/><Relationship Id="rId19" Type="http://schemas.openxmlformats.org/officeDocument/2006/relationships/slide" Target="slides/slide12.xml"/><Relationship Id="rId31" Type="http://schemas.openxmlformats.org/officeDocument/2006/relationships/slide" Target="slides/slide24.xml"/><Relationship Id="rId44" Type="http://schemas.openxmlformats.org/officeDocument/2006/relationships/theme" Target="theme/theme1.xml"/><Relationship Id="rId4" Type="http://schemas.openxmlformats.org/officeDocument/2006/relationships/customXml" Target="../customXml/item4.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slide" Target="slides/slide23.xml"/><Relationship Id="rId35" Type="http://schemas.openxmlformats.org/officeDocument/2006/relationships/slide" Target="slides/slide28.xml"/><Relationship Id="rId43"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2.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4359275" cy="388938"/>
          </a:xfrm>
          <a:prstGeom prst="rect">
            <a:avLst/>
          </a:prstGeom>
        </p:spPr>
        <p:txBody>
          <a:bodyPr vert="horz" lIns="91440" tIns="45720" rIns="91440" bIns="45720" rtlCol="0"/>
          <a:lstStyle>
            <a:lvl1pPr algn="l">
              <a:defRPr sz="1200"/>
            </a:lvl1pPr>
          </a:lstStyle>
          <a:p>
            <a:endParaRPr lang="en-US" dirty="0">
              <a:latin typeface="Univers for KPMG Light" panose="020B0403020202020204" pitchFamily="34" charset="0"/>
            </a:endParaRPr>
          </a:p>
        </p:txBody>
      </p:sp>
      <p:sp>
        <p:nvSpPr>
          <p:cNvPr id="3" name="Date Placeholder 2"/>
          <p:cNvSpPr>
            <a:spLocks noGrp="1"/>
          </p:cNvSpPr>
          <p:nvPr>
            <p:ph type="dt" sz="quarter" idx="1"/>
          </p:nvPr>
        </p:nvSpPr>
        <p:spPr>
          <a:xfrm>
            <a:off x="5697538" y="0"/>
            <a:ext cx="4359275" cy="388938"/>
          </a:xfrm>
          <a:prstGeom prst="rect">
            <a:avLst/>
          </a:prstGeom>
        </p:spPr>
        <p:txBody>
          <a:bodyPr vert="horz" lIns="91440" tIns="45720" rIns="91440" bIns="45720" rtlCol="0"/>
          <a:lstStyle>
            <a:lvl1pPr algn="r">
              <a:defRPr sz="1200"/>
            </a:lvl1pPr>
          </a:lstStyle>
          <a:p>
            <a:fld id="{05DEF64C-6444-C54F-9BF0-613CB0CFD382}" type="datetimeFigureOut">
              <a:rPr lang="en-US" smtClean="0">
                <a:latin typeface="Univers for KPMG Light" panose="020B0403020202020204" pitchFamily="34" charset="0"/>
              </a:rPr>
              <a:t>1/31/2020</a:t>
            </a:fld>
            <a:endParaRPr lang="en-US" dirty="0">
              <a:latin typeface="Univers for KPMG Light" panose="020B0403020202020204" pitchFamily="34" charset="0"/>
            </a:endParaRPr>
          </a:p>
        </p:txBody>
      </p:sp>
      <p:sp>
        <p:nvSpPr>
          <p:cNvPr id="4" name="Footer Placeholder 3"/>
          <p:cNvSpPr>
            <a:spLocks noGrp="1"/>
          </p:cNvSpPr>
          <p:nvPr>
            <p:ph type="ftr" sz="quarter" idx="2"/>
          </p:nvPr>
        </p:nvSpPr>
        <p:spPr>
          <a:xfrm>
            <a:off x="0" y="7381875"/>
            <a:ext cx="4359275" cy="388938"/>
          </a:xfrm>
          <a:prstGeom prst="rect">
            <a:avLst/>
          </a:prstGeom>
        </p:spPr>
        <p:txBody>
          <a:bodyPr vert="horz" lIns="91440" tIns="45720" rIns="91440" bIns="45720" rtlCol="0" anchor="b"/>
          <a:lstStyle>
            <a:lvl1pPr algn="l">
              <a:defRPr sz="1200"/>
            </a:lvl1pPr>
          </a:lstStyle>
          <a:p>
            <a:endParaRPr lang="en-US" dirty="0">
              <a:latin typeface="Univers for KPMG Light" panose="020B0403020202020204" pitchFamily="34" charset="0"/>
            </a:endParaRPr>
          </a:p>
        </p:txBody>
      </p:sp>
      <p:sp>
        <p:nvSpPr>
          <p:cNvPr id="5" name="Slide Number Placeholder 4"/>
          <p:cNvSpPr>
            <a:spLocks noGrp="1"/>
          </p:cNvSpPr>
          <p:nvPr>
            <p:ph type="sldNum" sz="quarter" idx="3"/>
          </p:nvPr>
        </p:nvSpPr>
        <p:spPr>
          <a:xfrm>
            <a:off x="5697538" y="7381875"/>
            <a:ext cx="4359275" cy="388938"/>
          </a:xfrm>
          <a:prstGeom prst="rect">
            <a:avLst/>
          </a:prstGeom>
        </p:spPr>
        <p:txBody>
          <a:bodyPr vert="horz" lIns="91440" tIns="45720" rIns="91440" bIns="45720" rtlCol="0" anchor="b"/>
          <a:lstStyle>
            <a:lvl1pPr algn="r">
              <a:defRPr sz="1200"/>
            </a:lvl1pPr>
          </a:lstStyle>
          <a:p>
            <a:fld id="{29418882-9918-3B42-897A-C192067F29E7}" type="slidenum">
              <a:rPr lang="en-US" smtClean="0">
                <a:latin typeface="Univers for KPMG Light" panose="020B0403020202020204" pitchFamily="34" charset="0"/>
              </a:rPr>
              <a:t>‹N°›</a:t>
            </a:fld>
            <a:endParaRPr lang="en-US" dirty="0">
              <a:latin typeface="Univers for KPMG Light" panose="020B0403020202020204" pitchFamily="34" charset="0"/>
            </a:endParaRPr>
          </a:p>
        </p:txBody>
      </p:sp>
    </p:spTree>
    <p:extLst>
      <p:ext uri="{BB962C8B-B14F-4D97-AF65-F5344CB8AC3E}">
        <p14:creationId xmlns:p14="http://schemas.microsoft.com/office/powerpoint/2010/main" val="2420119193"/>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4359275" cy="388938"/>
          </a:xfrm>
          <a:prstGeom prst="rect">
            <a:avLst/>
          </a:prstGeom>
        </p:spPr>
        <p:txBody>
          <a:bodyPr vert="horz" lIns="91440" tIns="45720" rIns="91440" bIns="45720" rtlCol="0"/>
          <a:lstStyle>
            <a:lvl1pPr algn="l">
              <a:defRPr sz="1200">
                <a:latin typeface="Univers for KPMG Light" panose="020B0403020202020204" pitchFamily="34" charset="0"/>
              </a:defRPr>
            </a:lvl1pPr>
          </a:lstStyle>
          <a:p>
            <a:endParaRPr lang="en-US" dirty="0"/>
          </a:p>
        </p:txBody>
      </p:sp>
      <p:sp>
        <p:nvSpPr>
          <p:cNvPr id="3" name="Date Placeholder 2"/>
          <p:cNvSpPr>
            <a:spLocks noGrp="1"/>
          </p:cNvSpPr>
          <p:nvPr>
            <p:ph type="dt" idx="1"/>
          </p:nvPr>
        </p:nvSpPr>
        <p:spPr>
          <a:xfrm>
            <a:off x="5697538" y="0"/>
            <a:ext cx="4359275" cy="388938"/>
          </a:xfrm>
          <a:prstGeom prst="rect">
            <a:avLst/>
          </a:prstGeom>
        </p:spPr>
        <p:txBody>
          <a:bodyPr vert="horz" lIns="91440" tIns="45720" rIns="91440" bIns="45720" rtlCol="0"/>
          <a:lstStyle>
            <a:lvl1pPr algn="r">
              <a:defRPr sz="1200">
                <a:latin typeface="Univers for KPMG Light" panose="020B0403020202020204" pitchFamily="34" charset="0"/>
              </a:defRPr>
            </a:lvl1pPr>
          </a:lstStyle>
          <a:p>
            <a:fld id="{A9B7456A-CD06-0D40-B083-11158BE207ED}" type="datetimeFigureOut">
              <a:rPr lang="en-US" smtClean="0"/>
              <a:pPr/>
              <a:t>1/31/2020</a:t>
            </a:fld>
            <a:endParaRPr lang="en-US" dirty="0"/>
          </a:p>
        </p:txBody>
      </p:sp>
      <p:sp>
        <p:nvSpPr>
          <p:cNvPr id="4" name="Slide Image Placeholder 3"/>
          <p:cNvSpPr>
            <a:spLocks noGrp="1" noRot="1" noChangeAspect="1"/>
          </p:cNvSpPr>
          <p:nvPr>
            <p:ph type="sldImg" idx="2"/>
          </p:nvPr>
        </p:nvSpPr>
        <p:spPr>
          <a:xfrm>
            <a:off x="3175000" y="971550"/>
            <a:ext cx="3708400" cy="262255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1006475" y="3740150"/>
            <a:ext cx="8045450" cy="3060700"/>
          </a:xfrm>
          <a:prstGeom prst="rect">
            <a:avLst/>
          </a:prstGeom>
        </p:spPr>
        <p:txBody>
          <a:bodyPr vert="horz" lIns="91440" tIns="45720" rIns="91440" bIns="45720" rtlCol="0"/>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Footer Placeholder 5"/>
          <p:cNvSpPr>
            <a:spLocks noGrp="1"/>
          </p:cNvSpPr>
          <p:nvPr>
            <p:ph type="ftr" sz="quarter" idx="4"/>
          </p:nvPr>
        </p:nvSpPr>
        <p:spPr>
          <a:xfrm>
            <a:off x="0" y="7383463"/>
            <a:ext cx="4359275" cy="388937"/>
          </a:xfrm>
          <a:prstGeom prst="rect">
            <a:avLst/>
          </a:prstGeom>
        </p:spPr>
        <p:txBody>
          <a:bodyPr vert="horz" lIns="91440" tIns="45720" rIns="91440" bIns="45720" rtlCol="0" anchor="b"/>
          <a:lstStyle>
            <a:lvl1pPr algn="l">
              <a:defRPr sz="1200">
                <a:latin typeface="Univers for KPMG Light" panose="020B0403020202020204" pitchFamily="34" charset="0"/>
              </a:defRPr>
            </a:lvl1pPr>
          </a:lstStyle>
          <a:p>
            <a:endParaRPr lang="en-US" dirty="0"/>
          </a:p>
        </p:txBody>
      </p:sp>
      <p:sp>
        <p:nvSpPr>
          <p:cNvPr id="7" name="Slide Number Placeholder 6"/>
          <p:cNvSpPr>
            <a:spLocks noGrp="1"/>
          </p:cNvSpPr>
          <p:nvPr>
            <p:ph type="sldNum" sz="quarter" idx="5"/>
          </p:nvPr>
        </p:nvSpPr>
        <p:spPr>
          <a:xfrm>
            <a:off x="5697538" y="7383463"/>
            <a:ext cx="4359275" cy="388937"/>
          </a:xfrm>
          <a:prstGeom prst="rect">
            <a:avLst/>
          </a:prstGeom>
        </p:spPr>
        <p:txBody>
          <a:bodyPr vert="horz" lIns="91440" tIns="45720" rIns="91440" bIns="45720" rtlCol="0" anchor="b"/>
          <a:lstStyle>
            <a:lvl1pPr algn="r">
              <a:defRPr sz="1200">
                <a:latin typeface="Univers for KPMG Light" panose="020B0403020202020204" pitchFamily="34" charset="0"/>
              </a:defRPr>
            </a:lvl1pPr>
          </a:lstStyle>
          <a:p>
            <a:fld id="{E2FEE106-D861-6343-96FF-5BF90692C3C7}" type="slidenum">
              <a:rPr lang="en-US" smtClean="0"/>
              <a:pPr/>
              <a:t>‹N°›</a:t>
            </a:fld>
            <a:endParaRPr lang="en-US" dirty="0"/>
          </a:p>
        </p:txBody>
      </p:sp>
    </p:spTree>
    <p:extLst>
      <p:ext uri="{BB962C8B-B14F-4D97-AF65-F5344CB8AC3E}">
        <p14:creationId xmlns:p14="http://schemas.microsoft.com/office/powerpoint/2010/main" val="1591445627"/>
      </p:ext>
    </p:extLst>
  </p:cSld>
  <p:clrMap bg1="lt1" tx1="dk1" bg2="lt2" tx2="dk2" accent1="accent1" accent2="accent2" accent3="accent3" accent4="accent4" accent5="accent5" accent6="accent6" hlink="hlink" folHlink="folHlink"/>
  <p:hf hdr="0" ftr="0" dt="0"/>
  <p:notesStyle>
    <a:lvl1pPr marL="0" algn="l" defTabSz="893369" rtl="0" eaLnBrk="1" latinLnBrk="0" hangingPunct="1">
      <a:defRPr sz="1198" kern="1200">
        <a:solidFill>
          <a:schemeClr val="tx1"/>
        </a:solidFill>
        <a:latin typeface="Univers for KPMG Light" panose="020B0403020202020204" pitchFamily="34" charset="0"/>
        <a:ea typeface="+mn-ea"/>
        <a:cs typeface="+mn-cs"/>
      </a:defRPr>
    </a:lvl1pPr>
    <a:lvl2pPr marL="446684" algn="l" defTabSz="893369" rtl="0" eaLnBrk="1" latinLnBrk="0" hangingPunct="1">
      <a:defRPr sz="1198" kern="1200">
        <a:solidFill>
          <a:schemeClr val="tx1"/>
        </a:solidFill>
        <a:latin typeface="Univers for KPMG Light" panose="020B0403020202020204" pitchFamily="34" charset="0"/>
        <a:ea typeface="+mn-ea"/>
        <a:cs typeface="+mn-cs"/>
      </a:defRPr>
    </a:lvl2pPr>
    <a:lvl3pPr marL="893369" algn="l" defTabSz="893369" rtl="0" eaLnBrk="1" latinLnBrk="0" hangingPunct="1">
      <a:defRPr sz="1198" kern="1200">
        <a:solidFill>
          <a:schemeClr val="tx1"/>
        </a:solidFill>
        <a:latin typeface="Univers for KPMG Light" panose="020B0403020202020204" pitchFamily="34" charset="0"/>
        <a:ea typeface="+mn-ea"/>
        <a:cs typeface="+mn-cs"/>
      </a:defRPr>
    </a:lvl3pPr>
    <a:lvl4pPr marL="1340053" algn="l" defTabSz="893369" rtl="0" eaLnBrk="1" latinLnBrk="0" hangingPunct="1">
      <a:defRPr sz="1198" kern="1200">
        <a:solidFill>
          <a:schemeClr val="tx1"/>
        </a:solidFill>
        <a:latin typeface="Univers for KPMG Light" panose="020B0403020202020204" pitchFamily="34" charset="0"/>
        <a:ea typeface="+mn-ea"/>
        <a:cs typeface="+mn-cs"/>
      </a:defRPr>
    </a:lvl4pPr>
    <a:lvl5pPr marL="1786736" algn="l" defTabSz="893369" rtl="0" eaLnBrk="1" latinLnBrk="0" hangingPunct="1">
      <a:defRPr sz="1198" kern="1200">
        <a:solidFill>
          <a:schemeClr val="tx1"/>
        </a:solidFill>
        <a:latin typeface="Univers for KPMG Light" panose="020B0403020202020204" pitchFamily="34" charset="0"/>
        <a:ea typeface="+mn-ea"/>
        <a:cs typeface="+mn-cs"/>
      </a:defRPr>
    </a:lvl5pPr>
    <a:lvl6pPr marL="2233420" algn="l" defTabSz="893369" rtl="0" eaLnBrk="1" latinLnBrk="0" hangingPunct="1">
      <a:defRPr sz="1198" kern="1200">
        <a:solidFill>
          <a:schemeClr val="tx1"/>
        </a:solidFill>
        <a:latin typeface="+mn-lt"/>
        <a:ea typeface="+mn-ea"/>
        <a:cs typeface="+mn-cs"/>
      </a:defRPr>
    </a:lvl6pPr>
    <a:lvl7pPr marL="2680105" algn="l" defTabSz="893369" rtl="0" eaLnBrk="1" latinLnBrk="0" hangingPunct="1">
      <a:defRPr sz="1198" kern="1200">
        <a:solidFill>
          <a:schemeClr val="tx1"/>
        </a:solidFill>
        <a:latin typeface="+mn-lt"/>
        <a:ea typeface="+mn-ea"/>
        <a:cs typeface="+mn-cs"/>
      </a:defRPr>
    </a:lvl7pPr>
    <a:lvl8pPr marL="3126789" algn="l" defTabSz="893369" rtl="0" eaLnBrk="1" latinLnBrk="0" hangingPunct="1">
      <a:defRPr sz="1198" kern="1200">
        <a:solidFill>
          <a:schemeClr val="tx1"/>
        </a:solidFill>
        <a:latin typeface="+mn-lt"/>
        <a:ea typeface="+mn-ea"/>
        <a:cs typeface="+mn-cs"/>
      </a:defRPr>
    </a:lvl8pPr>
    <a:lvl9pPr marL="3573473" algn="l" defTabSz="893369" rtl="0" eaLnBrk="1" latinLnBrk="0" hangingPunct="1">
      <a:defRPr sz="1198"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fld id="{E2FEE106-D861-6343-96FF-5BF90692C3C7}" type="slidenum">
              <a:rPr lang="en-US" smtClean="0"/>
              <a:pPr/>
              <a:t>1</a:t>
            </a:fld>
            <a:endParaRPr lang="en-US" dirty="0"/>
          </a:p>
        </p:txBody>
      </p:sp>
    </p:spTree>
    <p:extLst>
      <p:ext uri="{BB962C8B-B14F-4D97-AF65-F5344CB8AC3E}">
        <p14:creationId xmlns:p14="http://schemas.microsoft.com/office/powerpoint/2010/main" val="13753488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fld id="{E2FEE106-D861-6343-96FF-5BF90692C3C7}" type="slidenum">
              <a:rPr lang="en-US" smtClean="0"/>
              <a:pPr/>
              <a:t>10</a:t>
            </a:fld>
            <a:endParaRPr lang="en-US" dirty="0"/>
          </a:p>
        </p:txBody>
      </p:sp>
    </p:spTree>
    <p:extLst>
      <p:ext uri="{BB962C8B-B14F-4D97-AF65-F5344CB8AC3E}">
        <p14:creationId xmlns:p14="http://schemas.microsoft.com/office/powerpoint/2010/main" val="58236214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fld id="{E2FEE106-D861-6343-96FF-5BF90692C3C7}" type="slidenum">
              <a:rPr lang="en-US" smtClean="0"/>
              <a:pPr/>
              <a:t>11</a:t>
            </a:fld>
            <a:endParaRPr lang="en-US" dirty="0"/>
          </a:p>
        </p:txBody>
      </p:sp>
    </p:spTree>
    <p:extLst>
      <p:ext uri="{BB962C8B-B14F-4D97-AF65-F5344CB8AC3E}">
        <p14:creationId xmlns:p14="http://schemas.microsoft.com/office/powerpoint/2010/main" val="389578212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E2FEE106-D861-6343-96FF-5BF90692C3C7}" type="slidenum">
              <a:rPr lang="en-US" smtClean="0">
                <a:solidFill>
                  <a:prstClr val="black"/>
                </a:solidFill>
              </a:rPr>
              <a:pPr/>
              <a:t>12</a:t>
            </a:fld>
            <a:endParaRPr lang="en-US">
              <a:solidFill>
                <a:prstClr val="black"/>
              </a:solidFill>
            </a:endParaRPr>
          </a:p>
        </p:txBody>
      </p:sp>
    </p:spTree>
    <p:extLst>
      <p:ext uri="{BB962C8B-B14F-4D97-AF65-F5344CB8AC3E}">
        <p14:creationId xmlns:p14="http://schemas.microsoft.com/office/powerpoint/2010/main" val="37545152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E2FEE106-D861-6343-96FF-5BF90692C3C7}" type="slidenum">
              <a:rPr lang="en-US" smtClean="0">
                <a:solidFill>
                  <a:prstClr val="black"/>
                </a:solidFill>
              </a:rPr>
              <a:pPr/>
              <a:t>13</a:t>
            </a:fld>
            <a:endParaRPr lang="en-US">
              <a:solidFill>
                <a:prstClr val="black"/>
              </a:solidFill>
            </a:endParaRPr>
          </a:p>
        </p:txBody>
      </p:sp>
    </p:spTree>
    <p:extLst>
      <p:ext uri="{BB962C8B-B14F-4D97-AF65-F5344CB8AC3E}">
        <p14:creationId xmlns:p14="http://schemas.microsoft.com/office/powerpoint/2010/main" val="353466114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fld id="{E2FEE106-D861-6343-96FF-5BF90692C3C7}" type="slidenum">
              <a:rPr lang="en-US" smtClean="0"/>
              <a:pPr/>
              <a:t>14</a:t>
            </a:fld>
            <a:endParaRPr lang="en-US" dirty="0"/>
          </a:p>
        </p:txBody>
      </p:sp>
    </p:spTree>
    <p:extLst>
      <p:ext uri="{BB962C8B-B14F-4D97-AF65-F5344CB8AC3E}">
        <p14:creationId xmlns:p14="http://schemas.microsoft.com/office/powerpoint/2010/main" val="16921800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E2FEE106-D861-6343-96FF-5BF90692C3C7}" type="slidenum">
              <a:rPr lang="en-US" smtClean="0">
                <a:solidFill>
                  <a:prstClr val="black"/>
                </a:solidFill>
              </a:rPr>
              <a:pPr/>
              <a:t>15</a:t>
            </a:fld>
            <a:endParaRPr lang="en-US">
              <a:solidFill>
                <a:prstClr val="black"/>
              </a:solidFill>
            </a:endParaRPr>
          </a:p>
        </p:txBody>
      </p:sp>
    </p:spTree>
    <p:extLst>
      <p:ext uri="{BB962C8B-B14F-4D97-AF65-F5344CB8AC3E}">
        <p14:creationId xmlns:p14="http://schemas.microsoft.com/office/powerpoint/2010/main" val="8017910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E2FEE106-D861-6343-96FF-5BF90692C3C7}" type="slidenum">
              <a:rPr lang="en-US" smtClean="0">
                <a:solidFill>
                  <a:prstClr val="black"/>
                </a:solidFill>
              </a:rPr>
              <a:pPr/>
              <a:t>16</a:t>
            </a:fld>
            <a:endParaRPr lang="en-US">
              <a:solidFill>
                <a:prstClr val="black"/>
              </a:solidFill>
            </a:endParaRPr>
          </a:p>
        </p:txBody>
      </p:sp>
    </p:spTree>
    <p:extLst>
      <p:ext uri="{BB962C8B-B14F-4D97-AF65-F5344CB8AC3E}">
        <p14:creationId xmlns:p14="http://schemas.microsoft.com/office/powerpoint/2010/main" val="103638687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E2FEE106-D861-6343-96FF-5BF90692C3C7}" type="slidenum">
              <a:rPr lang="en-US" smtClean="0">
                <a:solidFill>
                  <a:prstClr val="black"/>
                </a:solidFill>
              </a:rPr>
              <a:pPr/>
              <a:t>17</a:t>
            </a:fld>
            <a:endParaRPr lang="en-US">
              <a:solidFill>
                <a:prstClr val="black"/>
              </a:solidFill>
            </a:endParaRPr>
          </a:p>
        </p:txBody>
      </p:sp>
    </p:spTree>
    <p:extLst>
      <p:ext uri="{BB962C8B-B14F-4D97-AF65-F5344CB8AC3E}">
        <p14:creationId xmlns:p14="http://schemas.microsoft.com/office/powerpoint/2010/main" val="56067509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E2FEE106-D861-6343-96FF-5BF90692C3C7}" type="slidenum">
              <a:rPr lang="en-US" smtClean="0">
                <a:solidFill>
                  <a:prstClr val="black"/>
                </a:solidFill>
              </a:rPr>
              <a:pPr/>
              <a:t>18</a:t>
            </a:fld>
            <a:endParaRPr lang="en-US">
              <a:solidFill>
                <a:prstClr val="black"/>
              </a:solidFill>
            </a:endParaRPr>
          </a:p>
        </p:txBody>
      </p:sp>
    </p:spTree>
    <p:extLst>
      <p:ext uri="{BB962C8B-B14F-4D97-AF65-F5344CB8AC3E}">
        <p14:creationId xmlns:p14="http://schemas.microsoft.com/office/powerpoint/2010/main" val="214026349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E2FEE106-D861-6343-96FF-5BF90692C3C7}" type="slidenum">
              <a:rPr lang="en-US" smtClean="0">
                <a:solidFill>
                  <a:prstClr val="black"/>
                </a:solidFill>
              </a:rPr>
              <a:pPr/>
              <a:t>19</a:t>
            </a:fld>
            <a:endParaRPr lang="en-US">
              <a:solidFill>
                <a:prstClr val="black"/>
              </a:solidFill>
            </a:endParaRPr>
          </a:p>
        </p:txBody>
      </p:sp>
    </p:spTree>
    <p:extLst>
      <p:ext uri="{BB962C8B-B14F-4D97-AF65-F5344CB8AC3E}">
        <p14:creationId xmlns:p14="http://schemas.microsoft.com/office/powerpoint/2010/main" val="250125835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fld id="{E2FEE106-D861-6343-96FF-5BF90692C3C7}" type="slidenum">
              <a:rPr lang="en-US" smtClean="0"/>
              <a:pPr/>
              <a:t>2</a:t>
            </a:fld>
            <a:endParaRPr lang="en-US" dirty="0"/>
          </a:p>
        </p:txBody>
      </p:sp>
    </p:spTree>
    <p:extLst>
      <p:ext uri="{BB962C8B-B14F-4D97-AF65-F5344CB8AC3E}">
        <p14:creationId xmlns:p14="http://schemas.microsoft.com/office/powerpoint/2010/main" val="278758404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E2FEE106-D861-6343-96FF-5BF90692C3C7}" type="slidenum">
              <a:rPr lang="en-US" smtClean="0">
                <a:solidFill>
                  <a:prstClr val="black"/>
                </a:solidFill>
              </a:rPr>
              <a:pPr/>
              <a:t>20</a:t>
            </a:fld>
            <a:endParaRPr lang="en-US">
              <a:solidFill>
                <a:prstClr val="black"/>
              </a:solidFill>
            </a:endParaRPr>
          </a:p>
        </p:txBody>
      </p:sp>
    </p:spTree>
    <p:extLst>
      <p:ext uri="{BB962C8B-B14F-4D97-AF65-F5344CB8AC3E}">
        <p14:creationId xmlns:p14="http://schemas.microsoft.com/office/powerpoint/2010/main" val="191432327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E2FEE106-D861-6343-96FF-5BF90692C3C7}" type="slidenum">
              <a:rPr lang="en-US" smtClean="0">
                <a:solidFill>
                  <a:prstClr val="black"/>
                </a:solidFill>
              </a:rPr>
              <a:pPr/>
              <a:t>21</a:t>
            </a:fld>
            <a:endParaRPr lang="en-US">
              <a:solidFill>
                <a:prstClr val="black"/>
              </a:solidFill>
            </a:endParaRPr>
          </a:p>
        </p:txBody>
      </p:sp>
    </p:spTree>
    <p:extLst>
      <p:ext uri="{BB962C8B-B14F-4D97-AF65-F5344CB8AC3E}">
        <p14:creationId xmlns:p14="http://schemas.microsoft.com/office/powerpoint/2010/main" val="133598135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E2FEE106-D861-6343-96FF-5BF90692C3C7}" type="slidenum">
              <a:rPr lang="en-US" smtClean="0">
                <a:solidFill>
                  <a:prstClr val="black"/>
                </a:solidFill>
              </a:rPr>
              <a:pPr/>
              <a:t>22</a:t>
            </a:fld>
            <a:endParaRPr lang="en-US">
              <a:solidFill>
                <a:prstClr val="black"/>
              </a:solidFill>
            </a:endParaRPr>
          </a:p>
        </p:txBody>
      </p:sp>
    </p:spTree>
    <p:extLst>
      <p:ext uri="{BB962C8B-B14F-4D97-AF65-F5344CB8AC3E}">
        <p14:creationId xmlns:p14="http://schemas.microsoft.com/office/powerpoint/2010/main" val="1722742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E2FEE106-D861-6343-96FF-5BF90692C3C7}" type="slidenum">
              <a:rPr lang="en-US" smtClean="0">
                <a:solidFill>
                  <a:prstClr val="black"/>
                </a:solidFill>
              </a:rPr>
              <a:pPr/>
              <a:t>23</a:t>
            </a:fld>
            <a:endParaRPr lang="en-US">
              <a:solidFill>
                <a:prstClr val="black"/>
              </a:solidFill>
            </a:endParaRPr>
          </a:p>
        </p:txBody>
      </p:sp>
    </p:spTree>
    <p:extLst>
      <p:ext uri="{BB962C8B-B14F-4D97-AF65-F5344CB8AC3E}">
        <p14:creationId xmlns:p14="http://schemas.microsoft.com/office/powerpoint/2010/main" val="221806637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E2FEE106-D861-6343-96FF-5BF90692C3C7}" type="slidenum">
              <a:rPr lang="en-US" smtClean="0">
                <a:solidFill>
                  <a:prstClr val="black"/>
                </a:solidFill>
              </a:rPr>
              <a:pPr/>
              <a:t>24</a:t>
            </a:fld>
            <a:endParaRPr lang="en-US">
              <a:solidFill>
                <a:prstClr val="black"/>
              </a:solidFill>
            </a:endParaRPr>
          </a:p>
        </p:txBody>
      </p:sp>
    </p:spTree>
    <p:extLst>
      <p:ext uri="{BB962C8B-B14F-4D97-AF65-F5344CB8AC3E}">
        <p14:creationId xmlns:p14="http://schemas.microsoft.com/office/powerpoint/2010/main" val="56168167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E2FEE106-D861-6343-96FF-5BF90692C3C7}" type="slidenum">
              <a:rPr lang="en-US" smtClean="0">
                <a:solidFill>
                  <a:prstClr val="black"/>
                </a:solidFill>
              </a:rPr>
              <a:pPr/>
              <a:t>25</a:t>
            </a:fld>
            <a:endParaRPr lang="en-US">
              <a:solidFill>
                <a:prstClr val="black"/>
              </a:solidFill>
            </a:endParaRPr>
          </a:p>
        </p:txBody>
      </p:sp>
    </p:spTree>
    <p:extLst>
      <p:ext uri="{BB962C8B-B14F-4D97-AF65-F5344CB8AC3E}">
        <p14:creationId xmlns:p14="http://schemas.microsoft.com/office/powerpoint/2010/main" val="12709920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E2FEE106-D861-6343-96FF-5BF90692C3C7}" type="slidenum">
              <a:rPr lang="en-US" smtClean="0">
                <a:solidFill>
                  <a:prstClr val="black"/>
                </a:solidFill>
              </a:rPr>
              <a:pPr/>
              <a:t>26</a:t>
            </a:fld>
            <a:endParaRPr lang="en-US">
              <a:solidFill>
                <a:prstClr val="black"/>
              </a:solidFill>
            </a:endParaRPr>
          </a:p>
        </p:txBody>
      </p:sp>
    </p:spTree>
    <p:extLst>
      <p:ext uri="{BB962C8B-B14F-4D97-AF65-F5344CB8AC3E}">
        <p14:creationId xmlns:p14="http://schemas.microsoft.com/office/powerpoint/2010/main" val="85991372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E2FEE106-D861-6343-96FF-5BF90692C3C7}" type="slidenum">
              <a:rPr lang="en-US" smtClean="0">
                <a:solidFill>
                  <a:prstClr val="black"/>
                </a:solidFill>
              </a:rPr>
              <a:pPr/>
              <a:t>27</a:t>
            </a:fld>
            <a:endParaRPr lang="en-US">
              <a:solidFill>
                <a:prstClr val="black"/>
              </a:solidFill>
            </a:endParaRPr>
          </a:p>
        </p:txBody>
      </p:sp>
    </p:spTree>
    <p:extLst>
      <p:ext uri="{BB962C8B-B14F-4D97-AF65-F5344CB8AC3E}">
        <p14:creationId xmlns:p14="http://schemas.microsoft.com/office/powerpoint/2010/main" val="202566266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E2FEE106-D861-6343-96FF-5BF90692C3C7}" type="slidenum">
              <a:rPr lang="en-US" smtClean="0">
                <a:solidFill>
                  <a:prstClr val="black"/>
                </a:solidFill>
              </a:rPr>
              <a:pPr/>
              <a:t>28</a:t>
            </a:fld>
            <a:endParaRPr lang="en-US">
              <a:solidFill>
                <a:prstClr val="black"/>
              </a:solidFill>
            </a:endParaRPr>
          </a:p>
        </p:txBody>
      </p:sp>
    </p:spTree>
    <p:extLst>
      <p:ext uri="{BB962C8B-B14F-4D97-AF65-F5344CB8AC3E}">
        <p14:creationId xmlns:p14="http://schemas.microsoft.com/office/powerpoint/2010/main" val="67394262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E2FEE106-D861-6343-96FF-5BF90692C3C7}" type="slidenum">
              <a:rPr lang="en-US" smtClean="0">
                <a:solidFill>
                  <a:prstClr val="black"/>
                </a:solidFill>
              </a:rPr>
              <a:pPr/>
              <a:t>29</a:t>
            </a:fld>
            <a:endParaRPr lang="en-US">
              <a:solidFill>
                <a:prstClr val="black"/>
              </a:solidFill>
            </a:endParaRPr>
          </a:p>
        </p:txBody>
      </p:sp>
    </p:spTree>
    <p:extLst>
      <p:ext uri="{BB962C8B-B14F-4D97-AF65-F5344CB8AC3E}">
        <p14:creationId xmlns:p14="http://schemas.microsoft.com/office/powerpoint/2010/main" val="243547106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175000" y="971550"/>
            <a:ext cx="3708400" cy="2622550"/>
          </a:xfrm>
        </p:spPr>
      </p:sp>
      <p:sp>
        <p:nvSpPr>
          <p:cNvPr id="3" name="Notes Placeholder 2"/>
          <p:cNvSpPr>
            <a:spLocks noGrp="1"/>
          </p:cNvSpPr>
          <p:nvPr>
            <p:ph type="body" idx="1"/>
          </p:nvPr>
        </p:nvSpPr>
        <p:spPr/>
        <p:txBody>
          <a:bodyPr/>
          <a:lstStyle/>
          <a:p>
            <a:endParaRPr lang="en-CA"/>
          </a:p>
        </p:txBody>
      </p:sp>
      <p:sp>
        <p:nvSpPr>
          <p:cNvPr id="4" name="Slide Number Placeholder 3"/>
          <p:cNvSpPr>
            <a:spLocks noGrp="1"/>
          </p:cNvSpPr>
          <p:nvPr>
            <p:ph type="sldNum" sz="quarter" idx="10"/>
          </p:nvPr>
        </p:nvSpPr>
        <p:spPr/>
        <p:txBody>
          <a:bodyPr/>
          <a:lstStyle/>
          <a:p>
            <a:fld id="{E2FEE106-D861-6343-96FF-5BF90692C3C7}" type="slidenum">
              <a:rPr lang="en-US" smtClean="0"/>
              <a:pPr/>
              <a:t>3</a:t>
            </a:fld>
            <a:endParaRPr lang="en-US" dirty="0"/>
          </a:p>
        </p:txBody>
      </p:sp>
    </p:spTree>
    <p:extLst>
      <p:ext uri="{BB962C8B-B14F-4D97-AF65-F5344CB8AC3E}">
        <p14:creationId xmlns:p14="http://schemas.microsoft.com/office/powerpoint/2010/main" val="323729062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fld id="{E2FEE106-D861-6343-96FF-5BF90692C3C7}" type="slidenum">
              <a:rPr lang="en-US" smtClean="0"/>
              <a:pPr/>
              <a:t>30</a:t>
            </a:fld>
            <a:endParaRPr lang="en-US" dirty="0"/>
          </a:p>
        </p:txBody>
      </p:sp>
    </p:spTree>
    <p:extLst>
      <p:ext uri="{BB962C8B-B14F-4D97-AF65-F5344CB8AC3E}">
        <p14:creationId xmlns:p14="http://schemas.microsoft.com/office/powerpoint/2010/main" val="203808732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fld id="{E2FEE106-D861-6343-96FF-5BF90692C3C7}" type="slidenum">
              <a:rPr lang="en-US" smtClean="0"/>
              <a:pPr/>
              <a:t>4</a:t>
            </a:fld>
            <a:endParaRPr lang="en-US" dirty="0"/>
          </a:p>
        </p:txBody>
      </p:sp>
    </p:spTree>
    <p:extLst>
      <p:ext uri="{BB962C8B-B14F-4D97-AF65-F5344CB8AC3E}">
        <p14:creationId xmlns:p14="http://schemas.microsoft.com/office/powerpoint/2010/main" val="316477543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E2FEE106-D861-6343-96FF-5BF90692C3C7}" type="slidenum">
              <a:rPr lang="en-US" smtClean="0">
                <a:solidFill>
                  <a:prstClr val="black"/>
                </a:solidFill>
              </a:rPr>
              <a:pPr/>
              <a:t>5</a:t>
            </a:fld>
            <a:endParaRPr lang="en-US">
              <a:solidFill>
                <a:prstClr val="black"/>
              </a:solidFill>
            </a:endParaRPr>
          </a:p>
        </p:txBody>
      </p:sp>
    </p:spTree>
    <p:extLst>
      <p:ext uri="{BB962C8B-B14F-4D97-AF65-F5344CB8AC3E}">
        <p14:creationId xmlns:p14="http://schemas.microsoft.com/office/powerpoint/2010/main" val="429025791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E2FEE106-D861-6343-96FF-5BF90692C3C7}" type="slidenum">
              <a:rPr lang="en-US" smtClean="0">
                <a:solidFill>
                  <a:prstClr val="black"/>
                </a:solidFill>
              </a:rPr>
              <a:pPr/>
              <a:t>6</a:t>
            </a:fld>
            <a:endParaRPr lang="en-US">
              <a:solidFill>
                <a:prstClr val="black"/>
              </a:solidFill>
            </a:endParaRPr>
          </a:p>
        </p:txBody>
      </p:sp>
    </p:spTree>
    <p:extLst>
      <p:ext uri="{BB962C8B-B14F-4D97-AF65-F5344CB8AC3E}">
        <p14:creationId xmlns:p14="http://schemas.microsoft.com/office/powerpoint/2010/main" val="251535687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E2FEE106-D861-6343-96FF-5BF90692C3C7}" type="slidenum">
              <a:rPr lang="en-US" smtClean="0">
                <a:solidFill>
                  <a:prstClr val="black"/>
                </a:solidFill>
              </a:rPr>
              <a:pPr/>
              <a:t>7</a:t>
            </a:fld>
            <a:endParaRPr lang="en-US">
              <a:solidFill>
                <a:prstClr val="black"/>
              </a:solidFill>
            </a:endParaRPr>
          </a:p>
        </p:txBody>
      </p:sp>
    </p:spTree>
    <p:extLst>
      <p:ext uri="{BB962C8B-B14F-4D97-AF65-F5344CB8AC3E}">
        <p14:creationId xmlns:p14="http://schemas.microsoft.com/office/powerpoint/2010/main" val="122633708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E2FEE106-D861-6343-96FF-5BF90692C3C7}" type="slidenum">
              <a:rPr lang="en-US" smtClean="0">
                <a:solidFill>
                  <a:prstClr val="black"/>
                </a:solidFill>
              </a:rPr>
              <a:pPr/>
              <a:t>8</a:t>
            </a:fld>
            <a:endParaRPr lang="en-US">
              <a:solidFill>
                <a:prstClr val="black"/>
              </a:solidFill>
            </a:endParaRPr>
          </a:p>
        </p:txBody>
      </p:sp>
    </p:spTree>
    <p:extLst>
      <p:ext uri="{BB962C8B-B14F-4D97-AF65-F5344CB8AC3E}">
        <p14:creationId xmlns:p14="http://schemas.microsoft.com/office/powerpoint/2010/main" val="104368591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E2FEE106-D861-6343-96FF-5BF90692C3C7}" type="slidenum">
              <a:rPr lang="en-US" smtClean="0">
                <a:solidFill>
                  <a:prstClr val="black"/>
                </a:solidFill>
              </a:rPr>
              <a:pPr/>
              <a:t>9</a:t>
            </a:fld>
            <a:endParaRPr lang="en-US">
              <a:solidFill>
                <a:prstClr val="black"/>
              </a:solidFill>
            </a:endParaRPr>
          </a:p>
        </p:txBody>
      </p:sp>
    </p:spTree>
    <p:extLst>
      <p:ext uri="{BB962C8B-B14F-4D97-AF65-F5344CB8AC3E}">
        <p14:creationId xmlns:p14="http://schemas.microsoft.com/office/powerpoint/2010/main" val="331427373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8" Type="http://schemas.openxmlformats.org/officeDocument/2006/relationships/hyperlink" Target="https://www.facebook.com/KPMGrecrute" TargetMode="External"/><Relationship Id="rId3" Type="http://schemas.openxmlformats.org/officeDocument/2006/relationships/image" Target="../media/image3.emf"/><Relationship Id="rId7" Type="http://schemas.openxmlformats.org/officeDocument/2006/relationships/hyperlink" Target="https://www.linkedin.com/company/kpmg-france" TargetMode="External"/><Relationship Id="rId2" Type="http://schemas.openxmlformats.org/officeDocument/2006/relationships/image" Target="../media/image5.png"/><Relationship Id="rId1" Type="http://schemas.openxmlformats.org/officeDocument/2006/relationships/slideMaster" Target="../slideMasters/slideMaster1.xml"/><Relationship Id="rId6" Type="http://schemas.openxmlformats.org/officeDocument/2006/relationships/hyperlink" Target="https://twitter.com/kpmg_france" TargetMode="External"/><Relationship Id="rId5" Type="http://schemas.openxmlformats.org/officeDocument/2006/relationships/image" Target="../media/image6.png"/><Relationship Id="rId10" Type="http://schemas.openxmlformats.org/officeDocument/2006/relationships/hyperlink" Target="https://www.youtube.com/user/KPMGFrance" TargetMode="External"/><Relationship Id="rId4" Type="http://schemas.openxmlformats.org/officeDocument/2006/relationships/hyperlink" Target="http://www.kpmg.fr/" TargetMode="External"/><Relationship Id="rId9" Type="http://schemas.openxmlformats.org/officeDocument/2006/relationships/hyperlink" Target="https://plus.google.com/+KpmgFr" TargetMode="Externa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2" Type="http://schemas.openxmlformats.org/officeDocument/2006/relationships/hyperlink" Target="http://www.kpmg.fr/" TargetMode="External"/><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2" Type="http://schemas.openxmlformats.org/officeDocument/2006/relationships/slideMaster" Target="../slideMasters/slideMaster3.xml"/><Relationship Id="rId1" Type="http://schemas.openxmlformats.org/officeDocument/2006/relationships/tags" Target="../tags/tag3.xml"/></Relationships>
</file>

<file path=ppt/slideLayouts/_rels/slideLayout34.xml.rels><?xml version="1.0" encoding="UTF-8" standalone="yes"?>
<Relationships xmlns="http://schemas.openxmlformats.org/package/2006/relationships"><Relationship Id="rId8" Type="http://schemas.openxmlformats.org/officeDocument/2006/relationships/hyperlink" Target="https://www.facebook.com/KPMGrecrute" TargetMode="External"/><Relationship Id="rId3" Type="http://schemas.openxmlformats.org/officeDocument/2006/relationships/image" Target="../media/image3.emf"/><Relationship Id="rId7" Type="http://schemas.openxmlformats.org/officeDocument/2006/relationships/hyperlink" Target="https://www.linkedin.com/company/kpmg-france" TargetMode="External"/><Relationship Id="rId2" Type="http://schemas.openxmlformats.org/officeDocument/2006/relationships/image" Target="../media/image5.png"/><Relationship Id="rId1" Type="http://schemas.openxmlformats.org/officeDocument/2006/relationships/slideMaster" Target="../slideMasters/slideMaster3.xml"/><Relationship Id="rId6" Type="http://schemas.openxmlformats.org/officeDocument/2006/relationships/hyperlink" Target="https://twitter.com/kpmg_france" TargetMode="External"/><Relationship Id="rId5" Type="http://schemas.openxmlformats.org/officeDocument/2006/relationships/image" Target="../media/image6.png"/><Relationship Id="rId10" Type="http://schemas.openxmlformats.org/officeDocument/2006/relationships/hyperlink" Target="https://www.youtube.com/user/KPMGFrance" TargetMode="External"/><Relationship Id="rId4" Type="http://schemas.openxmlformats.org/officeDocument/2006/relationships/hyperlink" Target="http://www.kpmg.fr/" TargetMode="External"/><Relationship Id="rId9" Type="http://schemas.openxmlformats.org/officeDocument/2006/relationships/hyperlink" Target="https://plus.google.com/+KpmgFr" TargetMode="Externa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3">
    <p:spTree>
      <p:nvGrpSpPr>
        <p:cNvPr id="1" name=""/>
        <p:cNvGrpSpPr/>
        <p:nvPr/>
      </p:nvGrpSpPr>
      <p:grpSpPr>
        <a:xfrm>
          <a:off x="0" y="0"/>
          <a:ext cx="0" cy="0"/>
          <a:chOff x="0" y="0"/>
          <a:chExt cx="0" cy="0"/>
        </a:xfrm>
      </p:grpSpPr>
      <p:sp>
        <p:nvSpPr>
          <p:cNvPr id="10" name="object 3"/>
          <p:cNvSpPr/>
          <p:nvPr userDrawn="1"/>
        </p:nvSpPr>
        <p:spPr>
          <a:xfrm>
            <a:off x="0" y="0"/>
            <a:ext cx="10691813" cy="7559675"/>
          </a:xfrm>
          <a:custGeom>
            <a:avLst/>
            <a:gdLst/>
            <a:ahLst/>
            <a:cxnLst/>
            <a:rect l="l" t="t" r="r" b="b"/>
            <a:pathLst>
              <a:path w="1742046" h="7772400">
                <a:moveTo>
                  <a:pt x="0" y="7772400"/>
                </a:moveTo>
                <a:lnTo>
                  <a:pt x="1742046" y="7772400"/>
                </a:lnTo>
                <a:lnTo>
                  <a:pt x="1742046" y="0"/>
                </a:lnTo>
                <a:lnTo>
                  <a:pt x="0" y="0"/>
                </a:lnTo>
                <a:lnTo>
                  <a:pt x="0" y="7772400"/>
                </a:lnTo>
                <a:close/>
              </a:path>
            </a:pathLst>
          </a:custGeom>
          <a:solidFill>
            <a:srgbClr val="0091DA"/>
          </a:solidFill>
        </p:spPr>
        <p:txBody>
          <a:bodyPr wrap="square" lIns="0" tIns="0" rIns="0" bIns="0" rtlCol="0">
            <a:noAutofit/>
          </a:bodyPr>
          <a:lstStyle/>
          <a:p>
            <a:endParaRPr sz="1870" dirty="0">
              <a:latin typeface="Univers for KPMG Light" panose="020B0403020202020204" pitchFamily="34" charset="0"/>
            </a:endParaRPr>
          </a:p>
        </p:txBody>
      </p:sp>
      <p:sp>
        <p:nvSpPr>
          <p:cNvPr id="11" name="object 3"/>
          <p:cNvSpPr/>
          <p:nvPr userDrawn="1"/>
        </p:nvSpPr>
        <p:spPr>
          <a:xfrm>
            <a:off x="1" y="0"/>
            <a:ext cx="1839512" cy="7559675"/>
          </a:xfrm>
          <a:custGeom>
            <a:avLst/>
            <a:gdLst/>
            <a:ahLst/>
            <a:cxnLst/>
            <a:rect l="l" t="t" r="r" b="b"/>
            <a:pathLst>
              <a:path w="1742046" h="7772400">
                <a:moveTo>
                  <a:pt x="0" y="7772400"/>
                </a:moveTo>
                <a:lnTo>
                  <a:pt x="1742046" y="7772400"/>
                </a:lnTo>
                <a:lnTo>
                  <a:pt x="1742046" y="0"/>
                </a:lnTo>
                <a:lnTo>
                  <a:pt x="0" y="0"/>
                </a:lnTo>
                <a:lnTo>
                  <a:pt x="0" y="7772400"/>
                </a:lnTo>
                <a:close/>
              </a:path>
            </a:pathLst>
          </a:custGeom>
          <a:solidFill>
            <a:srgbClr val="00338D"/>
          </a:solidFill>
        </p:spPr>
        <p:txBody>
          <a:bodyPr wrap="square" lIns="0" tIns="0" rIns="0" bIns="0" rtlCol="0">
            <a:noAutofit/>
          </a:bodyPr>
          <a:lstStyle/>
          <a:p>
            <a:endParaRPr sz="1870" dirty="0">
              <a:latin typeface="Univers for KPMG Light" panose="020B0403020202020204" pitchFamily="34" charset="0"/>
            </a:endParaRPr>
          </a:p>
        </p:txBody>
      </p:sp>
      <p:sp>
        <p:nvSpPr>
          <p:cNvPr id="12" name="Text Placeholder 6"/>
          <p:cNvSpPr>
            <a:spLocks noGrp="1"/>
          </p:cNvSpPr>
          <p:nvPr>
            <p:ph type="body" sz="quarter" idx="11"/>
          </p:nvPr>
        </p:nvSpPr>
        <p:spPr>
          <a:xfrm>
            <a:off x="2499683" y="5262128"/>
            <a:ext cx="7241618" cy="741145"/>
          </a:xfrm>
          <a:prstGeom prst="rect">
            <a:avLst/>
          </a:prstGeom>
        </p:spPr>
        <p:txBody>
          <a:bodyPr vert="horz" lIns="0" tIns="0" rIns="0" bIns="0"/>
          <a:lstStyle>
            <a:lvl1pPr>
              <a:spcBef>
                <a:spcPts val="294"/>
              </a:spcBef>
              <a:spcAft>
                <a:spcPts val="0"/>
              </a:spcAft>
              <a:defRPr sz="1100" b="0" i="0">
                <a:solidFill>
                  <a:srgbClr val="FFFFFF"/>
                </a:solidFill>
                <a:latin typeface="Univers for KPMG Light"/>
                <a:cs typeface="Univers for KPMG Light"/>
              </a:defRPr>
            </a:lvl1pPr>
            <a:lvl2pPr>
              <a:defRPr>
                <a:solidFill>
                  <a:srgbClr val="FFFFFF"/>
                </a:solidFill>
              </a:defRPr>
            </a:lvl2pPr>
            <a:lvl3pPr>
              <a:defRPr>
                <a:solidFill>
                  <a:srgbClr val="FFFFFF"/>
                </a:solidFill>
              </a:defRPr>
            </a:lvl3pPr>
            <a:lvl4pPr>
              <a:defRPr>
                <a:solidFill>
                  <a:srgbClr val="FFFFFF"/>
                </a:solidFill>
              </a:defRPr>
            </a:lvl4pPr>
            <a:lvl5pPr>
              <a:defRPr>
                <a:solidFill>
                  <a:srgbClr val="FFFFFF"/>
                </a:solidFill>
              </a:defRPr>
            </a:lvl5pPr>
          </a:lstStyle>
          <a:p>
            <a:pPr lvl="0"/>
            <a:r>
              <a:rPr lang="fr-FR" smtClean="0"/>
              <a:t>Modifiez les styles du texte du masque</a:t>
            </a:r>
          </a:p>
        </p:txBody>
      </p:sp>
      <p:sp>
        <p:nvSpPr>
          <p:cNvPr id="13" name="Title 1"/>
          <p:cNvSpPr>
            <a:spLocks noGrp="1"/>
          </p:cNvSpPr>
          <p:nvPr>
            <p:ph type="title"/>
          </p:nvPr>
        </p:nvSpPr>
        <p:spPr>
          <a:xfrm>
            <a:off x="2506839" y="1474570"/>
            <a:ext cx="7241274" cy="4082225"/>
          </a:xfrm>
        </p:spPr>
        <p:txBody>
          <a:bodyPr anchor="t" anchorCtr="0"/>
          <a:lstStyle>
            <a:lvl1pPr>
              <a:lnSpc>
                <a:spcPct val="70000"/>
              </a:lnSpc>
              <a:defRPr sz="11000">
                <a:solidFill>
                  <a:srgbClr val="FFFFFF"/>
                </a:solidFill>
              </a:defRPr>
            </a:lvl1pPr>
          </a:lstStyle>
          <a:p>
            <a:r>
              <a:rPr lang="fr-FR" dirty="0" smtClean="0"/>
              <a:t>Modifiez le style du titre</a:t>
            </a:r>
            <a:endParaRPr lang="en-US" dirty="0"/>
          </a:p>
        </p:txBody>
      </p:sp>
      <p:pic>
        <p:nvPicPr>
          <p:cNvPr id="14" name="Picture 7"/>
          <p:cNvPicPr>
            <a:picLocks noChangeAspect="1"/>
          </p:cNvPicPr>
          <p:nvPr userDrawn="1"/>
        </p:nvPicPr>
        <p:blipFill rotWithShape="1">
          <a:blip r:embed="rId2" cstate="print">
            <a:extLst>
              <a:ext uri="{28A0092B-C50C-407E-A947-70E740481C1C}">
                <a14:useLocalDpi xmlns:a14="http://schemas.microsoft.com/office/drawing/2010/main" val="0"/>
              </a:ext>
            </a:extLst>
          </a:blip>
          <a:srcRect l="-317" t="20408" b="21208"/>
          <a:stretch/>
        </p:blipFill>
        <p:spPr>
          <a:xfrm>
            <a:off x="2391591" y="650936"/>
            <a:ext cx="1377356" cy="604774"/>
          </a:xfrm>
          <a:prstGeom prst="rect">
            <a:avLst/>
          </a:prstGeom>
        </p:spPr>
      </p:pic>
    </p:spTree>
    <p:extLst>
      <p:ext uri="{BB962C8B-B14F-4D97-AF65-F5344CB8AC3E}">
        <p14:creationId xmlns:p14="http://schemas.microsoft.com/office/powerpoint/2010/main" val="3218748399"/>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pos="1600"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4_TWO COLUMN TEXT">
    <p:spTree>
      <p:nvGrpSpPr>
        <p:cNvPr id="1" name=""/>
        <p:cNvGrpSpPr/>
        <p:nvPr/>
      </p:nvGrpSpPr>
      <p:grpSpPr>
        <a:xfrm>
          <a:off x="0" y="0"/>
          <a:ext cx="0" cy="0"/>
          <a:chOff x="0" y="0"/>
          <a:chExt cx="0" cy="0"/>
        </a:xfrm>
      </p:grpSpPr>
      <p:sp>
        <p:nvSpPr>
          <p:cNvPr id="13" name="object 4"/>
          <p:cNvSpPr/>
          <p:nvPr userDrawn="1"/>
        </p:nvSpPr>
        <p:spPr>
          <a:xfrm>
            <a:off x="0" y="0"/>
            <a:ext cx="1838992" cy="7559675"/>
          </a:xfrm>
          <a:custGeom>
            <a:avLst/>
            <a:gdLst/>
            <a:ahLst/>
            <a:cxnLst/>
            <a:rect l="l" t="t" r="r" b="b"/>
            <a:pathLst>
              <a:path w="1742046" h="7772400">
                <a:moveTo>
                  <a:pt x="0" y="7772400"/>
                </a:moveTo>
                <a:lnTo>
                  <a:pt x="1742046" y="7772400"/>
                </a:lnTo>
                <a:lnTo>
                  <a:pt x="1742046" y="0"/>
                </a:lnTo>
                <a:lnTo>
                  <a:pt x="0" y="0"/>
                </a:lnTo>
                <a:lnTo>
                  <a:pt x="0" y="7772400"/>
                </a:lnTo>
                <a:close/>
              </a:path>
            </a:pathLst>
          </a:custGeom>
          <a:solidFill>
            <a:srgbClr val="00B0F0"/>
          </a:solidFill>
        </p:spPr>
        <p:txBody>
          <a:bodyPr wrap="square" lIns="0" tIns="0" rIns="0" bIns="0" rtlCol="0">
            <a:noAutofit/>
          </a:bodyPr>
          <a:lstStyle/>
          <a:p>
            <a:endParaRPr sz="1870" dirty="0">
              <a:latin typeface="Univers for KPMG Light" panose="020B0403020202020204" pitchFamily="34" charset="0"/>
            </a:endParaRPr>
          </a:p>
        </p:txBody>
      </p:sp>
      <p:sp>
        <p:nvSpPr>
          <p:cNvPr id="2" name="Title 1"/>
          <p:cNvSpPr>
            <a:spLocks noGrp="1"/>
          </p:cNvSpPr>
          <p:nvPr>
            <p:ph type="title"/>
          </p:nvPr>
        </p:nvSpPr>
        <p:spPr>
          <a:xfrm>
            <a:off x="1962150" y="322547"/>
            <a:ext cx="8461374" cy="851891"/>
          </a:xfrm>
        </p:spPr>
        <p:txBody>
          <a:bodyPr/>
          <a:lstStyle>
            <a:lvl1pPr>
              <a:defRPr>
                <a:solidFill>
                  <a:srgbClr val="00338D"/>
                </a:solidFill>
              </a:defRPr>
            </a:lvl1pPr>
          </a:lstStyle>
          <a:p>
            <a:r>
              <a:rPr lang="fr-FR" smtClean="0"/>
              <a:t>Modifiez le style du titre</a:t>
            </a:r>
            <a:endParaRPr lang="en-US" dirty="0"/>
          </a:p>
        </p:txBody>
      </p:sp>
      <p:sp>
        <p:nvSpPr>
          <p:cNvPr id="4" name="Espace réservé du texte 3"/>
          <p:cNvSpPr>
            <a:spLocks noGrp="1"/>
          </p:cNvSpPr>
          <p:nvPr>
            <p:ph type="body" sz="quarter" idx="15"/>
          </p:nvPr>
        </p:nvSpPr>
        <p:spPr>
          <a:xfrm>
            <a:off x="1962150" y="4133851"/>
            <a:ext cx="8461374" cy="2424112"/>
          </a:xfrm>
          <a:prstGeom prst="rect">
            <a:avLst/>
          </a:prstGeom>
        </p:spPr>
        <p:txBody>
          <a:bodyPr/>
          <a:lstStyle/>
          <a:p>
            <a:pPr lvl="0"/>
            <a:r>
              <a:rPr lang="fr-FR" dirty="0" smtClean="0"/>
              <a:t>Modifiez les styles du texte du masque</a:t>
            </a:r>
          </a:p>
          <a:p>
            <a:pPr lvl="1"/>
            <a:r>
              <a:rPr lang="fr-FR" dirty="0" smtClean="0"/>
              <a:t>Deuxième niveau</a:t>
            </a:r>
          </a:p>
          <a:p>
            <a:pPr lvl="2"/>
            <a:r>
              <a:rPr lang="fr-FR" dirty="0" smtClean="0"/>
              <a:t>Troisième niveau</a:t>
            </a:r>
          </a:p>
          <a:p>
            <a:pPr lvl="3"/>
            <a:r>
              <a:rPr lang="fr-FR" dirty="0" smtClean="0"/>
              <a:t>Quatrième niveau</a:t>
            </a:r>
          </a:p>
          <a:p>
            <a:pPr lvl="4"/>
            <a:r>
              <a:rPr lang="fr-FR" dirty="0" smtClean="0"/>
              <a:t>Cinquième niveau</a:t>
            </a:r>
            <a:endParaRPr lang="fr-FR" dirty="0"/>
          </a:p>
        </p:txBody>
      </p:sp>
      <p:sp>
        <p:nvSpPr>
          <p:cNvPr id="9" name="Espace réservé du texte 8"/>
          <p:cNvSpPr>
            <a:spLocks noGrp="1"/>
          </p:cNvSpPr>
          <p:nvPr>
            <p:ph type="body" sz="quarter" idx="16"/>
          </p:nvPr>
        </p:nvSpPr>
        <p:spPr>
          <a:xfrm>
            <a:off x="76200" y="1477963"/>
            <a:ext cx="1695450" cy="5008562"/>
          </a:xfrm>
          <a:prstGeom prst="rect">
            <a:avLst/>
          </a:prstGeom>
        </p:spPr>
        <p:txBody>
          <a:bodyPr/>
          <a:lstStyle>
            <a:lvl1pPr>
              <a:defRPr>
                <a:solidFill>
                  <a:schemeClr val="bg1"/>
                </a:solidFill>
              </a:defRPr>
            </a:lvl1pPr>
            <a:lvl2pP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fr-FR" dirty="0" smtClean="0"/>
              <a:t>Modifiez les styles du texte du masque</a:t>
            </a:r>
          </a:p>
          <a:p>
            <a:pPr lvl="1"/>
            <a:r>
              <a:rPr lang="fr-FR" dirty="0" smtClean="0"/>
              <a:t>Deuxième niveau</a:t>
            </a:r>
          </a:p>
          <a:p>
            <a:pPr lvl="2"/>
            <a:r>
              <a:rPr lang="fr-FR" dirty="0" smtClean="0"/>
              <a:t>Troisième niveau</a:t>
            </a:r>
          </a:p>
          <a:p>
            <a:pPr lvl="3"/>
            <a:r>
              <a:rPr lang="fr-FR" dirty="0" smtClean="0"/>
              <a:t>Quatrième niveau</a:t>
            </a:r>
          </a:p>
          <a:p>
            <a:pPr lvl="4"/>
            <a:r>
              <a:rPr lang="fr-FR" dirty="0" smtClean="0"/>
              <a:t>Cinquième niveau</a:t>
            </a:r>
            <a:endParaRPr lang="fr-FR" dirty="0"/>
          </a:p>
        </p:txBody>
      </p:sp>
      <p:sp>
        <p:nvSpPr>
          <p:cNvPr id="6" name="Espace réservé du texte 5"/>
          <p:cNvSpPr>
            <a:spLocks noGrp="1"/>
          </p:cNvSpPr>
          <p:nvPr>
            <p:ph type="body" sz="quarter" idx="17"/>
          </p:nvPr>
        </p:nvSpPr>
        <p:spPr>
          <a:xfrm>
            <a:off x="1962150" y="1477963"/>
            <a:ext cx="8420100" cy="1893887"/>
          </a:xfrm>
          <a:prstGeom prst="rect">
            <a:avLst/>
          </a:prstGeom>
        </p:spPr>
        <p:txBody>
          <a:bodyPr/>
          <a:lstStyle/>
          <a:p>
            <a:pPr lvl="0"/>
            <a:r>
              <a:rPr lang="fr-FR" dirty="0" smtClean="0"/>
              <a:t>Modifiez les styles du texte du masque</a:t>
            </a:r>
          </a:p>
          <a:p>
            <a:pPr lvl="1"/>
            <a:r>
              <a:rPr lang="fr-FR" dirty="0" smtClean="0"/>
              <a:t>Deuxième niveau</a:t>
            </a:r>
          </a:p>
          <a:p>
            <a:pPr lvl="2"/>
            <a:r>
              <a:rPr lang="fr-FR" dirty="0" smtClean="0"/>
              <a:t>Troisième niveau</a:t>
            </a:r>
          </a:p>
          <a:p>
            <a:pPr lvl="3"/>
            <a:r>
              <a:rPr lang="fr-FR" dirty="0" smtClean="0"/>
              <a:t>Quatrième niveau</a:t>
            </a:r>
          </a:p>
          <a:p>
            <a:pPr lvl="4"/>
            <a:r>
              <a:rPr lang="fr-FR" dirty="0" smtClean="0"/>
              <a:t>Cinquième niveau</a:t>
            </a:r>
            <a:endParaRPr lang="fr-FR" dirty="0"/>
          </a:p>
        </p:txBody>
      </p:sp>
      <p:sp>
        <p:nvSpPr>
          <p:cNvPr id="10" name="ZoneTexte 9"/>
          <p:cNvSpPr txBox="1"/>
          <p:nvPr userDrawn="1"/>
        </p:nvSpPr>
        <p:spPr>
          <a:xfrm>
            <a:off x="529004" y="7050405"/>
            <a:ext cx="780983" cy="307777"/>
          </a:xfrm>
          <a:prstGeom prst="rect">
            <a:avLst/>
          </a:prstGeom>
          <a:noFill/>
        </p:spPr>
        <p:txBody>
          <a:bodyPr wrap="none" rtlCol="0">
            <a:spAutoFit/>
          </a:bodyPr>
          <a:lstStyle/>
          <a:p>
            <a:r>
              <a:rPr lang="fr-FR" sz="1400" dirty="0" err="1" smtClean="0">
                <a:solidFill>
                  <a:schemeClr val="bg1"/>
                </a:solidFill>
                <a:latin typeface="KPMG Logo" panose="05000000000000000000" pitchFamily="2" charset="0"/>
                <a:cs typeface="Univers for KPMG"/>
              </a:rPr>
              <a:t>kpmg</a:t>
            </a:r>
            <a:endParaRPr lang="fr-FR" sz="1400" dirty="0" smtClean="0">
              <a:solidFill>
                <a:schemeClr val="bg1"/>
              </a:solidFill>
              <a:latin typeface="KPMG Logo" panose="05000000000000000000" pitchFamily="2" charset="0"/>
              <a:cs typeface="Univers for KPMG"/>
            </a:endParaRPr>
          </a:p>
        </p:txBody>
      </p:sp>
      <p:sp>
        <p:nvSpPr>
          <p:cNvPr id="11" name="Shape 36"/>
          <p:cNvSpPr/>
          <p:nvPr userDrawn="1"/>
        </p:nvSpPr>
        <p:spPr>
          <a:xfrm>
            <a:off x="1962150" y="7083325"/>
            <a:ext cx="7385270" cy="241935"/>
          </a:xfrm>
          <a:prstGeom prst="rect">
            <a:avLst/>
          </a:prstGeom>
          <a:ln w="12700">
            <a:miter lim="400000"/>
          </a:ln>
          <a:extLst>
            <a:ext uri="{C572A759-6A51-4108-AA02-DFA0A04FC94B}">
              <ma14:wrappingTextBoxFlag xmlns="" xmlns:ma14="http://schemas.microsoft.com/office/mac/drawingml/2011/main" val="1"/>
            </a:ext>
          </a:extLst>
        </p:spPr>
        <p:txBody>
          <a:bodyPr lIns="0" tIns="0" rIns="0" bIns="0"/>
          <a:lstStyle>
            <a:lvl1pPr defTabSz="914400">
              <a:defRPr sz="800">
                <a:solidFill>
                  <a:srgbClr val="004C97"/>
                </a:solidFill>
                <a:latin typeface="Univers for KPMG"/>
                <a:ea typeface="Univers for KPMG"/>
                <a:cs typeface="Univers for KPMG"/>
                <a:sym typeface="Univers for KPMG"/>
              </a:defRPr>
            </a:lvl1pPr>
          </a:lstStyle>
          <a:p>
            <a:pPr lvl="0">
              <a:defRPr sz="1800">
                <a:solidFill>
                  <a:srgbClr val="000000"/>
                </a:solidFill>
              </a:defRPr>
            </a:pPr>
            <a:r>
              <a:rPr lang="fr-FR" sz="600" dirty="0" smtClean="0">
                <a:solidFill>
                  <a:schemeClr val="bg1">
                    <a:lumMod val="65000"/>
                  </a:schemeClr>
                </a:solidFill>
                <a:latin typeface="Univers for KPMG Light"/>
                <a:ea typeface="Univers for KPMG Light"/>
                <a:cs typeface="Univers for KPMG Light"/>
              </a:rPr>
              <a:t>© 2020 KPMG France, membre français du réseau KPMG International constitué de cabinets indépendants adhérents de KPMG International </a:t>
            </a:r>
            <a:r>
              <a:rPr lang="fr-FR" sz="600" dirty="0" err="1" smtClean="0">
                <a:solidFill>
                  <a:schemeClr val="bg1">
                    <a:lumMod val="65000"/>
                  </a:schemeClr>
                </a:solidFill>
                <a:latin typeface="Univers for KPMG Light"/>
                <a:ea typeface="Univers for KPMG Light"/>
                <a:cs typeface="Univers for KPMG Light"/>
              </a:rPr>
              <a:t>Cooperative</a:t>
            </a:r>
            <a:r>
              <a:rPr lang="fr-FR" sz="600" dirty="0" smtClean="0">
                <a:solidFill>
                  <a:schemeClr val="bg1">
                    <a:lumMod val="65000"/>
                  </a:schemeClr>
                </a:solidFill>
                <a:latin typeface="Univers for KPMG Light"/>
                <a:ea typeface="Univers for KPMG Light"/>
                <a:cs typeface="Univers for KPMG Light"/>
              </a:rPr>
              <a:t>, une entité de droit suisse. Tous droits réservés. Le nom KPMG et le logo sont des marques déposées ou des marques de KPMG International. </a:t>
            </a:r>
          </a:p>
        </p:txBody>
      </p:sp>
      <p:sp>
        <p:nvSpPr>
          <p:cNvPr id="12" name="Slide Number Placeholder 2"/>
          <p:cNvSpPr txBox="1">
            <a:spLocks/>
          </p:cNvSpPr>
          <p:nvPr userDrawn="1"/>
        </p:nvSpPr>
        <p:spPr>
          <a:xfrm>
            <a:off x="9470578" y="7003050"/>
            <a:ext cx="798067" cy="402483"/>
          </a:xfrm>
          <a:prstGeom prst="rect">
            <a:avLst/>
          </a:prstGeom>
        </p:spPr>
        <p:txBody>
          <a:bodyPr vert="horz" lIns="98694" tIns="49347" rIns="98694" bIns="49347" rtlCol="0" anchor="ctr"/>
          <a:lstStyle>
            <a:defPPr>
              <a:defRPr lang="en-US"/>
            </a:defPPr>
            <a:lvl1pPr marL="0" algn="r" defTabSz="410291" rtl="0" eaLnBrk="1" latinLnBrk="0" hangingPunct="1">
              <a:defRPr sz="1100" kern="1200">
                <a:solidFill>
                  <a:srgbClr val="00338D"/>
                </a:solidFill>
                <a:latin typeface="Univers for KPMG" panose="020B0603020202020204" pitchFamily="34" charset="0"/>
                <a:ea typeface="+mn-ea"/>
                <a:cs typeface="+mn-cs"/>
              </a:defRPr>
            </a:lvl1pPr>
            <a:lvl2pPr marL="410291" algn="l" defTabSz="410291" rtl="0" eaLnBrk="1" latinLnBrk="0" hangingPunct="1">
              <a:defRPr sz="1600" kern="1200">
                <a:solidFill>
                  <a:schemeClr val="tx1"/>
                </a:solidFill>
                <a:latin typeface="+mn-lt"/>
                <a:ea typeface="+mn-ea"/>
                <a:cs typeface="+mn-cs"/>
              </a:defRPr>
            </a:lvl2pPr>
            <a:lvl3pPr marL="820583" algn="l" defTabSz="410291" rtl="0" eaLnBrk="1" latinLnBrk="0" hangingPunct="1">
              <a:defRPr sz="1600" kern="1200">
                <a:solidFill>
                  <a:schemeClr val="tx1"/>
                </a:solidFill>
                <a:latin typeface="+mn-lt"/>
                <a:ea typeface="+mn-ea"/>
                <a:cs typeface="+mn-cs"/>
              </a:defRPr>
            </a:lvl3pPr>
            <a:lvl4pPr marL="1230874" algn="l" defTabSz="410291" rtl="0" eaLnBrk="1" latinLnBrk="0" hangingPunct="1">
              <a:defRPr sz="1600" kern="1200">
                <a:solidFill>
                  <a:schemeClr val="tx1"/>
                </a:solidFill>
                <a:latin typeface="+mn-lt"/>
                <a:ea typeface="+mn-ea"/>
                <a:cs typeface="+mn-cs"/>
              </a:defRPr>
            </a:lvl4pPr>
            <a:lvl5pPr marL="1641165" algn="l" defTabSz="410291" rtl="0" eaLnBrk="1" latinLnBrk="0" hangingPunct="1">
              <a:defRPr sz="1600" kern="1200">
                <a:solidFill>
                  <a:schemeClr val="tx1"/>
                </a:solidFill>
                <a:latin typeface="+mn-lt"/>
                <a:ea typeface="+mn-ea"/>
                <a:cs typeface="+mn-cs"/>
              </a:defRPr>
            </a:lvl5pPr>
            <a:lvl6pPr marL="2051456" algn="l" defTabSz="410291" rtl="0" eaLnBrk="1" latinLnBrk="0" hangingPunct="1">
              <a:defRPr sz="1600" kern="1200">
                <a:solidFill>
                  <a:schemeClr val="tx1"/>
                </a:solidFill>
                <a:latin typeface="+mn-lt"/>
                <a:ea typeface="+mn-ea"/>
                <a:cs typeface="+mn-cs"/>
              </a:defRPr>
            </a:lvl6pPr>
            <a:lvl7pPr marL="2461748" algn="l" defTabSz="410291" rtl="0" eaLnBrk="1" latinLnBrk="0" hangingPunct="1">
              <a:defRPr sz="1600" kern="1200">
                <a:solidFill>
                  <a:schemeClr val="tx1"/>
                </a:solidFill>
                <a:latin typeface="+mn-lt"/>
                <a:ea typeface="+mn-ea"/>
                <a:cs typeface="+mn-cs"/>
              </a:defRPr>
            </a:lvl7pPr>
            <a:lvl8pPr marL="2872039" algn="l" defTabSz="410291" rtl="0" eaLnBrk="1" latinLnBrk="0" hangingPunct="1">
              <a:defRPr sz="1600" kern="1200">
                <a:solidFill>
                  <a:schemeClr val="tx1"/>
                </a:solidFill>
                <a:latin typeface="+mn-lt"/>
                <a:ea typeface="+mn-ea"/>
                <a:cs typeface="+mn-cs"/>
              </a:defRPr>
            </a:lvl8pPr>
            <a:lvl9pPr marL="3282330" algn="l" defTabSz="410291" rtl="0" eaLnBrk="1" latinLnBrk="0" hangingPunct="1">
              <a:defRPr sz="1600" kern="1200">
                <a:solidFill>
                  <a:schemeClr val="tx1"/>
                </a:solidFill>
                <a:latin typeface="+mn-lt"/>
                <a:ea typeface="+mn-ea"/>
                <a:cs typeface="+mn-cs"/>
              </a:defRPr>
            </a:lvl9pPr>
          </a:lstStyle>
          <a:p>
            <a:fld id="{F5720C74-DF7F-4219-833F-24107FE1C2EA}" type="slidenum">
              <a:rPr lang="en-CA" sz="900" smtClean="0"/>
              <a:pPr/>
              <a:t>‹N°›</a:t>
            </a:fld>
            <a:endParaRPr lang="en-CA" sz="900" dirty="0"/>
          </a:p>
        </p:txBody>
      </p:sp>
    </p:spTree>
    <p:extLst>
      <p:ext uri="{BB962C8B-B14F-4D97-AF65-F5344CB8AC3E}">
        <p14:creationId xmlns:p14="http://schemas.microsoft.com/office/powerpoint/2010/main" val="1792222757"/>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pos="3436">
          <p15:clr>
            <a:srgbClr val="FBAE40"/>
          </p15:clr>
        </p15:guide>
        <p15:guide id="2" pos="1236">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EXT WITH IMAGE OR CHAR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smtClean="0"/>
              <a:t>Modifiez le style du titre</a:t>
            </a:r>
            <a:endParaRPr lang="en-US" dirty="0"/>
          </a:p>
        </p:txBody>
      </p:sp>
      <p:sp>
        <p:nvSpPr>
          <p:cNvPr id="6" name="Espace réservé du texte 5"/>
          <p:cNvSpPr>
            <a:spLocks noGrp="1"/>
          </p:cNvSpPr>
          <p:nvPr>
            <p:ph type="body" sz="quarter" idx="13"/>
          </p:nvPr>
        </p:nvSpPr>
        <p:spPr>
          <a:xfrm>
            <a:off x="877277" y="1478687"/>
            <a:ext cx="4352116" cy="5078282"/>
          </a:xfrm>
          <a:prstGeom prst="rect">
            <a:avLst/>
          </a:prstGeom>
        </p:spPr>
        <p:txBody>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9" name="Espace réservé du texte 8"/>
          <p:cNvSpPr>
            <a:spLocks noGrp="1"/>
          </p:cNvSpPr>
          <p:nvPr>
            <p:ph type="body" sz="quarter" idx="14"/>
          </p:nvPr>
        </p:nvSpPr>
        <p:spPr>
          <a:xfrm>
            <a:off x="5462420" y="1478687"/>
            <a:ext cx="4343550" cy="5080031"/>
          </a:xfrm>
          <a:prstGeom prst="rect">
            <a:avLst/>
          </a:prstGeom>
        </p:spPr>
        <p:txBody>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Shape 36"/>
          <p:cNvSpPr/>
          <p:nvPr userDrawn="1"/>
        </p:nvSpPr>
        <p:spPr>
          <a:xfrm>
            <a:off x="1962150" y="7083325"/>
            <a:ext cx="7385270" cy="241935"/>
          </a:xfrm>
          <a:prstGeom prst="rect">
            <a:avLst/>
          </a:prstGeom>
          <a:ln w="12700">
            <a:miter lim="400000"/>
          </a:ln>
          <a:extLst>
            <a:ext uri="{C572A759-6A51-4108-AA02-DFA0A04FC94B}">
              <ma14:wrappingTextBoxFlag xmlns="" xmlns:ma14="http://schemas.microsoft.com/office/mac/drawingml/2011/main" val="1"/>
            </a:ext>
          </a:extLst>
        </p:spPr>
        <p:txBody>
          <a:bodyPr lIns="0" tIns="0" rIns="0" bIns="0"/>
          <a:lstStyle>
            <a:lvl1pPr defTabSz="914400">
              <a:defRPr sz="800">
                <a:solidFill>
                  <a:srgbClr val="004C97"/>
                </a:solidFill>
                <a:latin typeface="Univers for KPMG"/>
                <a:ea typeface="Univers for KPMG"/>
                <a:cs typeface="Univers for KPMG"/>
                <a:sym typeface="Univers for KPMG"/>
              </a:defRPr>
            </a:lvl1pPr>
          </a:lstStyle>
          <a:p>
            <a:pPr lvl="0">
              <a:defRPr sz="1800">
                <a:solidFill>
                  <a:srgbClr val="000000"/>
                </a:solidFill>
              </a:defRPr>
            </a:pPr>
            <a:r>
              <a:rPr lang="fr-FR" sz="600" dirty="0" smtClean="0">
                <a:solidFill>
                  <a:schemeClr val="bg1">
                    <a:lumMod val="65000"/>
                  </a:schemeClr>
                </a:solidFill>
                <a:latin typeface="Univers for KPMG Light"/>
                <a:ea typeface="Univers for KPMG Light"/>
                <a:cs typeface="Univers for KPMG Light"/>
              </a:rPr>
              <a:t>© 2020 KPMG France, membre français du réseau KPMG International constitué de cabinets indépendants adhérents de KPMG International </a:t>
            </a:r>
            <a:r>
              <a:rPr lang="fr-FR" sz="600" dirty="0" err="1" smtClean="0">
                <a:solidFill>
                  <a:schemeClr val="bg1">
                    <a:lumMod val="65000"/>
                  </a:schemeClr>
                </a:solidFill>
                <a:latin typeface="Univers for KPMG Light"/>
                <a:ea typeface="Univers for KPMG Light"/>
                <a:cs typeface="Univers for KPMG Light"/>
              </a:rPr>
              <a:t>Cooperative</a:t>
            </a:r>
            <a:r>
              <a:rPr lang="fr-FR" sz="600" dirty="0" smtClean="0">
                <a:solidFill>
                  <a:schemeClr val="bg1">
                    <a:lumMod val="65000"/>
                  </a:schemeClr>
                </a:solidFill>
                <a:latin typeface="Univers for KPMG Light"/>
                <a:ea typeface="Univers for KPMG Light"/>
                <a:cs typeface="Univers for KPMG Light"/>
              </a:rPr>
              <a:t>, une entité de droit suisse. Tous droits réservés. Le nom KPMG et le logo sont des marques déposées ou des marques de KPMG International. </a:t>
            </a:r>
          </a:p>
        </p:txBody>
      </p:sp>
      <p:sp>
        <p:nvSpPr>
          <p:cNvPr id="7" name="Slide Number Placeholder 2"/>
          <p:cNvSpPr txBox="1">
            <a:spLocks/>
          </p:cNvSpPr>
          <p:nvPr userDrawn="1"/>
        </p:nvSpPr>
        <p:spPr>
          <a:xfrm>
            <a:off x="9470578" y="7003050"/>
            <a:ext cx="798067" cy="402483"/>
          </a:xfrm>
          <a:prstGeom prst="rect">
            <a:avLst/>
          </a:prstGeom>
        </p:spPr>
        <p:txBody>
          <a:bodyPr vert="horz" lIns="98694" tIns="49347" rIns="98694" bIns="49347" rtlCol="0" anchor="ctr"/>
          <a:lstStyle>
            <a:defPPr>
              <a:defRPr lang="en-US"/>
            </a:defPPr>
            <a:lvl1pPr marL="0" algn="r" defTabSz="410291" rtl="0" eaLnBrk="1" latinLnBrk="0" hangingPunct="1">
              <a:defRPr sz="1100" kern="1200">
                <a:solidFill>
                  <a:srgbClr val="00338D"/>
                </a:solidFill>
                <a:latin typeface="Univers for KPMG" panose="020B0603020202020204" pitchFamily="34" charset="0"/>
                <a:ea typeface="+mn-ea"/>
                <a:cs typeface="+mn-cs"/>
              </a:defRPr>
            </a:lvl1pPr>
            <a:lvl2pPr marL="410291" algn="l" defTabSz="410291" rtl="0" eaLnBrk="1" latinLnBrk="0" hangingPunct="1">
              <a:defRPr sz="1600" kern="1200">
                <a:solidFill>
                  <a:schemeClr val="tx1"/>
                </a:solidFill>
                <a:latin typeface="+mn-lt"/>
                <a:ea typeface="+mn-ea"/>
                <a:cs typeface="+mn-cs"/>
              </a:defRPr>
            </a:lvl2pPr>
            <a:lvl3pPr marL="820583" algn="l" defTabSz="410291" rtl="0" eaLnBrk="1" latinLnBrk="0" hangingPunct="1">
              <a:defRPr sz="1600" kern="1200">
                <a:solidFill>
                  <a:schemeClr val="tx1"/>
                </a:solidFill>
                <a:latin typeface="+mn-lt"/>
                <a:ea typeface="+mn-ea"/>
                <a:cs typeface="+mn-cs"/>
              </a:defRPr>
            </a:lvl3pPr>
            <a:lvl4pPr marL="1230874" algn="l" defTabSz="410291" rtl="0" eaLnBrk="1" latinLnBrk="0" hangingPunct="1">
              <a:defRPr sz="1600" kern="1200">
                <a:solidFill>
                  <a:schemeClr val="tx1"/>
                </a:solidFill>
                <a:latin typeface="+mn-lt"/>
                <a:ea typeface="+mn-ea"/>
                <a:cs typeface="+mn-cs"/>
              </a:defRPr>
            </a:lvl4pPr>
            <a:lvl5pPr marL="1641165" algn="l" defTabSz="410291" rtl="0" eaLnBrk="1" latinLnBrk="0" hangingPunct="1">
              <a:defRPr sz="1600" kern="1200">
                <a:solidFill>
                  <a:schemeClr val="tx1"/>
                </a:solidFill>
                <a:latin typeface="+mn-lt"/>
                <a:ea typeface="+mn-ea"/>
                <a:cs typeface="+mn-cs"/>
              </a:defRPr>
            </a:lvl5pPr>
            <a:lvl6pPr marL="2051456" algn="l" defTabSz="410291" rtl="0" eaLnBrk="1" latinLnBrk="0" hangingPunct="1">
              <a:defRPr sz="1600" kern="1200">
                <a:solidFill>
                  <a:schemeClr val="tx1"/>
                </a:solidFill>
                <a:latin typeface="+mn-lt"/>
                <a:ea typeface="+mn-ea"/>
                <a:cs typeface="+mn-cs"/>
              </a:defRPr>
            </a:lvl6pPr>
            <a:lvl7pPr marL="2461748" algn="l" defTabSz="410291" rtl="0" eaLnBrk="1" latinLnBrk="0" hangingPunct="1">
              <a:defRPr sz="1600" kern="1200">
                <a:solidFill>
                  <a:schemeClr val="tx1"/>
                </a:solidFill>
                <a:latin typeface="+mn-lt"/>
                <a:ea typeface="+mn-ea"/>
                <a:cs typeface="+mn-cs"/>
              </a:defRPr>
            </a:lvl7pPr>
            <a:lvl8pPr marL="2872039" algn="l" defTabSz="410291" rtl="0" eaLnBrk="1" latinLnBrk="0" hangingPunct="1">
              <a:defRPr sz="1600" kern="1200">
                <a:solidFill>
                  <a:schemeClr val="tx1"/>
                </a:solidFill>
                <a:latin typeface="+mn-lt"/>
                <a:ea typeface="+mn-ea"/>
                <a:cs typeface="+mn-cs"/>
              </a:defRPr>
            </a:lvl8pPr>
            <a:lvl9pPr marL="3282330" algn="l" defTabSz="410291" rtl="0" eaLnBrk="1" latinLnBrk="0" hangingPunct="1">
              <a:defRPr sz="1600" kern="1200">
                <a:solidFill>
                  <a:schemeClr val="tx1"/>
                </a:solidFill>
                <a:latin typeface="+mn-lt"/>
                <a:ea typeface="+mn-ea"/>
                <a:cs typeface="+mn-cs"/>
              </a:defRPr>
            </a:lvl9pPr>
          </a:lstStyle>
          <a:p>
            <a:fld id="{F5720C74-DF7F-4219-833F-24107FE1C2EA}" type="slidenum">
              <a:rPr lang="en-CA" sz="900" smtClean="0"/>
              <a:pPr/>
              <a:t>‹N°›</a:t>
            </a:fld>
            <a:endParaRPr lang="en-CA" sz="900" dirty="0"/>
          </a:p>
        </p:txBody>
      </p:sp>
    </p:spTree>
    <p:extLst>
      <p:ext uri="{BB962C8B-B14F-4D97-AF65-F5344CB8AC3E}">
        <p14:creationId xmlns:p14="http://schemas.microsoft.com/office/powerpoint/2010/main" val="3090517601"/>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pos="3441" userDrawn="1">
          <p15:clr>
            <a:srgbClr val="FBAE40"/>
          </p15:clr>
        </p15:guide>
        <p15:guide id="2" pos="3294" userDrawn="1">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FINAL SLIDE">
    <p:spTree>
      <p:nvGrpSpPr>
        <p:cNvPr id="1" name=""/>
        <p:cNvGrpSpPr/>
        <p:nvPr/>
      </p:nvGrpSpPr>
      <p:grpSpPr>
        <a:xfrm>
          <a:off x="0" y="0"/>
          <a:ext cx="0" cy="0"/>
          <a:chOff x="0" y="0"/>
          <a:chExt cx="0" cy="0"/>
        </a:xfrm>
      </p:grpSpPr>
      <p:pic>
        <p:nvPicPr>
          <p:cNvPr id="17" name="Picture 16"/>
          <p:cNvPicPr>
            <a:picLocks noChangeAspect="1"/>
          </p:cNvPicPr>
          <p:nvPr userDrawn="1"/>
        </p:nvPicPr>
        <p:blipFill rotWithShape="1">
          <a:blip r:embed="rId2" cstate="print">
            <a:extLst>
              <a:ext uri="{28A0092B-C50C-407E-A947-70E740481C1C}">
                <a14:useLocalDpi xmlns:a14="http://schemas.microsoft.com/office/drawing/2010/main" val="0"/>
              </a:ext>
            </a:extLst>
          </a:blip>
          <a:srcRect t="26128" b="25637"/>
          <a:stretch/>
        </p:blipFill>
        <p:spPr>
          <a:xfrm>
            <a:off x="2469706" y="800212"/>
            <a:ext cx="1246456" cy="453581"/>
          </a:xfrm>
          <a:prstGeom prst="rect">
            <a:avLst/>
          </a:prstGeom>
        </p:spPr>
      </p:pic>
      <p:pic>
        <p:nvPicPr>
          <p:cNvPr id="5" name="Picture 4" descr="KPMG_NoCP_PMS287_US_283_6779.eps"/>
          <p:cNvPicPr>
            <a:picLocks noChangeAspect="1"/>
          </p:cNvPicPr>
          <p:nvPr userDrawn="1"/>
        </p:nvPicPr>
        <p:blipFill rotWithShape="1">
          <a:blip r:embed="rId3" cstate="email">
            <a:extLst>
              <a:ext uri="{28A0092B-C50C-407E-A947-70E740481C1C}">
                <a14:useLocalDpi xmlns:a14="http://schemas.microsoft.com/office/drawing/2010/main"/>
              </a:ext>
            </a:extLst>
          </a:blip>
          <a:srcRect l="7057" t="24107" r="10265" b="24107"/>
          <a:stretch/>
        </p:blipFill>
        <p:spPr>
          <a:xfrm>
            <a:off x="887421" y="6929425"/>
            <a:ext cx="714384" cy="302387"/>
          </a:xfrm>
          <a:prstGeom prst="rect">
            <a:avLst/>
          </a:prstGeom>
        </p:spPr>
      </p:pic>
      <p:sp>
        <p:nvSpPr>
          <p:cNvPr id="10" name="object 4"/>
          <p:cNvSpPr/>
          <p:nvPr userDrawn="1"/>
        </p:nvSpPr>
        <p:spPr>
          <a:xfrm>
            <a:off x="0" y="0"/>
            <a:ext cx="1838992" cy="7559675"/>
          </a:xfrm>
          <a:custGeom>
            <a:avLst/>
            <a:gdLst/>
            <a:ahLst/>
            <a:cxnLst/>
            <a:rect l="l" t="t" r="r" b="b"/>
            <a:pathLst>
              <a:path w="1742046" h="7772400">
                <a:moveTo>
                  <a:pt x="0" y="7772400"/>
                </a:moveTo>
                <a:lnTo>
                  <a:pt x="1742046" y="7772400"/>
                </a:lnTo>
                <a:lnTo>
                  <a:pt x="1742046" y="0"/>
                </a:lnTo>
                <a:lnTo>
                  <a:pt x="0" y="0"/>
                </a:lnTo>
                <a:lnTo>
                  <a:pt x="0" y="7772400"/>
                </a:lnTo>
                <a:close/>
              </a:path>
            </a:pathLst>
          </a:custGeom>
          <a:solidFill>
            <a:srgbClr val="00338D"/>
          </a:solidFill>
        </p:spPr>
        <p:txBody>
          <a:bodyPr wrap="square" lIns="0" tIns="0" rIns="0" bIns="0" rtlCol="0">
            <a:noAutofit/>
          </a:bodyPr>
          <a:lstStyle/>
          <a:p>
            <a:endParaRPr sz="1870" dirty="0">
              <a:latin typeface="Univers for KPMG Light" panose="020B0403020202020204" pitchFamily="34" charset="0"/>
            </a:endParaRPr>
          </a:p>
        </p:txBody>
      </p:sp>
      <p:sp>
        <p:nvSpPr>
          <p:cNvPr id="9" name="Rectangle 8">
            <a:hlinkClick r:id="rId4"/>
          </p:cNvPr>
          <p:cNvSpPr>
            <a:spLocks noChangeArrowheads="1"/>
          </p:cNvSpPr>
          <p:nvPr userDrawn="1"/>
        </p:nvSpPr>
        <p:spPr bwMode="auto">
          <a:xfrm>
            <a:off x="2506186" y="3570203"/>
            <a:ext cx="1862641" cy="199285"/>
          </a:xfrm>
          <a:prstGeom prst="rect">
            <a:avLst/>
          </a:prstGeom>
          <a:noFill/>
          <a:ln w="9525">
            <a:noFill/>
            <a:miter lim="800000"/>
            <a:headEnd/>
            <a:tailEnd/>
          </a:ln>
          <a:effectLst/>
        </p:spPr>
        <p:txBody>
          <a:bodyPr wrap="square" lIns="0" tIns="0" rIns="0" bIns="0" anchor="ctr">
            <a:spAutoFit/>
          </a:bodyPr>
          <a:lstStyle/>
          <a:p>
            <a:pPr>
              <a:defRPr/>
            </a:pPr>
            <a:r>
              <a:rPr lang="en-GB" sz="1295" b="1" i="0" kern="0" smtClean="0">
                <a:solidFill>
                  <a:srgbClr val="00468E"/>
                </a:solidFill>
                <a:latin typeface="Univers for KPMG"/>
                <a:ea typeface="Univers for KPMG" pitchFamily="18" charset="0"/>
                <a:cs typeface="Univers for KPMG"/>
              </a:rPr>
              <a:t>kpmg.fr</a:t>
            </a:r>
            <a:endParaRPr lang="en-GB" sz="1295" b="1" i="0" kern="0" dirty="0">
              <a:solidFill>
                <a:srgbClr val="000000"/>
              </a:solidFill>
              <a:latin typeface="Univers for KPMG"/>
              <a:cs typeface="Univers for KPMG"/>
            </a:endParaRPr>
          </a:p>
        </p:txBody>
      </p:sp>
      <p:sp>
        <p:nvSpPr>
          <p:cNvPr id="11" name="ZoneTexte 10">
            <a:hlinkClick r:id="rId4"/>
          </p:cNvPr>
          <p:cNvSpPr txBox="1"/>
          <p:nvPr userDrawn="1"/>
        </p:nvSpPr>
        <p:spPr>
          <a:xfrm>
            <a:off x="2476780" y="3769488"/>
            <a:ext cx="354202" cy="338554"/>
          </a:xfrm>
          <a:prstGeom prst="rect">
            <a:avLst/>
          </a:prstGeom>
          <a:noFill/>
        </p:spPr>
        <p:txBody>
          <a:bodyPr wrap="square" rtlCol="0">
            <a:spAutoFit/>
          </a:bodyPr>
          <a:lstStyle/>
          <a:p>
            <a:r>
              <a:rPr lang="fr-FR" sz="1600" smtClean="0">
                <a:solidFill>
                  <a:srgbClr val="003087"/>
                </a:solidFill>
                <a:latin typeface="Univers for KPMG"/>
                <a:cs typeface="Univers for KPMG"/>
              </a:rPr>
              <a:t>  </a:t>
            </a:r>
            <a:endParaRPr lang="fr-FR" sz="1600" dirty="0" smtClean="0">
              <a:solidFill>
                <a:srgbClr val="003087"/>
              </a:solidFill>
              <a:latin typeface="Univers for KPMG"/>
              <a:cs typeface="Univers for KPMG"/>
            </a:endParaRPr>
          </a:p>
        </p:txBody>
      </p:sp>
      <p:pic>
        <p:nvPicPr>
          <p:cNvPr id="16" name="Image 15"/>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2418455" y="3792560"/>
            <a:ext cx="1714500" cy="352425"/>
          </a:xfrm>
          <a:prstGeom prst="rect">
            <a:avLst/>
          </a:prstGeom>
        </p:spPr>
      </p:pic>
      <p:sp>
        <p:nvSpPr>
          <p:cNvPr id="18" name="ZoneTexte 17">
            <a:hlinkClick r:id="rId6"/>
          </p:cNvPr>
          <p:cNvSpPr txBox="1"/>
          <p:nvPr userDrawn="1"/>
        </p:nvSpPr>
        <p:spPr>
          <a:xfrm>
            <a:off x="2418455" y="3792560"/>
            <a:ext cx="361321" cy="338554"/>
          </a:xfrm>
          <a:prstGeom prst="rect">
            <a:avLst/>
          </a:prstGeom>
          <a:noFill/>
        </p:spPr>
        <p:txBody>
          <a:bodyPr wrap="square" rtlCol="0">
            <a:spAutoFit/>
          </a:bodyPr>
          <a:lstStyle/>
          <a:p>
            <a:r>
              <a:rPr lang="fr-FR" sz="1600" smtClean="0">
                <a:solidFill>
                  <a:srgbClr val="003087"/>
                </a:solidFill>
                <a:latin typeface="Univers for KPMG"/>
                <a:cs typeface="Univers for KPMG"/>
              </a:rPr>
              <a:t>     </a:t>
            </a:r>
            <a:endParaRPr lang="fr-FR" sz="1600" dirty="0" smtClean="0">
              <a:solidFill>
                <a:srgbClr val="003087"/>
              </a:solidFill>
              <a:latin typeface="Univers for KPMG"/>
              <a:cs typeface="Univers for KPMG"/>
            </a:endParaRPr>
          </a:p>
        </p:txBody>
      </p:sp>
      <p:sp>
        <p:nvSpPr>
          <p:cNvPr id="19" name="ZoneTexte 18">
            <a:hlinkClick r:id="rId7"/>
          </p:cNvPr>
          <p:cNvSpPr txBox="1"/>
          <p:nvPr userDrawn="1"/>
        </p:nvSpPr>
        <p:spPr>
          <a:xfrm>
            <a:off x="2779776" y="3813367"/>
            <a:ext cx="290191" cy="338554"/>
          </a:xfrm>
          <a:prstGeom prst="rect">
            <a:avLst/>
          </a:prstGeom>
          <a:noFill/>
        </p:spPr>
        <p:txBody>
          <a:bodyPr wrap="square" rtlCol="0">
            <a:spAutoFit/>
          </a:bodyPr>
          <a:lstStyle/>
          <a:p>
            <a:r>
              <a:rPr lang="fr-FR" sz="1600" smtClean="0">
                <a:solidFill>
                  <a:srgbClr val="003087"/>
                </a:solidFill>
                <a:latin typeface="Univers for KPMG"/>
                <a:cs typeface="Univers for KPMG"/>
              </a:rPr>
              <a:t>     </a:t>
            </a:r>
            <a:endParaRPr lang="fr-FR" sz="1600" dirty="0" smtClean="0">
              <a:solidFill>
                <a:srgbClr val="003087"/>
              </a:solidFill>
              <a:latin typeface="Univers for KPMG"/>
              <a:cs typeface="Univers for KPMG"/>
            </a:endParaRPr>
          </a:p>
        </p:txBody>
      </p:sp>
      <p:sp>
        <p:nvSpPr>
          <p:cNvPr id="20" name="ZoneTexte 19">
            <a:hlinkClick r:id="rId7"/>
          </p:cNvPr>
          <p:cNvSpPr txBox="1"/>
          <p:nvPr userDrawn="1"/>
        </p:nvSpPr>
        <p:spPr>
          <a:xfrm>
            <a:off x="2932176" y="3965767"/>
            <a:ext cx="290191" cy="338554"/>
          </a:xfrm>
          <a:prstGeom prst="rect">
            <a:avLst/>
          </a:prstGeom>
          <a:noFill/>
        </p:spPr>
        <p:txBody>
          <a:bodyPr wrap="square" rtlCol="0">
            <a:spAutoFit/>
          </a:bodyPr>
          <a:lstStyle/>
          <a:p>
            <a:r>
              <a:rPr lang="fr-FR" sz="1600" smtClean="0">
                <a:solidFill>
                  <a:srgbClr val="003087"/>
                </a:solidFill>
                <a:latin typeface="Univers for KPMG"/>
                <a:cs typeface="Univers for KPMG"/>
              </a:rPr>
              <a:t>     </a:t>
            </a:r>
            <a:endParaRPr lang="fr-FR" sz="1600" dirty="0" smtClean="0">
              <a:solidFill>
                <a:srgbClr val="003087"/>
              </a:solidFill>
              <a:latin typeface="Univers for KPMG"/>
              <a:cs typeface="Univers for KPMG"/>
            </a:endParaRPr>
          </a:p>
        </p:txBody>
      </p:sp>
      <p:sp>
        <p:nvSpPr>
          <p:cNvPr id="21" name="ZoneTexte 20">
            <a:hlinkClick r:id="rId8"/>
          </p:cNvPr>
          <p:cNvSpPr txBox="1"/>
          <p:nvPr userDrawn="1"/>
        </p:nvSpPr>
        <p:spPr>
          <a:xfrm>
            <a:off x="3117848" y="3799495"/>
            <a:ext cx="290191" cy="338554"/>
          </a:xfrm>
          <a:prstGeom prst="rect">
            <a:avLst/>
          </a:prstGeom>
          <a:noFill/>
        </p:spPr>
        <p:txBody>
          <a:bodyPr wrap="square" rtlCol="0">
            <a:spAutoFit/>
          </a:bodyPr>
          <a:lstStyle/>
          <a:p>
            <a:r>
              <a:rPr lang="fr-FR" sz="1600" smtClean="0">
                <a:solidFill>
                  <a:srgbClr val="003087"/>
                </a:solidFill>
                <a:latin typeface="Univers for KPMG"/>
                <a:cs typeface="Univers for KPMG"/>
              </a:rPr>
              <a:t>     </a:t>
            </a:r>
            <a:endParaRPr lang="fr-FR" sz="1600" dirty="0" smtClean="0">
              <a:solidFill>
                <a:srgbClr val="003087"/>
              </a:solidFill>
              <a:latin typeface="Univers for KPMG"/>
              <a:cs typeface="Univers for KPMG"/>
            </a:endParaRPr>
          </a:p>
        </p:txBody>
      </p:sp>
      <p:sp>
        <p:nvSpPr>
          <p:cNvPr id="22" name="ZoneTexte 21">
            <a:hlinkClick r:id="rId9"/>
          </p:cNvPr>
          <p:cNvSpPr txBox="1"/>
          <p:nvPr userDrawn="1"/>
        </p:nvSpPr>
        <p:spPr>
          <a:xfrm>
            <a:off x="3477503" y="3792560"/>
            <a:ext cx="290191" cy="338554"/>
          </a:xfrm>
          <a:prstGeom prst="rect">
            <a:avLst/>
          </a:prstGeom>
          <a:noFill/>
        </p:spPr>
        <p:txBody>
          <a:bodyPr wrap="square" rtlCol="0">
            <a:spAutoFit/>
          </a:bodyPr>
          <a:lstStyle/>
          <a:p>
            <a:r>
              <a:rPr lang="fr-FR" sz="1600" smtClean="0">
                <a:solidFill>
                  <a:srgbClr val="003087"/>
                </a:solidFill>
                <a:latin typeface="Univers for KPMG"/>
                <a:cs typeface="Univers for KPMG"/>
              </a:rPr>
              <a:t>     </a:t>
            </a:r>
            <a:endParaRPr lang="fr-FR" sz="1600" dirty="0" smtClean="0">
              <a:solidFill>
                <a:srgbClr val="003087"/>
              </a:solidFill>
              <a:latin typeface="Univers for KPMG"/>
              <a:cs typeface="Univers for KPMG"/>
            </a:endParaRPr>
          </a:p>
        </p:txBody>
      </p:sp>
      <p:sp>
        <p:nvSpPr>
          <p:cNvPr id="23" name="ZoneTexte 22">
            <a:hlinkClick r:id="rId10"/>
          </p:cNvPr>
          <p:cNvSpPr txBox="1"/>
          <p:nvPr userDrawn="1"/>
        </p:nvSpPr>
        <p:spPr>
          <a:xfrm>
            <a:off x="3815956" y="3782499"/>
            <a:ext cx="290191" cy="338554"/>
          </a:xfrm>
          <a:prstGeom prst="rect">
            <a:avLst/>
          </a:prstGeom>
          <a:noFill/>
        </p:spPr>
        <p:txBody>
          <a:bodyPr wrap="square" rtlCol="0">
            <a:spAutoFit/>
          </a:bodyPr>
          <a:lstStyle/>
          <a:p>
            <a:r>
              <a:rPr lang="fr-FR" sz="1600" smtClean="0">
                <a:solidFill>
                  <a:srgbClr val="003087"/>
                </a:solidFill>
                <a:latin typeface="Univers for KPMG"/>
                <a:cs typeface="Univers for KPMG"/>
              </a:rPr>
              <a:t>     </a:t>
            </a:r>
            <a:endParaRPr lang="fr-FR" sz="1600" dirty="0" smtClean="0">
              <a:solidFill>
                <a:srgbClr val="003087"/>
              </a:solidFill>
              <a:latin typeface="Univers for KPMG"/>
              <a:cs typeface="Univers for KPMG"/>
            </a:endParaRPr>
          </a:p>
        </p:txBody>
      </p:sp>
    </p:spTree>
    <p:extLst>
      <p:ext uri="{BB962C8B-B14F-4D97-AF65-F5344CB8AC3E}">
        <p14:creationId xmlns:p14="http://schemas.microsoft.com/office/powerpoint/2010/main" val="938973618"/>
      </p:ext>
    </p:extLst>
  </p:cSld>
  <p:clrMapOvr>
    <a:masterClrMapping/>
  </p:clrMapOvr>
  <p:timing>
    <p:tnLst>
      <p:par>
        <p:cTn id="1" dur="indefinite" restart="never" nodeType="tmRoot"/>
      </p:par>
    </p:tnLst>
  </p:timing>
  <p:extLst mod="1">
    <p:ext uri="{DCECCB84-F9BA-43D5-87BE-67443E8EF086}">
      <p15:sldGuideLst xmlns:p15="http://schemas.microsoft.com/office/powerpoint/2012/main"/>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Disposition personnalisée">
    <p:spTree>
      <p:nvGrpSpPr>
        <p:cNvPr id="1" name=""/>
        <p:cNvGrpSpPr/>
        <p:nvPr/>
      </p:nvGrpSpPr>
      <p:grpSpPr>
        <a:xfrm>
          <a:off x="0" y="0"/>
          <a:ext cx="0" cy="0"/>
          <a:chOff x="0" y="0"/>
          <a:chExt cx="0" cy="0"/>
        </a:xfrm>
      </p:grpSpPr>
      <p:sp>
        <p:nvSpPr>
          <p:cNvPr id="3" name="object 2"/>
          <p:cNvSpPr>
            <a:spLocks noChangeAspect="1"/>
          </p:cNvSpPr>
          <p:nvPr userDrawn="1"/>
        </p:nvSpPr>
        <p:spPr>
          <a:xfrm>
            <a:off x="0" y="0"/>
            <a:ext cx="10691813" cy="7716005"/>
          </a:xfrm>
          <a:prstGeom prst="rect">
            <a:avLst/>
          </a:prstGeom>
          <a:blipFill dpi="0" rotWithShape="1">
            <a:blip r:embed="rId2" cstate="print">
              <a:alphaModFix amt="84000"/>
              <a:lum bright="-17000"/>
            </a:blip>
            <a:srcRect/>
            <a:stretch>
              <a:fillRect/>
            </a:stretch>
          </a:blipFill>
        </p:spPr>
        <p:txBody>
          <a:bodyPr wrap="square" lIns="0" tIns="0" rIns="0" bIns="0" rtlCol="0"/>
          <a:lstStyle/>
          <a:p>
            <a:endParaRPr sz="1639"/>
          </a:p>
        </p:txBody>
      </p:sp>
      <p:pic>
        <p:nvPicPr>
          <p:cNvPr id="6" name="Picture 7"/>
          <p:cNvPicPr>
            <a:picLocks noChangeAspect="1"/>
          </p:cNvPicPr>
          <p:nvPr userDrawn="1"/>
        </p:nvPicPr>
        <p:blipFill rotWithShape="1">
          <a:blip r:embed="rId3" cstate="print">
            <a:extLst>
              <a:ext uri="{28A0092B-C50C-407E-A947-70E740481C1C}">
                <a14:useLocalDpi xmlns:a14="http://schemas.microsoft.com/office/drawing/2010/main" val="0"/>
              </a:ext>
            </a:extLst>
          </a:blip>
          <a:srcRect l="-317" t="20408" b="21208"/>
          <a:stretch/>
        </p:blipFill>
        <p:spPr>
          <a:xfrm>
            <a:off x="359591" y="261115"/>
            <a:ext cx="1377356" cy="604774"/>
          </a:xfrm>
          <a:prstGeom prst="rect">
            <a:avLst/>
          </a:prstGeom>
        </p:spPr>
      </p:pic>
    </p:spTree>
    <p:extLst>
      <p:ext uri="{BB962C8B-B14F-4D97-AF65-F5344CB8AC3E}">
        <p14:creationId xmlns:p14="http://schemas.microsoft.com/office/powerpoint/2010/main" val="2310640619"/>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1_ COLUMN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smtClean="0"/>
              <a:t>Modifiez le style du titre</a:t>
            </a:r>
            <a:endParaRPr lang="en-US" dirty="0"/>
          </a:p>
        </p:txBody>
      </p:sp>
      <p:sp>
        <p:nvSpPr>
          <p:cNvPr id="4" name="Espace réservé du texte 3"/>
          <p:cNvSpPr>
            <a:spLocks noGrp="1"/>
          </p:cNvSpPr>
          <p:nvPr>
            <p:ph type="body" sz="quarter" idx="10"/>
          </p:nvPr>
        </p:nvSpPr>
        <p:spPr>
          <a:xfrm>
            <a:off x="799201" y="1914526"/>
            <a:ext cx="9048750" cy="4893899"/>
          </a:xfrm>
          <a:prstGeom prst="rect">
            <a:avLst/>
          </a:prstGeom>
        </p:spPr>
        <p:txBody>
          <a:bodyPr numCol="1" spcCol="360000"/>
          <a:lstStyle>
            <a:lvl1pPr>
              <a:spcBef>
                <a:spcPts val="1799"/>
              </a:spcBef>
              <a:spcAft>
                <a:spcPts val="400"/>
              </a:spcAft>
              <a:defRPr>
                <a:solidFill>
                  <a:srgbClr val="00338D"/>
                </a:solidFill>
                <a:latin typeface="Arial" panose="020B0604020202020204" pitchFamily="34" charset="0"/>
              </a:defRPr>
            </a:lvl1pPr>
            <a:lvl2pPr>
              <a:spcAft>
                <a:spcPts val="600"/>
              </a:spcAft>
              <a:defRPr/>
            </a:lvl2pPr>
            <a:lvl3pPr marL="85700" indent="-85700">
              <a:spcAft>
                <a:spcPts val="300"/>
              </a:spcAft>
              <a:buFont typeface="Arial Black" panose="020B0A04020102020204" pitchFamily="34" charset="0"/>
              <a:buChar char="І"/>
              <a:defRPr/>
            </a:lvl3pPr>
            <a:lvl5pPr>
              <a:spcAft>
                <a:spcPts val="300"/>
              </a:spcAft>
              <a:defRPr/>
            </a:lvl5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p:txBody>
      </p:sp>
    </p:spTree>
    <p:extLst>
      <p:ext uri="{BB962C8B-B14F-4D97-AF65-F5344CB8AC3E}">
        <p14:creationId xmlns:p14="http://schemas.microsoft.com/office/powerpoint/2010/main" val="3828174017"/>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Cover 2 - Singular image">
    <p:spTree>
      <p:nvGrpSpPr>
        <p:cNvPr id="1" name=""/>
        <p:cNvGrpSpPr/>
        <p:nvPr/>
      </p:nvGrpSpPr>
      <p:grpSpPr>
        <a:xfrm>
          <a:off x="0" y="0"/>
          <a:ext cx="0" cy="0"/>
          <a:chOff x="0" y="0"/>
          <a:chExt cx="0" cy="0"/>
        </a:xfrm>
      </p:grpSpPr>
      <p:pic>
        <p:nvPicPr>
          <p:cNvPr id="13" name="Image 12"/>
          <p:cNvPicPr>
            <a:picLocks noChangeAspect="1"/>
          </p:cNvPicPr>
          <p:nvPr userDrawn="1"/>
        </p:nvPicPr>
        <p:blipFill rotWithShape="1">
          <a:blip r:embed="rId2" cstate="print">
            <a:extLst>
              <a:ext uri="{28A0092B-C50C-407E-A947-70E740481C1C}">
                <a14:useLocalDpi xmlns:a14="http://schemas.microsoft.com/office/drawing/2010/main" val="0"/>
              </a:ext>
            </a:extLst>
          </a:blip>
          <a:srcRect t="9360" b="14552"/>
          <a:stretch/>
        </p:blipFill>
        <p:spPr>
          <a:xfrm>
            <a:off x="-111743" y="-172647"/>
            <a:ext cx="10803556" cy="7982407"/>
          </a:xfrm>
          <a:prstGeom prst="rect">
            <a:avLst/>
          </a:prstGeom>
        </p:spPr>
      </p:pic>
      <p:sp>
        <p:nvSpPr>
          <p:cNvPr id="10" name="Espace réservé du texte 13"/>
          <p:cNvSpPr>
            <a:spLocks noGrp="1"/>
          </p:cNvSpPr>
          <p:nvPr>
            <p:ph type="body" sz="quarter" idx="12"/>
          </p:nvPr>
        </p:nvSpPr>
        <p:spPr>
          <a:xfrm>
            <a:off x="422624" y="1437322"/>
            <a:ext cx="3860929" cy="3836138"/>
          </a:xfrm>
          <a:prstGeom prst="rect">
            <a:avLst/>
          </a:prstGeom>
        </p:spPr>
        <p:txBody>
          <a:bodyPr anchor="t">
            <a:noAutofit/>
          </a:bodyPr>
          <a:lstStyle>
            <a:lvl1pPr marL="0" indent="0" eaLnBrk="1" hangingPunct="1">
              <a:lnSpc>
                <a:spcPct val="70000"/>
              </a:lnSpc>
              <a:spcAft>
                <a:spcPts val="0"/>
              </a:spcAft>
              <a:buNone/>
              <a:defRPr lang="fr-FR" sz="7198" b="0" dirty="0" smtClean="0">
                <a:solidFill>
                  <a:schemeClr val="bg1"/>
                </a:solidFill>
                <a:latin typeface="KPMG Extralight" panose="020B0303030202040204" pitchFamily="34" charset="0"/>
                <a:cs typeface="KPMG Extralight" panose="020B0303030202040204" pitchFamily="34" charset="0"/>
              </a:defRPr>
            </a:lvl1pPr>
            <a:lvl2pPr marL="0" indent="0">
              <a:spcBef>
                <a:spcPts val="1200"/>
              </a:spcBef>
              <a:spcAft>
                <a:spcPts val="0"/>
              </a:spcAft>
              <a:buNone/>
              <a:defRPr lang="fr-FR" sz="1200" b="1" i="0" dirty="0" smtClean="0">
                <a:solidFill>
                  <a:schemeClr val="bg1"/>
                </a:solidFill>
                <a:latin typeface="Arial" panose="020B0604020202020204" pitchFamily="34" charset="0"/>
                <a:cs typeface="Arial" panose="020B0604020202020204" pitchFamily="34" charset="0"/>
              </a:defRPr>
            </a:lvl2pPr>
            <a:lvl3pPr marL="0" indent="0">
              <a:spcAft>
                <a:spcPts val="0"/>
              </a:spcAft>
              <a:buNone/>
              <a:defRPr lang="fr-FR" sz="1200" b="0" i="0" dirty="0" smtClean="0">
                <a:solidFill>
                  <a:schemeClr val="bg1"/>
                </a:solidFill>
                <a:latin typeface="Arial" panose="020B0604020202020204" pitchFamily="34" charset="0"/>
                <a:cs typeface="Arial" panose="020B0604020202020204" pitchFamily="34" charset="0"/>
              </a:defRPr>
            </a:lvl3pPr>
            <a:lvl4pPr>
              <a:spcBef>
                <a:spcPts val="14995"/>
              </a:spcBef>
              <a:spcAft>
                <a:spcPts val="0"/>
              </a:spcAft>
              <a:defRPr lang="fr-FR" sz="1070" b="0" i="0" dirty="0" smtClean="0">
                <a:solidFill>
                  <a:srgbClr val="00338D"/>
                </a:solidFill>
                <a:latin typeface="Univers for KPMG Light"/>
                <a:cs typeface="Univers for KPMG Light"/>
              </a:defRPr>
            </a:lvl4pPr>
            <a:lvl5pPr>
              <a:defRPr lang="fr-FR" sz="1070" b="0" i="0" dirty="0">
                <a:solidFill>
                  <a:srgbClr val="FFFFFF"/>
                </a:solidFill>
                <a:latin typeface="Univers for KPMG Light"/>
                <a:cs typeface="Univers for KPMG Light"/>
              </a:defRPr>
            </a:lvl5pPr>
          </a:lstStyle>
          <a:p>
            <a:pPr lvl="0"/>
            <a:r>
              <a:rPr lang="fr-FR" dirty="0" smtClean="0"/>
              <a:t>Modifiez les styles du texte du masque</a:t>
            </a:r>
          </a:p>
          <a:p>
            <a:pPr lvl="1"/>
            <a:r>
              <a:rPr lang="fr-FR" dirty="0" smtClean="0"/>
              <a:t>Deuxième niveau</a:t>
            </a:r>
          </a:p>
          <a:p>
            <a:pPr lvl="2"/>
            <a:r>
              <a:rPr lang="fr-FR" dirty="0" smtClean="0"/>
              <a:t>Troisième niveau</a:t>
            </a:r>
          </a:p>
        </p:txBody>
      </p:sp>
      <p:sp>
        <p:nvSpPr>
          <p:cNvPr id="11" name="Espace réservé du texte 18"/>
          <p:cNvSpPr>
            <a:spLocks noGrp="1"/>
          </p:cNvSpPr>
          <p:nvPr>
            <p:ph type="body" sz="quarter" idx="13" hasCustomPrompt="1"/>
          </p:nvPr>
        </p:nvSpPr>
        <p:spPr>
          <a:xfrm>
            <a:off x="448109" y="5420014"/>
            <a:ext cx="2493963" cy="996950"/>
          </a:xfrm>
          <a:prstGeom prst="rect">
            <a:avLst/>
          </a:prstGeom>
        </p:spPr>
        <p:txBody>
          <a:bodyPr/>
          <a:lstStyle>
            <a:lvl1pPr marL="0" indent="0">
              <a:buNone/>
              <a:defRPr sz="850" b="0">
                <a:solidFill>
                  <a:schemeClr val="bg1"/>
                </a:solidFill>
                <a:latin typeface="Arial" panose="020B0604020202020204" pitchFamily="34" charset="0"/>
              </a:defRPr>
            </a:lvl1pPr>
            <a:lvl2pPr marL="0" indent="0">
              <a:spcBef>
                <a:spcPts val="1200"/>
              </a:spcBef>
              <a:spcAft>
                <a:spcPts val="0"/>
              </a:spcAft>
              <a:buNone/>
              <a:defRPr sz="850">
                <a:solidFill>
                  <a:schemeClr val="bg1"/>
                </a:solidFill>
                <a:latin typeface="Arial" panose="020B0604020202020204" pitchFamily="34" charset="0"/>
              </a:defRPr>
            </a:lvl2pPr>
          </a:lstStyle>
          <a:p>
            <a:pPr lvl="0"/>
            <a:r>
              <a:rPr lang="fr-FR" dirty="0" smtClean="0"/>
              <a:t>Date</a:t>
            </a:r>
          </a:p>
          <a:p>
            <a:pPr lvl="1"/>
            <a:r>
              <a:rPr lang="fr-FR" dirty="0" err="1" smtClean="0"/>
              <a:t>Resume</a:t>
            </a:r>
            <a:endParaRPr lang="fr-FR" dirty="0" smtClean="0"/>
          </a:p>
        </p:txBody>
      </p:sp>
    </p:spTree>
    <p:extLst>
      <p:ext uri="{BB962C8B-B14F-4D97-AF65-F5344CB8AC3E}">
        <p14:creationId xmlns:p14="http://schemas.microsoft.com/office/powerpoint/2010/main" val="1694958810"/>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pos="328">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Edito">
    <p:spTree>
      <p:nvGrpSpPr>
        <p:cNvPr id="1" name=""/>
        <p:cNvGrpSpPr/>
        <p:nvPr/>
      </p:nvGrpSpPr>
      <p:grpSpPr>
        <a:xfrm>
          <a:off x="0" y="0"/>
          <a:ext cx="0" cy="0"/>
          <a:chOff x="0" y="0"/>
          <a:chExt cx="0" cy="0"/>
        </a:xfrm>
      </p:grpSpPr>
      <p:sp>
        <p:nvSpPr>
          <p:cNvPr id="3" name="Rectangle 2"/>
          <p:cNvSpPr/>
          <p:nvPr userDrawn="1"/>
        </p:nvSpPr>
        <p:spPr>
          <a:xfrm>
            <a:off x="3448879" y="6838123"/>
            <a:ext cx="6371223" cy="56653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72972"/>
            <a:endParaRPr lang="fr-FR" sz="1862">
              <a:solidFill>
                <a:prstClr val="white"/>
              </a:solidFill>
            </a:endParaRPr>
          </a:p>
        </p:txBody>
      </p:sp>
      <p:sp>
        <p:nvSpPr>
          <p:cNvPr id="4" name="Rectangle 3"/>
          <p:cNvSpPr/>
          <p:nvPr userDrawn="1"/>
        </p:nvSpPr>
        <p:spPr>
          <a:xfrm>
            <a:off x="-1" y="1"/>
            <a:ext cx="3602517" cy="7559675"/>
          </a:xfrm>
          <a:prstGeom prst="rect">
            <a:avLst/>
          </a:prstGeom>
          <a:solidFill>
            <a:srgbClr val="0033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72972"/>
            <a:endParaRPr lang="fr-FR" sz="1862">
              <a:solidFill>
                <a:prstClr val="white"/>
              </a:solidFill>
            </a:endParaRPr>
          </a:p>
        </p:txBody>
      </p:sp>
      <p:pic>
        <p:nvPicPr>
          <p:cNvPr id="5" name="Picture 5" descr="KPMG_NoCP_white_US_283_6780.eps"/>
          <p:cNvPicPr>
            <a:picLocks noChangeAspect="1"/>
          </p:cNvPicPr>
          <p:nvPr userDrawn="1"/>
        </p:nvPicPr>
        <p:blipFill rotWithShape="1">
          <a:blip r:embed="rId2" cstate="print">
            <a:extLst>
              <a:ext uri="{28A0092B-C50C-407E-A947-70E740481C1C}">
                <a14:useLocalDpi xmlns:a14="http://schemas.microsoft.com/office/drawing/2010/main" val="0"/>
              </a:ext>
            </a:extLst>
          </a:blip>
          <a:srcRect l="7816" t="22176" r="7816" b="22176"/>
          <a:stretch/>
        </p:blipFill>
        <p:spPr>
          <a:xfrm>
            <a:off x="476814" y="689053"/>
            <a:ext cx="1047918" cy="510511"/>
          </a:xfrm>
          <a:prstGeom prst="rect">
            <a:avLst/>
          </a:prstGeom>
        </p:spPr>
      </p:pic>
      <p:sp>
        <p:nvSpPr>
          <p:cNvPr id="6" name="Parenthèses 5"/>
          <p:cNvSpPr/>
          <p:nvPr userDrawn="1"/>
        </p:nvSpPr>
        <p:spPr>
          <a:xfrm rot="5400000">
            <a:off x="4607228" y="1441322"/>
            <a:ext cx="5553635" cy="4326734"/>
          </a:xfrm>
          <a:prstGeom prst="bracketPair">
            <a:avLst>
              <a:gd name="adj" fmla="val 0"/>
            </a:avLst>
          </a:prstGeom>
          <a:ln>
            <a:solidFill>
              <a:srgbClr val="00338D"/>
            </a:solidFill>
          </a:ln>
        </p:spPr>
        <p:style>
          <a:lnRef idx="1">
            <a:schemeClr val="accent1"/>
          </a:lnRef>
          <a:fillRef idx="0">
            <a:schemeClr val="accent1"/>
          </a:fillRef>
          <a:effectRef idx="0">
            <a:schemeClr val="accent1"/>
          </a:effectRef>
          <a:fontRef idx="minor">
            <a:schemeClr val="tx1"/>
          </a:fontRef>
        </p:style>
        <p:txBody>
          <a:bodyPr rtlCol="0" anchor="ctr"/>
          <a:lstStyle/>
          <a:p>
            <a:pPr algn="ctr" defTabSz="472972"/>
            <a:endParaRPr lang="fr-FR" sz="1862">
              <a:solidFill>
                <a:prstClr val="black"/>
              </a:solidFill>
            </a:endParaRPr>
          </a:p>
        </p:txBody>
      </p:sp>
      <p:sp>
        <p:nvSpPr>
          <p:cNvPr id="7" name="Titre 13"/>
          <p:cNvSpPr>
            <a:spLocks noGrp="1"/>
          </p:cNvSpPr>
          <p:nvPr>
            <p:ph type="title"/>
          </p:nvPr>
        </p:nvSpPr>
        <p:spPr>
          <a:xfrm>
            <a:off x="446754" y="2601832"/>
            <a:ext cx="3045746" cy="2185321"/>
          </a:xfrm>
          <a:prstGeom prst="rect">
            <a:avLst/>
          </a:prstGeom>
        </p:spPr>
        <p:txBody>
          <a:bodyPr/>
          <a:lstStyle>
            <a:lvl1pPr>
              <a:defRPr lang="fr-FR" sz="6598" b="0" kern="1200" dirty="0">
                <a:solidFill>
                  <a:schemeClr val="bg1"/>
                </a:solidFill>
                <a:latin typeface="KPMG Extralight" panose="020B0303030202040204" pitchFamily="34" charset="0"/>
                <a:ea typeface="+mn-ea"/>
                <a:cs typeface="KPMG Extralight" panose="020B0303030202040204" pitchFamily="34" charset="0"/>
              </a:defRPr>
            </a:lvl1pPr>
          </a:lstStyle>
          <a:p>
            <a:r>
              <a:rPr lang="fr-FR" smtClean="0"/>
              <a:t>Modifiez le style du titre</a:t>
            </a:r>
            <a:endParaRPr lang="fr-FR" dirty="0"/>
          </a:p>
        </p:txBody>
      </p:sp>
      <p:sp>
        <p:nvSpPr>
          <p:cNvPr id="8" name="Ellipse 7"/>
          <p:cNvSpPr/>
          <p:nvPr userDrawn="1"/>
        </p:nvSpPr>
        <p:spPr>
          <a:xfrm>
            <a:off x="5183188" y="7234519"/>
            <a:ext cx="451130" cy="1613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72972"/>
            <a:endParaRPr lang="fr-FR" sz="1862">
              <a:solidFill>
                <a:prstClr val="white"/>
              </a:solidFill>
            </a:endParaRPr>
          </a:p>
        </p:txBody>
      </p:sp>
      <p:grpSp>
        <p:nvGrpSpPr>
          <p:cNvPr id="9" name="Group 4"/>
          <p:cNvGrpSpPr>
            <a:grpSpLocks noChangeAspect="1"/>
          </p:cNvGrpSpPr>
          <p:nvPr userDrawn="1"/>
        </p:nvGrpSpPr>
        <p:grpSpPr bwMode="auto">
          <a:xfrm rot="10800000">
            <a:off x="5152740" y="965890"/>
            <a:ext cx="334318" cy="288395"/>
            <a:chOff x="2971" y="997"/>
            <a:chExt cx="182" cy="157"/>
          </a:xfrm>
          <a:solidFill>
            <a:srgbClr val="0091DA"/>
          </a:solidFill>
        </p:grpSpPr>
        <p:sp>
          <p:nvSpPr>
            <p:cNvPr id="10" name="Freeform 5"/>
            <p:cNvSpPr>
              <a:spLocks/>
            </p:cNvSpPr>
            <p:nvPr userDrawn="1"/>
          </p:nvSpPr>
          <p:spPr bwMode="auto">
            <a:xfrm>
              <a:off x="2971" y="997"/>
              <a:ext cx="85" cy="157"/>
            </a:xfrm>
            <a:custGeom>
              <a:avLst/>
              <a:gdLst>
                <a:gd name="T0" fmla="*/ 0 w 35"/>
                <a:gd name="T1" fmla="*/ 64 h 64"/>
                <a:gd name="T2" fmla="*/ 0 w 35"/>
                <a:gd name="T3" fmla="*/ 59 h 64"/>
                <a:gd name="T4" fmla="*/ 19 w 35"/>
                <a:gd name="T5" fmla="*/ 46 h 64"/>
                <a:gd name="T6" fmla="*/ 25 w 35"/>
                <a:gd name="T7" fmla="*/ 28 h 64"/>
                <a:gd name="T8" fmla="*/ 24 w 35"/>
                <a:gd name="T9" fmla="*/ 25 h 64"/>
                <a:gd name="T10" fmla="*/ 23 w 35"/>
                <a:gd name="T11" fmla="*/ 24 h 64"/>
                <a:gd name="T12" fmla="*/ 17 w 35"/>
                <a:gd name="T13" fmla="*/ 26 h 64"/>
                <a:gd name="T14" fmla="*/ 13 w 35"/>
                <a:gd name="T15" fmla="*/ 27 h 64"/>
                <a:gd name="T16" fmla="*/ 3 w 35"/>
                <a:gd name="T17" fmla="*/ 24 h 64"/>
                <a:gd name="T18" fmla="*/ 0 w 35"/>
                <a:gd name="T19" fmla="*/ 14 h 64"/>
                <a:gd name="T20" fmla="*/ 4 w 35"/>
                <a:gd name="T21" fmla="*/ 4 h 64"/>
                <a:gd name="T22" fmla="*/ 15 w 35"/>
                <a:gd name="T23" fmla="*/ 0 h 64"/>
                <a:gd name="T24" fmla="*/ 29 w 35"/>
                <a:gd name="T25" fmla="*/ 7 h 64"/>
                <a:gd name="T26" fmla="*/ 35 w 35"/>
                <a:gd name="T27" fmla="*/ 25 h 64"/>
                <a:gd name="T28" fmla="*/ 27 w 35"/>
                <a:gd name="T29" fmla="*/ 47 h 64"/>
                <a:gd name="T30" fmla="*/ 0 w 35"/>
                <a:gd name="T31" fmla="*/ 64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5" h="64">
                  <a:moveTo>
                    <a:pt x="0" y="64"/>
                  </a:moveTo>
                  <a:cubicBezTo>
                    <a:pt x="0" y="59"/>
                    <a:pt x="0" y="59"/>
                    <a:pt x="0" y="59"/>
                  </a:cubicBezTo>
                  <a:cubicBezTo>
                    <a:pt x="8" y="56"/>
                    <a:pt x="14" y="52"/>
                    <a:pt x="19" y="46"/>
                  </a:cubicBezTo>
                  <a:cubicBezTo>
                    <a:pt x="23" y="41"/>
                    <a:pt x="25" y="35"/>
                    <a:pt x="25" y="28"/>
                  </a:cubicBezTo>
                  <a:cubicBezTo>
                    <a:pt x="25" y="27"/>
                    <a:pt x="25" y="26"/>
                    <a:pt x="24" y="25"/>
                  </a:cubicBezTo>
                  <a:cubicBezTo>
                    <a:pt x="24" y="24"/>
                    <a:pt x="23" y="24"/>
                    <a:pt x="23" y="24"/>
                  </a:cubicBezTo>
                  <a:cubicBezTo>
                    <a:pt x="22" y="24"/>
                    <a:pt x="20" y="24"/>
                    <a:pt x="17" y="26"/>
                  </a:cubicBezTo>
                  <a:cubicBezTo>
                    <a:pt x="16" y="27"/>
                    <a:pt x="14" y="27"/>
                    <a:pt x="13" y="27"/>
                  </a:cubicBezTo>
                  <a:cubicBezTo>
                    <a:pt x="9" y="27"/>
                    <a:pt x="6" y="26"/>
                    <a:pt x="3" y="24"/>
                  </a:cubicBezTo>
                  <a:cubicBezTo>
                    <a:pt x="1" y="21"/>
                    <a:pt x="0" y="18"/>
                    <a:pt x="0" y="14"/>
                  </a:cubicBezTo>
                  <a:cubicBezTo>
                    <a:pt x="0" y="10"/>
                    <a:pt x="1" y="7"/>
                    <a:pt x="4" y="4"/>
                  </a:cubicBezTo>
                  <a:cubicBezTo>
                    <a:pt x="7" y="2"/>
                    <a:pt x="11" y="0"/>
                    <a:pt x="15" y="0"/>
                  </a:cubicBezTo>
                  <a:cubicBezTo>
                    <a:pt x="20" y="0"/>
                    <a:pt x="25" y="3"/>
                    <a:pt x="29" y="7"/>
                  </a:cubicBezTo>
                  <a:cubicBezTo>
                    <a:pt x="33" y="11"/>
                    <a:pt x="35" y="17"/>
                    <a:pt x="35" y="25"/>
                  </a:cubicBezTo>
                  <a:cubicBezTo>
                    <a:pt x="35" y="33"/>
                    <a:pt x="32" y="40"/>
                    <a:pt x="27" y="47"/>
                  </a:cubicBezTo>
                  <a:cubicBezTo>
                    <a:pt x="21" y="54"/>
                    <a:pt x="12" y="60"/>
                    <a:pt x="0" y="6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472972"/>
              <a:endParaRPr lang="fr-FR" sz="1862">
                <a:solidFill>
                  <a:prstClr val="black"/>
                </a:solidFill>
              </a:endParaRPr>
            </a:p>
          </p:txBody>
        </p:sp>
        <p:sp>
          <p:nvSpPr>
            <p:cNvPr id="11" name="Freeform 6"/>
            <p:cNvSpPr>
              <a:spLocks/>
            </p:cNvSpPr>
            <p:nvPr userDrawn="1"/>
          </p:nvSpPr>
          <p:spPr bwMode="auto">
            <a:xfrm>
              <a:off x="3067" y="997"/>
              <a:ext cx="86" cy="157"/>
            </a:xfrm>
            <a:custGeom>
              <a:avLst/>
              <a:gdLst>
                <a:gd name="T0" fmla="*/ 0 w 35"/>
                <a:gd name="T1" fmla="*/ 64 h 64"/>
                <a:gd name="T2" fmla="*/ 0 w 35"/>
                <a:gd name="T3" fmla="*/ 59 h 64"/>
                <a:gd name="T4" fmla="*/ 19 w 35"/>
                <a:gd name="T5" fmla="*/ 46 h 64"/>
                <a:gd name="T6" fmla="*/ 25 w 35"/>
                <a:gd name="T7" fmla="*/ 28 h 64"/>
                <a:gd name="T8" fmla="*/ 24 w 35"/>
                <a:gd name="T9" fmla="*/ 25 h 64"/>
                <a:gd name="T10" fmla="*/ 23 w 35"/>
                <a:gd name="T11" fmla="*/ 24 h 64"/>
                <a:gd name="T12" fmla="*/ 17 w 35"/>
                <a:gd name="T13" fmla="*/ 26 h 64"/>
                <a:gd name="T14" fmla="*/ 13 w 35"/>
                <a:gd name="T15" fmla="*/ 27 h 64"/>
                <a:gd name="T16" fmla="*/ 3 w 35"/>
                <a:gd name="T17" fmla="*/ 24 h 64"/>
                <a:gd name="T18" fmla="*/ 0 w 35"/>
                <a:gd name="T19" fmla="*/ 14 h 64"/>
                <a:gd name="T20" fmla="*/ 4 w 35"/>
                <a:gd name="T21" fmla="*/ 4 h 64"/>
                <a:gd name="T22" fmla="*/ 15 w 35"/>
                <a:gd name="T23" fmla="*/ 0 h 64"/>
                <a:gd name="T24" fmla="*/ 29 w 35"/>
                <a:gd name="T25" fmla="*/ 7 h 64"/>
                <a:gd name="T26" fmla="*/ 35 w 35"/>
                <a:gd name="T27" fmla="*/ 25 h 64"/>
                <a:gd name="T28" fmla="*/ 27 w 35"/>
                <a:gd name="T29" fmla="*/ 47 h 64"/>
                <a:gd name="T30" fmla="*/ 0 w 35"/>
                <a:gd name="T31" fmla="*/ 64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5" h="64">
                  <a:moveTo>
                    <a:pt x="0" y="64"/>
                  </a:moveTo>
                  <a:cubicBezTo>
                    <a:pt x="0" y="59"/>
                    <a:pt x="0" y="59"/>
                    <a:pt x="0" y="59"/>
                  </a:cubicBezTo>
                  <a:cubicBezTo>
                    <a:pt x="8" y="56"/>
                    <a:pt x="14" y="52"/>
                    <a:pt x="19" y="46"/>
                  </a:cubicBezTo>
                  <a:cubicBezTo>
                    <a:pt x="23" y="41"/>
                    <a:pt x="25" y="35"/>
                    <a:pt x="25" y="28"/>
                  </a:cubicBezTo>
                  <a:cubicBezTo>
                    <a:pt x="25" y="27"/>
                    <a:pt x="25" y="26"/>
                    <a:pt x="24" y="25"/>
                  </a:cubicBezTo>
                  <a:cubicBezTo>
                    <a:pt x="24" y="24"/>
                    <a:pt x="23" y="24"/>
                    <a:pt x="23" y="24"/>
                  </a:cubicBezTo>
                  <a:cubicBezTo>
                    <a:pt x="22" y="24"/>
                    <a:pt x="20" y="24"/>
                    <a:pt x="17" y="26"/>
                  </a:cubicBezTo>
                  <a:cubicBezTo>
                    <a:pt x="16" y="27"/>
                    <a:pt x="14" y="27"/>
                    <a:pt x="13" y="27"/>
                  </a:cubicBezTo>
                  <a:cubicBezTo>
                    <a:pt x="9" y="27"/>
                    <a:pt x="6" y="26"/>
                    <a:pt x="3" y="24"/>
                  </a:cubicBezTo>
                  <a:cubicBezTo>
                    <a:pt x="1" y="21"/>
                    <a:pt x="0" y="18"/>
                    <a:pt x="0" y="14"/>
                  </a:cubicBezTo>
                  <a:cubicBezTo>
                    <a:pt x="0" y="10"/>
                    <a:pt x="1" y="7"/>
                    <a:pt x="4" y="4"/>
                  </a:cubicBezTo>
                  <a:cubicBezTo>
                    <a:pt x="7" y="2"/>
                    <a:pt x="11" y="0"/>
                    <a:pt x="15" y="0"/>
                  </a:cubicBezTo>
                  <a:cubicBezTo>
                    <a:pt x="20" y="0"/>
                    <a:pt x="25" y="3"/>
                    <a:pt x="29" y="7"/>
                  </a:cubicBezTo>
                  <a:cubicBezTo>
                    <a:pt x="33" y="11"/>
                    <a:pt x="35" y="17"/>
                    <a:pt x="35" y="25"/>
                  </a:cubicBezTo>
                  <a:cubicBezTo>
                    <a:pt x="35" y="33"/>
                    <a:pt x="32" y="40"/>
                    <a:pt x="27" y="47"/>
                  </a:cubicBezTo>
                  <a:cubicBezTo>
                    <a:pt x="21" y="54"/>
                    <a:pt x="12" y="60"/>
                    <a:pt x="0" y="6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472972"/>
              <a:endParaRPr lang="fr-FR" sz="1862">
                <a:solidFill>
                  <a:prstClr val="black"/>
                </a:solidFill>
              </a:endParaRPr>
            </a:p>
          </p:txBody>
        </p:sp>
      </p:grpSp>
      <p:sp>
        <p:nvSpPr>
          <p:cNvPr id="12" name="Espace réservé du texte 22"/>
          <p:cNvSpPr>
            <a:spLocks noGrp="1"/>
          </p:cNvSpPr>
          <p:nvPr>
            <p:ph type="body" sz="quarter" idx="10"/>
          </p:nvPr>
        </p:nvSpPr>
        <p:spPr>
          <a:xfrm>
            <a:off x="5549463" y="965890"/>
            <a:ext cx="3988675" cy="5249151"/>
          </a:xfrm>
          <a:prstGeom prst="rect">
            <a:avLst/>
          </a:prstGeom>
        </p:spPr>
        <p:txBody>
          <a:bodyPr>
            <a:normAutofit/>
          </a:bodyPr>
          <a:lstStyle>
            <a:lvl1pPr>
              <a:defRPr sz="1000" b="0">
                <a:solidFill>
                  <a:schemeClr val="tx1"/>
                </a:solidFill>
                <a:latin typeface="Arial" panose="020B0604020202020204" pitchFamily="34" charset="0"/>
              </a:defRPr>
            </a:lvl1pPr>
            <a:lvl2pPr>
              <a:defRPr sz="1000">
                <a:solidFill>
                  <a:schemeClr val="tx1"/>
                </a:solidFill>
              </a:defRPr>
            </a:lvl2pPr>
            <a:lvl3pPr>
              <a:defRPr sz="1000">
                <a:solidFill>
                  <a:schemeClr val="tx1"/>
                </a:solidFill>
              </a:defRPr>
            </a:lvl3pPr>
          </a:lstStyle>
          <a:p>
            <a:pPr lvl="0"/>
            <a:r>
              <a:rPr lang="fr-FR" smtClean="0"/>
              <a:t>Modifiez les styles du texte du masque</a:t>
            </a:r>
          </a:p>
          <a:p>
            <a:pPr lvl="1"/>
            <a:r>
              <a:rPr lang="fr-FR" smtClean="0"/>
              <a:t>Deuxième niveau</a:t>
            </a:r>
          </a:p>
          <a:p>
            <a:pPr lvl="2"/>
            <a:r>
              <a:rPr lang="fr-FR" smtClean="0"/>
              <a:t>Troisième niveau</a:t>
            </a:r>
          </a:p>
        </p:txBody>
      </p:sp>
      <p:sp>
        <p:nvSpPr>
          <p:cNvPr id="13" name="Shape 36"/>
          <p:cNvSpPr/>
          <p:nvPr userDrawn="1"/>
        </p:nvSpPr>
        <p:spPr>
          <a:xfrm>
            <a:off x="5256004" y="7034978"/>
            <a:ext cx="4564099" cy="280222"/>
          </a:xfrm>
          <a:prstGeom prst="rect">
            <a:avLst/>
          </a:prstGeom>
          <a:ln w="12700">
            <a:miter lim="400000"/>
          </a:ln>
          <a:extLst>
            <a:ext uri="{C572A759-6A51-4108-AA02-DFA0A04FC94B}">
              <ma14:wrappingTextBoxFlag xmlns="" xmlns:ma14="http://schemas.microsoft.com/office/mac/drawingml/2011/main" val="1"/>
            </a:ext>
          </a:extLst>
        </p:spPr>
        <p:txBody>
          <a:bodyPr lIns="0" tIns="0" rIns="0" bIns="0"/>
          <a:lstStyle>
            <a:lvl1pPr defTabSz="914400">
              <a:defRPr sz="800">
                <a:solidFill>
                  <a:srgbClr val="004C97"/>
                </a:solidFill>
                <a:latin typeface="Univers LT Std 45 Light"/>
                <a:ea typeface="Univers LT Std 45 Light"/>
                <a:cs typeface="Univers LT Std 45 Light"/>
                <a:sym typeface="Univers LT Std 45 Light"/>
              </a:defRPr>
            </a:lvl1pPr>
          </a:lstStyle>
          <a:p>
            <a:r>
              <a:rPr lang="fr-FR" sz="600" dirty="0" smtClean="0">
                <a:solidFill>
                  <a:sysClr val="window" lastClr="FFFFFF">
                    <a:lumMod val="65000"/>
                  </a:sysClr>
                </a:solidFill>
                <a:latin typeface="Arial"/>
              </a:rPr>
              <a:t>© 2018 KPMG S.A., société anonyme d'expertise comptable et de commissariat aux comptes, membre français du réseau KPMG constitué de cabinets indépendants adhérents de KPMG International </a:t>
            </a:r>
            <a:r>
              <a:rPr lang="fr-FR" sz="600" dirty="0" err="1" smtClean="0">
                <a:solidFill>
                  <a:sysClr val="window" lastClr="FFFFFF">
                    <a:lumMod val="65000"/>
                  </a:sysClr>
                </a:solidFill>
                <a:latin typeface="Arial"/>
              </a:rPr>
              <a:t>Cooperative</a:t>
            </a:r>
            <a:r>
              <a:rPr lang="fr-FR" sz="600" dirty="0" smtClean="0">
                <a:solidFill>
                  <a:sysClr val="window" lastClr="FFFFFF">
                    <a:lumMod val="65000"/>
                  </a:sysClr>
                </a:solidFill>
                <a:latin typeface="Arial"/>
              </a:rPr>
              <a:t>, une entité de droit suisse. Tous droits réservés. Le nom KPMG et le logo sont des marques déposées ou des marques de KPMG International.</a:t>
            </a:r>
            <a:endParaRPr lang="fr-FR" sz="600" dirty="0">
              <a:solidFill>
                <a:sysClr val="window" lastClr="FFFFFF">
                  <a:lumMod val="65000"/>
                </a:sysClr>
              </a:solidFill>
              <a:latin typeface="Arial"/>
            </a:endParaRPr>
          </a:p>
        </p:txBody>
      </p:sp>
    </p:spTree>
    <p:extLst>
      <p:ext uri="{BB962C8B-B14F-4D97-AF65-F5344CB8AC3E}">
        <p14:creationId xmlns:p14="http://schemas.microsoft.com/office/powerpoint/2010/main" val="2726992122"/>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pos="328">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Sommaire">
    <p:spTree>
      <p:nvGrpSpPr>
        <p:cNvPr id="1" name=""/>
        <p:cNvGrpSpPr/>
        <p:nvPr/>
      </p:nvGrpSpPr>
      <p:grpSpPr>
        <a:xfrm>
          <a:off x="0" y="0"/>
          <a:ext cx="0" cy="0"/>
          <a:chOff x="0" y="0"/>
          <a:chExt cx="0" cy="0"/>
        </a:xfrm>
      </p:grpSpPr>
      <p:sp>
        <p:nvSpPr>
          <p:cNvPr id="3" name="Rectangle 2"/>
          <p:cNvSpPr/>
          <p:nvPr userDrawn="1"/>
        </p:nvSpPr>
        <p:spPr>
          <a:xfrm>
            <a:off x="3448880" y="6838123"/>
            <a:ext cx="6622046" cy="56653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72972"/>
            <a:endParaRPr lang="fr-FR" sz="1862">
              <a:solidFill>
                <a:prstClr val="white"/>
              </a:solidFill>
            </a:endParaRPr>
          </a:p>
        </p:txBody>
      </p:sp>
      <p:sp>
        <p:nvSpPr>
          <p:cNvPr id="4" name="Rectangle 3"/>
          <p:cNvSpPr/>
          <p:nvPr userDrawn="1"/>
        </p:nvSpPr>
        <p:spPr>
          <a:xfrm>
            <a:off x="-1" y="1"/>
            <a:ext cx="3602517" cy="7559675"/>
          </a:xfrm>
          <a:prstGeom prst="rect">
            <a:avLst/>
          </a:prstGeom>
          <a:solidFill>
            <a:srgbClr val="0091D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72972"/>
            <a:endParaRPr lang="fr-FR" sz="1862">
              <a:solidFill>
                <a:prstClr val="white"/>
              </a:solidFill>
            </a:endParaRPr>
          </a:p>
        </p:txBody>
      </p:sp>
      <p:sp>
        <p:nvSpPr>
          <p:cNvPr id="8" name="Ellipse 7"/>
          <p:cNvSpPr/>
          <p:nvPr userDrawn="1"/>
        </p:nvSpPr>
        <p:spPr>
          <a:xfrm>
            <a:off x="5183188" y="7234519"/>
            <a:ext cx="451130" cy="1613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72972"/>
            <a:endParaRPr lang="fr-FR" sz="1862">
              <a:solidFill>
                <a:prstClr val="white"/>
              </a:solidFill>
            </a:endParaRPr>
          </a:p>
        </p:txBody>
      </p:sp>
      <p:pic>
        <p:nvPicPr>
          <p:cNvPr id="11" name="Picture 5" descr="KPMG_NoCP_white_US_283_6780.eps"/>
          <p:cNvPicPr>
            <a:picLocks noChangeAspect="1"/>
          </p:cNvPicPr>
          <p:nvPr userDrawn="1"/>
        </p:nvPicPr>
        <p:blipFill rotWithShape="1">
          <a:blip r:embed="rId2" cstate="print">
            <a:extLst>
              <a:ext uri="{28A0092B-C50C-407E-A947-70E740481C1C}">
                <a14:useLocalDpi xmlns:a14="http://schemas.microsoft.com/office/drawing/2010/main" val="0"/>
              </a:ext>
            </a:extLst>
          </a:blip>
          <a:srcRect l="7816" t="22176" r="7816" b="22176"/>
          <a:stretch/>
        </p:blipFill>
        <p:spPr>
          <a:xfrm>
            <a:off x="476814" y="689053"/>
            <a:ext cx="1047918" cy="510511"/>
          </a:xfrm>
          <a:prstGeom prst="rect">
            <a:avLst/>
          </a:prstGeom>
        </p:spPr>
      </p:pic>
      <p:sp>
        <p:nvSpPr>
          <p:cNvPr id="12" name="Titre 13"/>
          <p:cNvSpPr>
            <a:spLocks noGrp="1"/>
          </p:cNvSpPr>
          <p:nvPr>
            <p:ph type="title"/>
          </p:nvPr>
        </p:nvSpPr>
        <p:spPr>
          <a:xfrm>
            <a:off x="446754" y="2601832"/>
            <a:ext cx="3045746" cy="2185321"/>
          </a:xfrm>
          <a:prstGeom prst="rect">
            <a:avLst/>
          </a:prstGeom>
        </p:spPr>
        <p:txBody>
          <a:bodyPr/>
          <a:lstStyle>
            <a:lvl1pPr>
              <a:defRPr lang="fr-FR" sz="6598" b="0" kern="1200" dirty="0">
                <a:solidFill>
                  <a:schemeClr val="bg1"/>
                </a:solidFill>
                <a:latin typeface="KPMG Extralight" panose="020B0303030202040204" pitchFamily="34" charset="0"/>
                <a:ea typeface="+mn-ea"/>
                <a:cs typeface="KPMG Extralight" panose="020B0303030202040204" pitchFamily="34" charset="0"/>
              </a:defRPr>
            </a:lvl1pPr>
          </a:lstStyle>
          <a:p>
            <a:r>
              <a:rPr lang="fr-FR" smtClean="0"/>
              <a:t>Modifiez le style du titre</a:t>
            </a:r>
            <a:endParaRPr lang="fr-FR" dirty="0"/>
          </a:p>
        </p:txBody>
      </p:sp>
    </p:spTree>
    <p:extLst>
      <p:ext uri="{BB962C8B-B14F-4D97-AF65-F5344CB8AC3E}">
        <p14:creationId xmlns:p14="http://schemas.microsoft.com/office/powerpoint/2010/main" val="2644649563"/>
      </p:ext>
    </p:extLst>
  </p:cSld>
  <p:clrMapOvr>
    <a:masterClrMapping/>
  </p:clrMapOvr>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lettre1">
    <p:spTree>
      <p:nvGrpSpPr>
        <p:cNvPr id="1" name=""/>
        <p:cNvGrpSpPr/>
        <p:nvPr/>
      </p:nvGrpSpPr>
      <p:grpSpPr>
        <a:xfrm>
          <a:off x="0" y="0"/>
          <a:ext cx="0" cy="0"/>
          <a:chOff x="0" y="0"/>
          <a:chExt cx="0" cy="0"/>
        </a:xfrm>
      </p:grpSpPr>
      <p:sp>
        <p:nvSpPr>
          <p:cNvPr id="17" name="Shape 8"/>
          <p:cNvSpPr txBox="1">
            <a:spLocks/>
          </p:cNvSpPr>
          <p:nvPr userDrawn="1"/>
        </p:nvSpPr>
        <p:spPr>
          <a:xfrm>
            <a:off x="10147717" y="7076265"/>
            <a:ext cx="252000" cy="164699"/>
          </a:xfrm>
          <a:prstGeom prst="rect">
            <a:avLst/>
          </a:prstGeom>
        </p:spPr>
        <p:txBody>
          <a:bodyPr lIns="0" tIns="0" rIns="0" bIns="0" anchor="b" anchorCtr="0"/>
          <a:lstStyle>
            <a:defPPr>
              <a:defRPr lang="en-US"/>
            </a:defPPr>
            <a:lvl1pPr marL="0" algn="l" defTabSz="457200" rtl="0" eaLnBrk="1" latinLnBrk="0" hangingPunct="1">
              <a:defRPr sz="1000" kern="1200">
                <a:solidFill>
                  <a:srgbClr val="0061A8"/>
                </a:solidFill>
                <a:latin typeface="Univers LT Std 55 Roman"/>
                <a:ea typeface="Univers LT Std 55 Roman"/>
                <a:cs typeface="Univers LT Std 55 Roman"/>
                <a:sym typeface="Univers LT Std 55 Roman"/>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fld id="{86CB4B4D-7CA3-9044-876B-883B54F8677D}" type="slidenum">
              <a:rPr lang="en-US" sz="700" smtClean="0">
                <a:solidFill>
                  <a:srgbClr val="00338D"/>
                </a:solidFill>
                <a:latin typeface="Arial" panose="020B0604020202020204" pitchFamily="34" charset="0"/>
                <a:ea typeface="Univers for KPMG Light"/>
                <a:cs typeface="Univers for KPMG Light"/>
                <a:sym typeface="Univers LT Std 45 Light"/>
              </a:rPr>
              <a:pPr algn="ctr"/>
              <a:t>‹N°›</a:t>
            </a:fld>
            <a:endParaRPr lang="en-US" sz="700" dirty="0">
              <a:solidFill>
                <a:srgbClr val="00338D"/>
              </a:solidFill>
              <a:latin typeface="Arial" panose="020B0604020202020204" pitchFamily="34" charset="0"/>
              <a:ea typeface="Univers for KPMG Light"/>
              <a:cs typeface="Univers for KPMG Light"/>
              <a:sym typeface="Univers LT Std 45 Light"/>
            </a:endParaRPr>
          </a:p>
        </p:txBody>
      </p:sp>
      <p:grpSp>
        <p:nvGrpSpPr>
          <p:cNvPr id="27" name="Group 4"/>
          <p:cNvGrpSpPr>
            <a:grpSpLocks noChangeAspect="1"/>
          </p:cNvGrpSpPr>
          <p:nvPr userDrawn="1"/>
        </p:nvGrpSpPr>
        <p:grpSpPr bwMode="auto">
          <a:xfrm>
            <a:off x="835035" y="398823"/>
            <a:ext cx="638175" cy="269875"/>
            <a:chOff x="510" y="4389"/>
            <a:chExt cx="402" cy="170"/>
          </a:xfrm>
        </p:grpSpPr>
        <p:sp>
          <p:nvSpPr>
            <p:cNvPr id="28" name="AutoShape 3"/>
            <p:cNvSpPr>
              <a:spLocks noChangeAspect="1" noChangeArrowheads="1" noTextEdit="1"/>
            </p:cNvSpPr>
            <p:nvPr userDrawn="1"/>
          </p:nvSpPr>
          <p:spPr bwMode="auto">
            <a:xfrm>
              <a:off x="510" y="4389"/>
              <a:ext cx="402" cy="170"/>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defTabSz="472972"/>
              <a:endParaRPr lang="fr-FR" sz="1862">
                <a:solidFill>
                  <a:prstClr val="black"/>
                </a:solidFill>
              </a:endParaRPr>
            </a:p>
          </p:txBody>
        </p:sp>
        <p:sp>
          <p:nvSpPr>
            <p:cNvPr id="29" name="Freeform 5"/>
            <p:cNvSpPr>
              <a:spLocks noEditPoints="1"/>
            </p:cNvSpPr>
            <p:nvPr userDrawn="1"/>
          </p:nvSpPr>
          <p:spPr bwMode="auto">
            <a:xfrm>
              <a:off x="534" y="4411"/>
              <a:ext cx="350" cy="129"/>
            </a:xfrm>
            <a:custGeom>
              <a:avLst/>
              <a:gdLst>
                <a:gd name="T0" fmla="*/ 2941 w 3780"/>
                <a:gd name="T1" fmla="*/ 758 h 1518"/>
                <a:gd name="T2" fmla="*/ 2032 w 3780"/>
                <a:gd name="T3" fmla="*/ 0 h 1518"/>
                <a:gd name="T4" fmla="*/ 1962 w 3780"/>
                <a:gd name="T5" fmla="*/ 0 h 1518"/>
                <a:gd name="T6" fmla="*/ 1054 w 3780"/>
                <a:gd name="T7" fmla="*/ 691 h 1518"/>
                <a:gd name="T8" fmla="*/ 214 w 3780"/>
                <a:gd name="T9" fmla="*/ 788 h 1518"/>
                <a:gd name="T10" fmla="*/ 283 w 3780"/>
                <a:gd name="T11" fmla="*/ 1185 h 1518"/>
                <a:gd name="T12" fmla="*/ 694 w 3780"/>
                <a:gd name="T13" fmla="*/ 1501 h 1518"/>
                <a:gd name="T14" fmla="*/ 791 w 3780"/>
                <a:gd name="T15" fmla="*/ 1501 h 1518"/>
                <a:gd name="T16" fmla="*/ 1136 w 3780"/>
                <a:gd name="T17" fmla="*/ 1186 h 1518"/>
                <a:gd name="T18" fmla="*/ 1503 w 3780"/>
                <a:gd name="T19" fmla="*/ 1501 h 1518"/>
                <a:gd name="T20" fmla="*/ 1892 w 3780"/>
                <a:gd name="T21" fmla="*/ 1185 h 1518"/>
                <a:gd name="T22" fmla="*/ 2269 w 3780"/>
                <a:gd name="T23" fmla="*/ 1185 h 1518"/>
                <a:gd name="T24" fmla="*/ 2536 w 3780"/>
                <a:gd name="T25" fmla="*/ 1501 h 1518"/>
                <a:gd name="T26" fmla="*/ 2806 w 3780"/>
                <a:gd name="T27" fmla="*/ 1432 h 1518"/>
                <a:gd name="T28" fmla="*/ 3546 w 3780"/>
                <a:gd name="T29" fmla="*/ 1185 h 1518"/>
                <a:gd name="T30" fmla="*/ 2941 w 3780"/>
                <a:gd name="T31" fmla="*/ 0 h 1518"/>
                <a:gd name="T32" fmla="*/ 1023 w 3780"/>
                <a:gd name="T33" fmla="*/ 731 h 1518"/>
                <a:gd name="T34" fmla="*/ 895 w 3780"/>
                <a:gd name="T35" fmla="*/ 1156 h 1518"/>
                <a:gd name="T36" fmla="*/ 895 w 3780"/>
                <a:gd name="T37" fmla="*/ 691 h 1518"/>
                <a:gd name="T38" fmla="*/ 432 w 3780"/>
                <a:gd name="T39" fmla="*/ 691 h 1518"/>
                <a:gd name="T40" fmla="*/ 1023 w 3780"/>
                <a:gd name="T41" fmla="*/ 30 h 1518"/>
                <a:gd name="T42" fmla="*/ 1240 w 3780"/>
                <a:gd name="T43" fmla="*/ 1045 h 1518"/>
                <a:gd name="T44" fmla="*/ 1216 w 3780"/>
                <a:gd name="T45" fmla="*/ 1046 h 1518"/>
                <a:gd name="T46" fmla="*/ 1160 w 3780"/>
                <a:gd name="T47" fmla="*/ 961 h 1518"/>
                <a:gd name="T48" fmla="*/ 1231 w 3780"/>
                <a:gd name="T49" fmla="*/ 819 h 1518"/>
                <a:gd name="T50" fmla="*/ 1389 w 3780"/>
                <a:gd name="T51" fmla="*/ 929 h 1518"/>
                <a:gd name="T52" fmla="*/ 1807 w 3780"/>
                <a:gd name="T53" fmla="*/ 1156 h 1518"/>
                <a:gd name="T54" fmla="*/ 1807 w 3780"/>
                <a:gd name="T55" fmla="*/ 1156 h 1518"/>
                <a:gd name="T56" fmla="*/ 1932 w 3780"/>
                <a:gd name="T57" fmla="*/ 690 h 1518"/>
                <a:gd name="T58" fmla="*/ 1396 w 3780"/>
                <a:gd name="T59" fmla="*/ 1156 h 1518"/>
                <a:gd name="T60" fmla="*/ 1308 w 3780"/>
                <a:gd name="T61" fmla="*/ 690 h 1518"/>
                <a:gd name="T62" fmla="*/ 1932 w 3780"/>
                <a:gd name="T63" fmla="*/ 30 h 1518"/>
                <a:gd name="T64" fmla="*/ 2405 w 3780"/>
                <a:gd name="T65" fmla="*/ 1156 h 1518"/>
                <a:gd name="T66" fmla="*/ 2465 w 3780"/>
                <a:gd name="T67" fmla="*/ 877 h 1518"/>
                <a:gd name="T68" fmla="*/ 2840 w 3780"/>
                <a:gd name="T69" fmla="*/ 703 h 1518"/>
                <a:gd name="T70" fmla="*/ 2736 w 3780"/>
                <a:gd name="T71" fmla="*/ 1088 h 1518"/>
                <a:gd name="T72" fmla="*/ 2707 w 3780"/>
                <a:gd name="T73" fmla="*/ 691 h 1518"/>
                <a:gd name="T74" fmla="*/ 2061 w 3780"/>
                <a:gd name="T75" fmla="*/ 1156 h 1518"/>
                <a:gd name="T76" fmla="*/ 2840 w 3780"/>
                <a:gd name="T77" fmla="*/ 703 h 1518"/>
                <a:gd name="T78" fmla="*/ 3290 w 3780"/>
                <a:gd name="T79" fmla="*/ 1346 h 1518"/>
                <a:gd name="T80" fmla="*/ 3330 w 3780"/>
                <a:gd name="T81" fmla="*/ 1185 h 1518"/>
                <a:gd name="T82" fmla="*/ 3750 w 3780"/>
                <a:gd name="T83" fmla="*/ 1156 h 1518"/>
                <a:gd name="T84" fmla="*/ 3586 w 3780"/>
                <a:gd name="T85" fmla="*/ 1026 h 1518"/>
                <a:gd name="T86" fmla="*/ 2970 w 3780"/>
                <a:gd name="T87" fmla="*/ 1156 h 1518"/>
                <a:gd name="T88" fmla="*/ 3265 w 3780"/>
                <a:gd name="T89" fmla="*/ 804 h 1518"/>
                <a:gd name="T90" fmla="*/ 3596 w 3780"/>
                <a:gd name="T91" fmla="*/ 742 h 1518"/>
                <a:gd name="T92" fmla="*/ 2970 w 3780"/>
                <a:gd name="T93" fmla="*/ 30 h 15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3780" h="1518">
                  <a:moveTo>
                    <a:pt x="2941" y="0"/>
                  </a:moveTo>
                  <a:lnTo>
                    <a:pt x="2941" y="0"/>
                  </a:lnTo>
                  <a:lnTo>
                    <a:pt x="2941" y="758"/>
                  </a:lnTo>
                  <a:cubicBezTo>
                    <a:pt x="2914" y="779"/>
                    <a:pt x="2892" y="801"/>
                    <a:pt x="2871" y="825"/>
                  </a:cubicBezTo>
                  <a:lnTo>
                    <a:pt x="2871" y="0"/>
                  </a:lnTo>
                  <a:lnTo>
                    <a:pt x="2032" y="0"/>
                  </a:lnTo>
                  <a:lnTo>
                    <a:pt x="2032" y="690"/>
                  </a:lnTo>
                  <a:lnTo>
                    <a:pt x="1962" y="690"/>
                  </a:lnTo>
                  <a:lnTo>
                    <a:pt x="1962" y="0"/>
                  </a:lnTo>
                  <a:lnTo>
                    <a:pt x="1123" y="0"/>
                  </a:lnTo>
                  <a:lnTo>
                    <a:pt x="1123" y="691"/>
                  </a:lnTo>
                  <a:lnTo>
                    <a:pt x="1054" y="691"/>
                  </a:lnTo>
                  <a:lnTo>
                    <a:pt x="1054" y="0"/>
                  </a:lnTo>
                  <a:lnTo>
                    <a:pt x="214" y="0"/>
                  </a:lnTo>
                  <a:lnTo>
                    <a:pt x="214" y="788"/>
                  </a:lnTo>
                  <a:lnTo>
                    <a:pt x="0" y="1501"/>
                  </a:lnTo>
                  <a:lnTo>
                    <a:pt x="189" y="1501"/>
                  </a:lnTo>
                  <a:lnTo>
                    <a:pt x="283" y="1185"/>
                  </a:lnTo>
                  <a:lnTo>
                    <a:pt x="310" y="1185"/>
                  </a:lnTo>
                  <a:lnTo>
                    <a:pt x="467" y="1501"/>
                  </a:lnTo>
                  <a:lnTo>
                    <a:pt x="694" y="1501"/>
                  </a:lnTo>
                  <a:lnTo>
                    <a:pt x="543" y="1185"/>
                  </a:lnTo>
                  <a:lnTo>
                    <a:pt x="886" y="1185"/>
                  </a:lnTo>
                  <a:lnTo>
                    <a:pt x="791" y="1501"/>
                  </a:lnTo>
                  <a:lnTo>
                    <a:pt x="997" y="1501"/>
                  </a:lnTo>
                  <a:lnTo>
                    <a:pt x="1091" y="1186"/>
                  </a:lnTo>
                  <a:lnTo>
                    <a:pt x="1136" y="1186"/>
                  </a:lnTo>
                  <a:lnTo>
                    <a:pt x="1136" y="1185"/>
                  </a:lnTo>
                  <a:lnTo>
                    <a:pt x="1594" y="1185"/>
                  </a:lnTo>
                  <a:lnTo>
                    <a:pt x="1503" y="1501"/>
                  </a:lnTo>
                  <a:lnTo>
                    <a:pt x="1711" y="1501"/>
                  </a:lnTo>
                  <a:lnTo>
                    <a:pt x="1799" y="1185"/>
                  </a:lnTo>
                  <a:lnTo>
                    <a:pt x="1892" y="1185"/>
                  </a:lnTo>
                  <a:lnTo>
                    <a:pt x="1895" y="1501"/>
                  </a:lnTo>
                  <a:lnTo>
                    <a:pt x="2069" y="1501"/>
                  </a:lnTo>
                  <a:lnTo>
                    <a:pt x="2269" y="1185"/>
                  </a:lnTo>
                  <a:lnTo>
                    <a:pt x="2399" y="1185"/>
                  </a:lnTo>
                  <a:lnTo>
                    <a:pt x="2332" y="1501"/>
                  </a:lnTo>
                  <a:lnTo>
                    <a:pt x="2536" y="1501"/>
                  </a:lnTo>
                  <a:lnTo>
                    <a:pt x="2602" y="1185"/>
                  </a:lnTo>
                  <a:lnTo>
                    <a:pt x="2721" y="1185"/>
                  </a:lnTo>
                  <a:cubicBezTo>
                    <a:pt x="2716" y="1283"/>
                    <a:pt x="2741" y="1372"/>
                    <a:pt x="2806" y="1432"/>
                  </a:cubicBezTo>
                  <a:cubicBezTo>
                    <a:pt x="2885" y="1504"/>
                    <a:pt x="3006" y="1518"/>
                    <a:pt x="3096" y="1518"/>
                  </a:cubicBezTo>
                  <a:cubicBezTo>
                    <a:pt x="3219" y="1518"/>
                    <a:pt x="3347" y="1501"/>
                    <a:pt x="3476" y="1472"/>
                  </a:cubicBezTo>
                  <a:lnTo>
                    <a:pt x="3546" y="1185"/>
                  </a:lnTo>
                  <a:lnTo>
                    <a:pt x="3780" y="1185"/>
                  </a:lnTo>
                  <a:lnTo>
                    <a:pt x="3780" y="0"/>
                  </a:lnTo>
                  <a:lnTo>
                    <a:pt x="2941" y="0"/>
                  </a:lnTo>
                  <a:lnTo>
                    <a:pt x="2941" y="0"/>
                  </a:lnTo>
                  <a:close/>
                  <a:moveTo>
                    <a:pt x="1023" y="731"/>
                  </a:moveTo>
                  <a:lnTo>
                    <a:pt x="1023" y="731"/>
                  </a:lnTo>
                  <a:lnTo>
                    <a:pt x="1011" y="772"/>
                  </a:lnTo>
                  <a:lnTo>
                    <a:pt x="900" y="1143"/>
                  </a:lnTo>
                  <a:lnTo>
                    <a:pt x="895" y="1156"/>
                  </a:lnTo>
                  <a:lnTo>
                    <a:pt x="528" y="1156"/>
                  </a:lnTo>
                  <a:lnTo>
                    <a:pt x="500" y="1095"/>
                  </a:lnTo>
                  <a:lnTo>
                    <a:pt x="895" y="691"/>
                  </a:lnTo>
                  <a:lnTo>
                    <a:pt x="641" y="691"/>
                  </a:lnTo>
                  <a:lnTo>
                    <a:pt x="332" y="1024"/>
                  </a:lnTo>
                  <a:lnTo>
                    <a:pt x="432" y="691"/>
                  </a:lnTo>
                  <a:lnTo>
                    <a:pt x="245" y="691"/>
                  </a:lnTo>
                  <a:lnTo>
                    <a:pt x="245" y="30"/>
                  </a:lnTo>
                  <a:lnTo>
                    <a:pt x="1023" y="30"/>
                  </a:lnTo>
                  <a:lnTo>
                    <a:pt x="1023" y="731"/>
                  </a:lnTo>
                  <a:lnTo>
                    <a:pt x="1023" y="731"/>
                  </a:lnTo>
                  <a:close/>
                  <a:moveTo>
                    <a:pt x="1240" y="1045"/>
                  </a:moveTo>
                  <a:lnTo>
                    <a:pt x="1240" y="1045"/>
                  </a:lnTo>
                  <a:lnTo>
                    <a:pt x="1240" y="1045"/>
                  </a:lnTo>
                  <a:cubicBezTo>
                    <a:pt x="1232" y="1045"/>
                    <a:pt x="1225" y="1046"/>
                    <a:pt x="1216" y="1046"/>
                  </a:cubicBezTo>
                  <a:cubicBezTo>
                    <a:pt x="1205" y="1046"/>
                    <a:pt x="1196" y="1046"/>
                    <a:pt x="1187" y="1046"/>
                  </a:cubicBezTo>
                  <a:lnTo>
                    <a:pt x="1137" y="1046"/>
                  </a:lnTo>
                  <a:lnTo>
                    <a:pt x="1160" y="961"/>
                  </a:lnTo>
                  <a:lnTo>
                    <a:pt x="1171" y="918"/>
                  </a:lnTo>
                  <a:lnTo>
                    <a:pt x="1198" y="819"/>
                  </a:lnTo>
                  <a:cubicBezTo>
                    <a:pt x="1209" y="819"/>
                    <a:pt x="1221" y="819"/>
                    <a:pt x="1231" y="819"/>
                  </a:cubicBezTo>
                  <a:cubicBezTo>
                    <a:pt x="1244" y="819"/>
                    <a:pt x="1257" y="819"/>
                    <a:pt x="1270" y="819"/>
                  </a:cubicBezTo>
                  <a:cubicBezTo>
                    <a:pt x="1336" y="819"/>
                    <a:pt x="1378" y="823"/>
                    <a:pt x="1393" y="844"/>
                  </a:cubicBezTo>
                  <a:cubicBezTo>
                    <a:pt x="1404" y="860"/>
                    <a:pt x="1403" y="887"/>
                    <a:pt x="1389" y="929"/>
                  </a:cubicBezTo>
                  <a:cubicBezTo>
                    <a:pt x="1366" y="1001"/>
                    <a:pt x="1336" y="1038"/>
                    <a:pt x="1240" y="1045"/>
                  </a:cubicBezTo>
                  <a:close/>
                  <a:moveTo>
                    <a:pt x="1807" y="1156"/>
                  </a:moveTo>
                  <a:lnTo>
                    <a:pt x="1807" y="1156"/>
                  </a:lnTo>
                  <a:lnTo>
                    <a:pt x="1889" y="864"/>
                  </a:lnTo>
                  <a:lnTo>
                    <a:pt x="1892" y="1156"/>
                  </a:lnTo>
                  <a:lnTo>
                    <a:pt x="1807" y="1156"/>
                  </a:lnTo>
                  <a:lnTo>
                    <a:pt x="1807" y="1156"/>
                  </a:lnTo>
                  <a:close/>
                  <a:moveTo>
                    <a:pt x="1932" y="690"/>
                  </a:moveTo>
                  <a:lnTo>
                    <a:pt x="1932" y="690"/>
                  </a:lnTo>
                  <a:lnTo>
                    <a:pt x="1737" y="690"/>
                  </a:lnTo>
                  <a:lnTo>
                    <a:pt x="1603" y="1156"/>
                  </a:lnTo>
                  <a:lnTo>
                    <a:pt x="1396" y="1156"/>
                  </a:lnTo>
                  <a:cubicBezTo>
                    <a:pt x="1502" y="1117"/>
                    <a:pt x="1566" y="1042"/>
                    <a:pt x="1586" y="932"/>
                  </a:cubicBezTo>
                  <a:cubicBezTo>
                    <a:pt x="1602" y="846"/>
                    <a:pt x="1594" y="790"/>
                    <a:pt x="1559" y="747"/>
                  </a:cubicBezTo>
                  <a:cubicBezTo>
                    <a:pt x="1507" y="684"/>
                    <a:pt x="1401" y="690"/>
                    <a:pt x="1308" y="690"/>
                  </a:cubicBezTo>
                  <a:cubicBezTo>
                    <a:pt x="1292" y="690"/>
                    <a:pt x="1153" y="690"/>
                    <a:pt x="1153" y="690"/>
                  </a:cubicBezTo>
                  <a:lnTo>
                    <a:pt x="1153" y="30"/>
                  </a:lnTo>
                  <a:lnTo>
                    <a:pt x="1932" y="30"/>
                  </a:lnTo>
                  <a:lnTo>
                    <a:pt x="1932" y="690"/>
                  </a:lnTo>
                  <a:lnTo>
                    <a:pt x="1932" y="690"/>
                  </a:lnTo>
                  <a:close/>
                  <a:moveTo>
                    <a:pt x="2405" y="1156"/>
                  </a:moveTo>
                  <a:lnTo>
                    <a:pt x="2405" y="1156"/>
                  </a:lnTo>
                  <a:lnTo>
                    <a:pt x="2288" y="1156"/>
                  </a:lnTo>
                  <a:lnTo>
                    <a:pt x="2465" y="877"/>
                  </a:lnTo>
                  <a:lnTo>
                    <a:pt x="2405" y="1156"/>
                  </a:lnTo>
                  <a:lnTo>
                    <a:pt x="2405" y="1156"/>
                  </a:lnTo>
                  <a:close/>
                  <a:moveTo>
                    <a:pt x="2840" y="703"/>
                  </a:moveTo>
                  <a:lnTo>
                    <a:pt x="2840" y="703"/>
                  </a:lnTo>
                  <a:lnTo>
                    <a:pt x="2840" y="864"/>
                  </a:lnTo>
                  <a:cubicBezTo>
                    <a:pt x="2786" y="939"/>
                    <a:pt x="2752" y="1021"/>
                    <a:pt x="2736" y="1088"/>
                  </a:cubicBezTo>
                  <a:cubicBezTo>
                    <a:pt x="2730" y="1111"/>
                    <a:pt x="2726" y="1133"/>
                    <a:pt x="2724" y="1156"/>
                  </a:cubicBezTo>
                  <a:lnTo>
                    <a:pt x="2609" y="1156"/>
                  </a:lnTo>
                  <a:lnTo>
                    <a:pt x="2707" y="691"/>
                  </a:lnTo>
                  <a:lnTo>
                    <a:pt x="2378" y="691"/>
                  </a:lnTo>
                  <a:lnTo>
                    <a:pt x="2083" y="1156"/>
                  </a:lnTo>
                  <a:lnTo>
                    <a:pt x="2061" y="1156"/>
                  </a:lnTo>
                  <a:lnTo>
                    <a:pt x="2061" y="30"/>
                  </a:lnTo>
                  <a:lnTo>
                    <a:pt x="2840" y="30"/>
                  </a:lnTo>
                  <a:lnTo>
                    <a:pt x="2840" y="703"/>
                  </a:lnTo>
                  <a:lnTo>
                    <a:pt x="2840" y="703"/>
                  </a:lnTo>
                  <a:close/>
                  <a:moveTo>
                    <a:pt x="3290" y="1346"/>
                  </a:moveTo>
                  <a:lnTo>
                    <a:pt x="3290" y="1346"/>
                  </a:lnTo>
                  <a:cubicBezTo>
                    <a:pt x="3245" y="1354"/>
                    <a:pt x="3201" y="1359"/>
                    <a:pt x="3159" y="1359"/>
                  </a:cubicBezTo>
                  <a:cubicBezTo>
                    <a:pt x="3046" y="1359"/>
                    <a:pt x="2968" y="1307"/>
                    <a:pt x="2966" y="1185"/>
                  </a:cubicBezTo>
                  <a:lnTo>
                    <a:pt x="3330" y="1185"/>
                  </a:lnTo>
                  <a:lnTo>
                    <a:pt x="3290" y="1346"/>
                  </a:lnTo>
                  <a:lnTo>
                    <a:pt x="3290" y="1346"/>
                  </a:lnTo>
                  <a:close/>
                  <a:moveTo>
                    <a:pt x="3750" y="1156"/>
                  </a:moveTo>
                  <a:lnTo>
                    <a:pt x="3750" y="1156"/>
                  </a:lnTo>
                  <a:lnTo>
                    <a:pt x="3554" y="1156"/>
                  </a:lnTo>
                  <a:lnTo>
                    <a:pt x="3586" y="1026"/>
                  </a:lnTo>
                  <a:lnTo>
                    <a:pt x="3193" y="1026"/>
                  </a:lnTo>
                  <a:lnTo>
                    <a:pt x="3160" y="1156"/>
                  </a:lnTo>
                  <a:lnTo>
                    <a:pt x="2970" y="1156"/>
                  </a:lnTo>
                  <a:lnTo>
                    <a:pt x="2970" y="1129"/>
                  </a:lnTo>
                  <a:cubicBezTo>
                    <a:pt x="2973" y="1114"/>
                    <a:pt x="2976" y="1099"/>
                    <a:pt x="2979" y="1083"/>
                  </a:cubicBezTo>
                  <a:cubicBezTo>
                    <a:pt x="3014" y="943"/>
                    <a:pt x="3106" y="804"/>
                    <a:pt x="3265" y="804"/>
                  </a:cubicBezTo>
                  <a:cubicBezTo>
                    <a:pt x="3328" y="804"/>
                    <a:pt x="3390" y="828"/>
                    <a:pt x="3382" y="915"/>
                  </a:cubicBezTo>
                  <a:lnTo>
                    <a:pt x="3616" y="915"/>
                  </a:lnTo>
                  <a:cubicBezTo>
                    <a:pt x="3625" y="875"/>
                    <a:pt x="3640" y="806"/>
                    <a:pt x="3596" y="742"/>
                  </a:cubicBezTo>
                  <a:cubicBezTo>
                    <a:pt x="3546" y="673"/>
                    <a:pt x="3446" y="645"/>
                    <a:pt x="3316" y="645"/>
                  </a:cubicBezTo>
                  <a:cubicBezTo>
                    <a:pt x="3223" y="645"/>
                    <a:pt x="3087" y="660"/>
                    <a:pt x="2970" y="736"/>
                  </a:cubicBezTo>
                  <a:lnTo>
                    <a:pt x="2970" y="30"/>
                  </a:lnTo>
                  <a:lnTo>
                    <a:pt x="3750" y="30"/>
                  </a:lnTo>
                  <a:lnTo>
                    <a:pt x="3750" y="1156"/>
                  </a:lnTo>
                  <a:close/>
                </a:path>
              </a:pathLst>
            </a:custGeom>
            <a:solidFill>
              <a:srgbClr val="253C7E"/>
            </a:solidFill>
            <a:ln w="0">
              <a:noFill/>
              <a:prstDash val="solid"/>
              <a:round/>
              <a:headEnd/>
              <a:tailEnd/>
            </a:ln>
          </p:spPr>
          <p:txBody>
            <a:bodyPr vert="horz" wrap="square" lIns="91440" tIns="45720" rIns="91440" bIns="45720" numCol="1" anchor="t" anchorCtr="0" compatLnSpc="1">
              <a:prstTxWarp prst="textNoShape">
                <a:avLst/>
              </a:prstTxWarp>
            </a:bodyPr>
            <a:lstStyle/>
            <a:p>
              <a:pPr defTabSz="472972"/>
              <a:endParaRPr lang="fr-FR" sz="1862">
                <a:solidFill>
                  <a:prstClr val="black"/>
                </a:solidFill>
              </a:endParaRPr>
            </a:p>
          </p:txBody>
        </p:sp>
      </p:grpSp>
      <p:sp>
        <p:nvSpPr>
          <p:cNvPr id="30" name="Text Placeholder 24"/>
          <p:cNvSpPr>
            <a:spLocks noGrp="1"/>
          </p:cNvSpPr>
          <p:nvPr>
            <p:ph type="body" sz="quarter" idx="15"/>
          </p:nvPr>
        </p:nvSpPr>
        <p:spPr>
          <a:xfrm>
            <a:off x="795873" y="1067656"/>
            <a:ext cx="4356703" cy="402737"/>
          </a:xfrm>
          <a:prstGeom prst="rect">
            <a:avLst/>
          </a:prstGeom>
        </p:spPr>
        <p:txBody>
          <a:bodyPr/>
          <a:lstStyle>
            <a:lvl1pPr marL="0" indent="0">
              <a:spcAft>
                <a:spcPts val="324"/>
              </a:spcAft>
              <a:buNone/>
              <a:defRPr sz="863" b="1">
                <a:solidFill>
                  <a:srgbClr val="00338D"/>
                </a:solidFill>
                <a:latin typeface="Arial" panose="020B0604020202020204" pitchFamily="34" charset="0"/>
                <a:cs typeface="Arial" panose="020B0604020202020204" pitchFamily="34" charset="0"/>
              </a:defRPr>
            </a:lvl1pPr>
            <a:lvl2pPr marL="0" indent="0">
              <a:spcAft>
                <a:spcPts val="324"/>
              </a:spcAft>
              <a:buNone/>
              <a:defRPr sz="863">
                <a:solidFill>
                  <a:schemeClr val="tx1"/>
                </a:solidFill>
                <a:latin typeface="Arial" panose="020B0604020202020204" pitchFamily="34" charset="0"/>
                <a:cs typeface="Arial" panose="020B0604020202020204" pitchFamily="34" charset="0"/>
              </a:defRPr>
            </a:lvl2pPr>
            <a:lvl3pPr>
              <a:spcAft>
                <a:spcPts val="324"/>
              </a:spcAft>
              <a:defRPr sz="863"/>
            </a:lvl3pPr>
            <a:lvl4pPr>
              <a:spcAft>
                <a:spcPts val="324"/>
              </a:spcAft>
              <a:defRPr sz="863"/>
            </a:lvl4pPr>
            <a:lvl5pPr>
              <a:spcAft>
                <a:spcPts val="324"/>
              </a:spcAft>
              <a:defRPr sz="863"/>
            </a:lvl5pPr>
          </a:lstStyle>
          <a:p>
            <a:pPr lvl="0"/>
            <a:r>
              <a:rPr lang="fr-FR" smtClean="0"/>
              <a:t>Modifiez les styles du texte du masque</a:t>
            </a:r>
          </a:p>
          <a:p>
            <a:pPr lvl="1"/>
            <a:r>
              <a:rPr lang="fr-FR" smtClean="0"/>
              <a:t>Deuxième niveau</a:t>
            </a:r>
          </a:p>
        </p:txBody>
      </p:sp>
      <p:sp>
        <p:nvSpPr>
          <p:cNvPr id="31" name="Text Placeholder 8"/>
          <p:cNvSpPr>
            <a:spLocks noGrp="1"/>
          </p:cNvSpPr>
          <p:nvPr>
            <p:ph type="body" sz="quarter" idx="10"/>
          </p:nvPr>
        </p:nvSpPr>
        <p:spPr>
          <a:xfrm>
            <a:off x="795874" y="2295525"/>
            <a:ext cx="9124741" cy="4341940"/>
          </a:xfrm>
          <a:prstGeom prst="rect">
            <a:avLst/>
          </a:prstGeom>
        </p:spPr>
        <p:txBody>
          <a:bodyPr numCol="2" spcCol="360000"/>
          <a:lstStyle>
            <a:lvl1pPr marL="0" indent="0">
              <a:buNone/>
              <a:defRPr lang="fr-FR" sz="863" b="1" kern="1200" dirty="0" smtClean="0">
                <a:solidFill>
                  <a:schemeClr val="tx1"/>
                </a:solidFill>
                <a:latin typeface="Arial" panose="020B0604020202020204" pitchFamily="34" charset="0"/>
                <a:ea typeface="+mn-ea"/>
                <a:cs typeface="Arial" panose="020B0604020202020204" pitchFamily="34" charset="0"/>
              </a:defRPr>
            </a:lvl1pPr>
            <a:lvl2pPr marL="0" indent="0">
              <a:buNone/>
              <a:defRPr sz="863">
                <a:solidFill>
                  <a:schemeClr val="tx1"/>
                </a:solidFill>
                <a:latin typeface="Arial" panose="020B0604020202020204" pitchFamily="34" charset="0"/>
                <a:cs typeface="Arial" panose="020B0604020202020204" pitchFamily="34" charset="0"/>
              </a:defRPr>
            </a:lvl2pPr>
            <a:lvl3pPr marL="95222" indent="-95222">
              <a:buClr>
                <a:srgbClr val="00338D"/>
              </a:buClr>
              <a:buFont typeface="Arial Black" panose="020B0A04020102020204" pitchFamily="34" charset="0"/>
              <a:buChar char="І"/>
              <a:defRPr sz="863">
                <a:solidFill>
                  <a:schemeClr val="tx1"/>
                </a:solidFill>
                <a:latin typeface="Arial" panose="020B0604020202020204" pitchFamily="34" charset="0"/>
                <a:cs typeface="Arial" panose="020B0604020202020204" pitchFamily="34" charset="0"/>
              </a:defRPr>
            </a:lvl3pPr>
            <a:lvl4pPr marL="190443" indent="-76178">
              <a:buClr>
                <a:srgbClr val="00338D"/>
              </a:buClr>
              <a:buFont typeface="Wingdings 3" panose="05040102010807070707" pitchFamily="18" charset="2"/>
              <a:buChar char="ê"/>
              <a:defRPr sz="863">
                <a:solidFill>
                  <a:schemeClr val="tx1"/>
                </a:solidFill>
                <a:latin typeface="Arial" panose="020B0604020202020204" pitchFamily="34" charset="0"/>
                <a:cs typeface="Arial" panose="020B0604020202020204" pitchFamily="34" charset="0"/>
              </a:defRPr>
            </a:lvl4pPr>
            <a:lvl5pPr marL="371363" indent="-104743">
              <a:buClr>
                <a:srgbClr val="00338D"/>
              </a:buClr>
              <a:buFont typeface="Arial" panose="020B0604020202020204" pitchFamily="34" charset="0"/>
              <a:buChar char="–"/>
              <a:defRPr sz="863">
                <a:solidFill>
                  <a:schemeClr val="tx1"/>
                </a:solidFill>
                <a:latin typeface="Arial" panose="020B0604020202020204" pitchFamily="34" charset="0"/>
                <a:cs typeface="Arial" panose="020B0604020202020204" pitchFamily="34" charset="0"/>
              </a:defRPr>
            </a:lvl5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dirty="0" smtClean="0"/>
          </a:p>
        </p:txBody>
      </p:sp>
      <p:sp>
        <p:nvSpPr>
          <p:cNvPr id="11" name="Rectangle 10"/>
          <p:cNvSpPr/>
          <p:nvPr userDrawn="1"/>
        </p:nvSpPr>
        <p:spPr>
          <a:xfrm>
            <a:off x="-165100" y="7597775"/>
            <a:ext cx="11163300" cy="1216025"/>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72972"/>
            <a:endParaRPr lang="fr-FR" sz="1862">
              <a:solidFill>
                <a:prstClr val="white"/>
              </a:solidFill>
            </a:endParaRPr>
          </a:p>
        </p:txBody>
      </p:sp>
      <p:grpSp>
        <p:nvGrpSpPr>
          <p:cNvPr id="22" name="Group 36"/>
          <p:cNvGrpSpPr>
            <a:grpSpLocks/>
          </p:cNvGrpSpPr>
          <p:nvPr userDrawn="1"/>
        </p:nvGrpSpPr>
        <p:grpSpPr bwMode="auto">
          <a:xfrm>
            <a:off x="5697383" y="6361089"/>
            <a:ext cx="3341688" cy="614363"/>
            <a:chOff x="1152" y="3867"/>
            <a:chExt cx="2104" cy="387"/>
          </a:xfrm>
        </p:grpSpPr>
        <p:sp>
          <p:nvSpPr>
            <p:cNvPr id="23" name="Rectangle 37"/>
            <p:cNvSpPr>
              <a:spLocks noChangeArrowheads="1"/>
            </p:cNvSpPr>
            <p:nvPr/>
          </p:nvSpPr>
          <p:spPr bwMode="auto">
            <a:xfrm>
              <a:off x="2765" y="3867"/>
              <a:ext cx="491" cy="349"/>
            </a:xfrm>
            <a:prstGeom prst="rect">
              <a:avLst/>
            </a:prstGeom>
            <a:noFill/>
            <a:ln w="9525">
              <a:noFill/>
              <a:miter lim="800000"/>
              <a:headEnd/>
              <a:tailEnd/>
            </a:ln>
          </p:spPr>
          <p:txBody>
            <a:bodyPr lIns="0" tIns="0" rIns="0" bIns="0">
              <a:spAutoFit/>
            </a:bodyPr>
            <a:lstStyle/>
            <a:p>
              <a:pPr defTabSz="761771"/>
              <a:r>
                <a:rPr lang="fr-FR" sz="400" dirty="0" smtClean="0">
                  <a:solidFill>
                    <a:prstClr val="black">
                      <a:lumMod val="50000"/>
                      <a:lumOff val="50000"/>
                    </a:prstClr>
                  </a:solidFill>
                  <a:latin typeface="Arial" panose="020B0604020202020204" pitchFamily="34" charset="0"/>
                  <a:cs typeface="Arial" panose="020B0604020202020204" pitchFamily="34" charset="0"/>
                </a:rPr>
                <a:t>Siège social :</a:t>
              </a:r>
              <a:endParaRPr lang="fr-FR" sz="400" dirty="0">
                <a:solidFill>
                  <a:prstClr val="black">
                    <a:lumMod val="50000"/>
                    <a:lumOff val="50000"/>
                  </a:prstClr>
                </a:solidFill>
                <a:latin typeface="Arial" panose="020B0604020202020204" pitchFamily="34" charset="0"/>
                <a:cs typeface="Arial" panose="020B0604020202020204" pitchFamily="34" charset="0"/>
              </a:endParaRPr>
            </a:p>
            <a:p>
              <a:pPr defTabSz="761771"/>
              <a:r>
                <a:rPr lang="fr-FR" sz="400" dirty="0" smtClean="0">
                  <a:solidFill>
                    <a:prstClr val="black">
                      <a:lumMod val="50000"/>
                      <a:lumOff val="50000"/>
                    </a:prstClr>
                  </a:solidFill>
                  <a:latin typeface="Arial" panose="020B0604020202020204" pitchFamily="34" charset="0"/>
                  <a:cs typeface="Arial" panose="020B0604020202020204" pitchFamily="34" charset="0"/>
                </a:rPr>
                <a:t>KPMG – Tour </a:t>
              </a:r>
              <a:r>
                <a:rPr lang="fr-FR" sz="400" dirty="0" err="1" smtClean="0">
                  <a:solidFill>
                    <a:prstClr val="black">
                      <a:lumMod val="50000"/>
                      <a:lumOff val="50000"/>
                    </a:prstClr>
                  </a:solidFill>
                  <a:latin typeface="Arial" panose="020B0604020202020204" pitchFamily="34" charset="0"/>
                  <a:cs typeface="Arial" panose="020B0604020202020204" pitchFamily="34" charset="0"/>
                </a:rPr>
                <a:t>Eqho</a:t>
              </a:r>
              <a:r>
                <a:rPr lang="fr-FR" sz="400" dirty="0" smtClean="0">
                  <a:solidFill>
                    <a:prstClr val="black">
                      <a:lumMod val="50000"/>
                      <a:lumOff val="50000"/>
                    </a:prstClr>
                  </a:solidFill>
                  <a:latin typeface="Arial" panose="020B0604020202020204" pitchFamily="34" charset="0"/>
                  <a:cs typeface="Arial" panose="020B0604020202020204" pitchFamily="34" charset="0"/>
                </a:rPr>
                <a:t>  </a:t>
              </a:r>
              <a:br>
                <a:rPr lang="fr-FR" sz="400" dirty="0" smtClean="0">
                  <a:solidFill>
                    <a:prstClr val="black">
                      <a:lumMod val="50000"/>
                      <a:lumOff val="50000"/>
                    </a:prstClr>
                  </a:solidFill>
                  <a:latin typeface="Arial" panose="020B0604020202020204" pitchFamily="34" charset="0"/>
                  <a:cs typeface="Arial" panose="020B0604020202020204" pitchFamily="34" charset="0"/>
                </a:rPr>
              </a:br>
              <a:r>
                <a:rPr lang="fr-FR" sz="400" dirty="0" smtClean="0">
                  <a:solidFill>
                    <a:prstClr val="black">
                      <a:lumMod val="50000"/>
                      <a:lumOff val="50000"/>
                    </a:prstClr>
                  </a:solidFill>
                  <a:latin typeface="Arial" panose="020B0604020202020204" pitchFamily="34" charset="0"/>
                  <a:cs typeface="Arial" panose="020B0604020202020204" pitchFamily="34" charset="0"/>
                </a:rPr>
                <a:t>2 avenue Gambetta </a:t>
              </a:r>
              <a:br>
                <a:rPr lang="fr-FR" sz="400" dirty="0" smtClean="0">
                  <a:solidFill>
                    <a:prstClr val="black">
                      <a:lumMod val="50000"/>
                      <a:lumOff val="50000"/>
                    </a:prstClr>
                  </a:solidFill>
                  <a:latin typeface="Arial" panose="020B0604020202020204" pitchFamily="34" charset="0"/>
                  <a:cs typeface="Arial" panose="020B0604020202020204" pitchFamily="34" charset="0"/>
                </a:rPr>
              </a:br>
              <a:r>
                <a:rPr lang="fr-FR" sz="400" dirty="0" smtClean="0">
                  <a:solidFill>
                    <a:prstClr val="black">
                      <a:lumMod val="50000"/>
                      <a:lumOff val="50000"/>
                    </a:prstClr>
                  </a:solidFill>
                  <a:latin typeface="Arial" panose="020B0604020202020204" pitchFamily="34" charset="0"/>
                  <a:cs typeface="Arial" panose="020B0604020202020204" pitchFamily="34" charset="0"/>
                </a:rPr>
                <a:t>92066 Paris La Défense </a:t>
              </a:r>
            </a:p>
            <a:p>
              <a:pPr defTabSz="761771"/>
              <a:r>
                <a:rPr lang="fr-FR" sz="400" dirty="0" smtClean="0">
                  <a:solidFill>
                    <a:prstClr val="black">
                      <a:lumMod val="50000"/>
                      <a:lumOff val="50000"/>
                    </a:prstClr>
                  </a:solidFill>
                  <a:latin typeface="Arial" panose="020B0604020202020204" pitchFamily="34" charset="0"/>
                  <a:cs typeface="Arial" panose="020B0604020202020204" pitchFamily="34" charset="0"/>
                </a:rPr>
                <a:t>Capital : </a:t>
              </a:r>
              <a:r>
                <a:rPr lang="fr-FR" sz="400" dirty="0">
                  <a:solidFill>
                    <a:prstClr val="black">
                      <a:lumMod val="50000"/>
                      <a:lumOff val="50000"/>
                    </a:prstClr>
                  </a:solidFill>
                  <a:latin typeface="Arial" panose="020B0604020202020204" pitchFamily="34" charset="0"/>
                  <a:cs typeface="Arial" panose="020B0604020202020204" pitchFamily="34" charset="0"/>
                </a:rPr>
                <a:t>5 497 100 €</a:t>
              </a:r>
            </a:p>
            <a:p>
              <a:pPr defTabSz="761771"/>
              <a:r>
                <a:rPr lang="fr-FR" sz="400" dirty="0">
                  <a:solidFill>
                    <a:prstClr val="black">
                      <a:lumMod val="50000"/>
                      <a:lumOff val="50000"/>
                    </a:prstClr>
                  </a:solidFill>
                  <a:latin typeface="Arial" panose="020B0604020202020204" pitchFamily="34" charset="0"/>
                  <a:cs typeface="Arial" panose="020B0604020202020204" pitchFamily="34" charset="0"/>
                </a:rPr>
                <a:t>Code APE </a:t>
              </a:r>
              <a:r>
                <a:rPr lang="fr-FR" sz="400" dirty="0" smtClean="0">
                  <a:solidFill>
                    <a:prstClr val="black">
                      <a:lumMod val="50000"/>
                      <a:lumOff val="50000"/>
                    </a:prstClr>
                  </a:solidFill>
                  <a:latin typeface="Arial" panose="020B0604020202020204" pitchFamily="34" charset="0"/>
                  <a:cs typeface="Arial" panose="020B0604020202020204" pitchFamily="34" charset="0"/>
                </a:rPr>
                <a:t>6920Z</a:t>
              </a:r>
              <a:endParaRPr lang="fr-FR" sz="400" dirty="0">
                <a:solidFill>
                  <a:prstClr val="black">
                    <a:lumMod val="50000"/>
                    <a:lumOff val="50000"/>
                  </a:prstClr>
                </a:solidFill>
                <a:latin typeface="Arial" panose="020B0604020202020204" pitchFamily="34" charset="0"/>
                <a:cs typeface="Arial" panose="020B0604020202020204" pitchFamily="34" charset="0"/>
              </a:endParaRPr>
            </a:p>
            <a:p>
              <a:pPr defTabSz="761771"/>
              <a:r>
                <a:rPr lang="fr-FR" sz="400" dirty="0" smtClean="0">
                  <a:solidFill>
                    <a:prstClr val="black">
                      <a:lumMod val="50000"/>
                      <a:lumOff val="50000"/>
                    </a:prstClr>
                  </a:solidFill>
                  <a:latin typeface="Arial" panose="020B0604020202020204" pitchFamily="34" charset="0"/>
                  <a:cs typeface="Arial" panose="020B0604020202020204" pitchFamily="34" charset="0"/>
                </a:rPr>
                <a:t>775 726 417 </a:t>
              </a:r>
              <a:r>
                <a:rPr lang="fr-FR" sz="400" dirty="0">
                  <a:solidFill>
                    <a:prstClr val="black">
                      <a:lumMod val="50000"/>
                      <a:lumOff val="50000"/>
                    </a:prstClr>
                  </a:solidFill>
                  <a:latin typeface="Arial" panose="020B0604020202020204" pitchFamily="34" charset="0"/>
                  <a:cs typeface="Arial" panose="020B0604020202020204" pitchFamily="34" charset="0"/>
                </a:rPr>
                <a:t>R.C.S. Nanterre</a:t>
              </a:r>
            </a:p>
            <a:p>
              <a:pPr defTabSz="761771"/>
              <a:r>
                <a:rPr lang="fr-FR" sz="400" dirty="0">
                  <a:solidFill>
                    <a:prstClr val="black">
                      <a:lumMod val="50000"/>
                      <a:lumOff val="50000"/>
                    </a:prstClr>
                  </a:solidFill>
                  <a:latin typeface="Arial" panose="020B0604020202020204" pitchFamily="34" charset="0"/>
                  <a:cs typeface="Arial" panose="020B0604020202020204" pitchFamily="34" charset="0"/>
                </a:rPr>
                <a:t>TVA Union Européenne</a:t>
              </a:r>
              <a:br>
                <a:rPr lang="fr-FR" sz="400" dirty="0">
                  <a:solidFill>
                    <a:prstClr val="black">
                      <a:lumMod val="50000"/>
                      <a:lumOff val="50000"/>
                    </a:prstClr>
                  </a:solidFill>
                  <a:latin typeface="Arial" panose="020B0604020202020204" pitchFamily="34" charset="0"/>
                  <a:cs typeface="Arial" panose="020B0604020202020204" pitchFamily="34" charset="0"/>
                </a:rPr>
              </a:br>
              <a:r>
                <a:rPr lang="fr-FR" sz="400" dirty="0">
                  <a:solidFill>
                    <a:prstClr val="black">
                      <a:lumMod val="50000"/>
                      <a:lumOff val="50000"/>
                    </a:prstClr>
                  </a:solidFill>
                  <a:latin typeface="Arial" panose="020B0604020202020204" pitchFamily="34" charset="0"/>
                  <a:cs typeface="Arial" panose="020B0604020202020204" pitchFamily="34" charset="0"/>
                </a:rPr>
                <a:t>FR 77 775 726 417 </a:t>
              </a:r>
            </a:p>
          </p:txBody>
        </p:sp>
        <p:sp>
          <p:nvSpPr>
            <p:cNvPr id="24" name="Rectangle 38"/>
            <p:cNvSpPr>
              <a:spLocks noChangeArrowheads="1"/>
            </p:cNvSpPr>
            <p:nvPr/>
          </p:nvSpPr>
          <p:spPr bwMode="auto">
            <a:xfrm>
              <a:off x="2202" y="3905"/>
              <a:ext cx="492" cy="349"/>
            </a:xfrm>
            <a:prstGeom prst="rect">
              <a:avLst/>
            </a:prstGeom>
            <a:noFill/>
            <a:ln w="9525">
              <a:noFill/>
              <a:miter lim="800000"/>
              <a:headEnd/>
              <a:tailEnd/>
            </a:ln>
          </p:spPr>
          <p:txBody>
            <a:bodyPr lIns="0" tIns="0" rIns="0" bIns="0">
              <a:spAutoFit/>
            </a:bodyPr>
            <a:lstStyle/>
            <a:p>
              <a:pPr defTabSz="761771"/>
              <a:r>
                <a:rPr lang="fr-FR" sz="400" dirty="0">
                  <a:solidFill>
                    <a:prstClr val="black">
                      <a:lumMod val="50000"/>
                      <a:lumOff val="50000"/>
                    </a:prstClr>
                  </a:solidFill>
                  <a:latin typeface="Arial" panose="020B0604020202020204" pitchFamily="34" charset="0"/>
                  <a:cs typeface="Arial" panose="020B0604020202020204" pitchFamily="34" charset="0"/>
                </a:rPr>
                <a:t>Société anonyme d’expertise </a:t>
              </a:r>
            </a:p>
            <a:p>
              <a:pPr defTabSz="761771"/>
              <a:r>
                <a:rPr lang="fr-FR" sz="400" dirty="0">
                  <a:solidFill>
                    <a:prstClr val="black">
                      <a:lumMod val="50000"/>
                      <a:lumOff val="50000"/>
                    </a:prstClr>
                  </a:solidFill>
                  <a:latin typeface="Arial" panose="020B0604020202020204" pitchFamily="34" charset="0"/>
                  <a:cs typeface="Arial" panose="020B0604020202020204" pitchFamily="34" charset="0"/>
                </a:rPr>
                <a:t>comptable </a:t>
              </a:r>
              <a:r>
                <a:rPr lang="fr-FR" sz="400" dirty="0" smtClean="0">
                  <a:solidFill>
                    <a:prstClr val="black">
                      <a:lumMod val="50000"/>
                      <a:lumOff val="50000"/>
                    </a:prstClr>
                  </a:solidFill>
                  <a:latin typeface="Arial" panose="020B0604020202020204" pitchFamily="34" charset="0"/>
                  <a:cs typeface="Arial" panose="020B0604020202020204" pitchFamily="34" charset="0"/>
                </a:rPr>
                <a:t>et de </a:t>
              </a:r>
              <a:r>
                <a:rPr lang="fr-FR" sz="400" dirty="0">
                  <a:solidFill>
                    <a:prstClr val="black">
                      <a:lumMod val="50000"/>
                      <a:lumOff val="50000"/>
                    </a:prstClr>
                  </a:solidFill>
                  <a:latin typeface="Arial" panose="020B0604020202020204" pitchFamily="34" charset="0"/>
                  <a:cs typeface="Arial" panose="020B0604020202020204" pitchFamily="34" charset="0"/>
                </a:rPr>
                <a:t>commissariat aux </a:t>
              </a:r>
              <a:br>
                <a:rPr lang="fr-FR" sz="400" dirty="0">
                  <a:solidFill>
                    <a:prstClr val="black">
                      <a:lumMod val="50000"/>
                      <a:lumOff val="50000"/>
                    </a:prstClr>
                  </a:solidFill>
                  <a:latin typeface="Arial" panose="020B0604020202020204" pitchFamily="34" charset="0"/>
                  <a:cs typeface="Arial" panose="020B0604020202020204" pitchFamily="34" charset="0"/>
                </a:rPr>
              </a:br>
              <a:r>
                <a:rPr lang="fr-FR" sz="400" dirty="0">
                  <a:solidFill>
                    <a:prstClr val="black">
                      <a:lumMod val="50000"/>
                      <a:lumOff val="50000"/>
                    </a:prstClr>
                  </a:solidFill>
                  <a:latin typeface="Arial" panose="020B0604020202020204" pitchFamily="34" charset="0"/>
                  <a:cs typeface="Arial" panose="020B0604020202020204" pitchFamily="34" charset="0"/>
                </a:rPr>
                <a:t>comptes à directoire et conseil </a:t>
              </a:r>
              <a:br>
                <a:rPr lang="fr-FR" sz="400" dirty="0">
                  <a:solidFill>
                    <a:prstClr val="black">
                      <a:lumMod val="50000"/>
                      <a:lumOff val="50000"/>
                    </a:prstClr>
                  </a:solidFill>
                  <a:latin typeface="Arial" panose="020B0604020202020204" pitchFamily="34" charset="0"/>
                  <a:cs typeface="Arial" panose="020B0604020202020204" pitchFamily="34" charset="0"/>
                </a:rPr>
              </a:br>
              <a:r>
                <a:rPr lang="fr-FR" sz="400" dirty="0">
                  <a:solidFill>
                    <a:prstClr val="black">
                      <a:lumMod val="50000"/>
                      <a:lumOff val="50000"/>
                    </a:prstClr>
                  </a:solidFill>
                  <a:latin typeface="Arial" panose="020B0604020202020204" pitchFamily="34" charset="0"/>
                  <a:cs typeface="Arial" panose="020B0604020202020204" pitchFamily="34" charset="0"/>
                </a:rPr>
                <a:t>de surveillance.</a:t>
              </a:r>
            </a:p>
            <a:p>
              <a:pPr defTabSz="761771"/>
              <a:r>
                <a:rPr lang="fr-FR" sz="400" dirty="0">
                  <a:solidFill>
                    <a:prstClr val="black">
                      <a:lumMod val="50000"/>
                      <a:lumOff val="50000"/>
                    </a:prstClr>
                  </a:solidFill>
                  <a:latin typeface="Arial" panose="020B0604020202020204" pitchFamily="34" charset="0"/>
                  <a:cs typeface="Arial" panose="020B0604020202020204" pitchFamily="34" charset="0"/>
                </a:rPr>
                <a:t>Inscrite au Tableau de l’ordre </a:t>
              </a:r>
              <a:br>
                <a:rPr lang="fr-FR" sz="400" dirty="0">
                  <a:solidFill>
                    <a:prstClr val="black">
                      <a:lumMod val="50000"/>
                      <a:lumOff val="50000"/>
                    </a:prstClr>
                  </a:solidFill>
                  <a:latin typeface="Arial" panose="020B0604020202020204" pitchFamily="34" charset="0"/>
                  <a:cs typeface="Arial" panose="020B0604020202020204" pitchFamily="34" charset="0"/>
                </a:rPr>
              </a:br>
              <a:r>
                <a:rPr lang="fr-FR" sz="400" dirty="0">
                  <a:solidFill>
                    <a:prstClr val="black">
                      <a:lumMod val="50000"/>
                      <a:lumOff val="50000"/>
                    </a:prstClr>
                  </a:solidFill>
                  <a:latin typeface="Arial" panose="020B0604020202020204" pitchFamily="34" charset="0"/>
                  <a:cs typeface="Arial" panose="020B0604020202020204" pitchFamily="34" charset="0"/>
                </a:rPr>
                <a:t>à Paris sous le n° 14-30080101 </a:t>
              </a:r>
              <a:br>
                <a:rPr lang="fr-FR" sz="400" dirty="0">
                  <a:solidFill>
                    <a:prstClr val="black">
                      <a:lumMod val="50000"/>
                      <a:lumOff val="50000"/>
                    </a:prstClr>
                  </a:solidFill>
                  <a:latin typeface="Arial" panose="020B0604020202020204" pitchFamily="34" charset="0"/>
                  <a:cs typeface="Arial" panose="020B0604020202020204" pitchFamily="34" charset="0"/>
                </a:rPr>
              </a:br>
              <a:r>
                <a:rPr lang="fr-FR" sz="400" dirty="0">
                  <a:solidFill>
                    <a:prstClr val="black">
                      <a:lumMod val="50000"/>
                      <a:lumOff val="50000"/>
                    </a:prstClr>
                  </a:solidFill>
                  <a:latin typeface="Arial" panose="020B0604020202020204" pitchFamily="34" charset="0"/>
                  <a:cs typeface="Arial" panose="020B0604020202020204" pitchFamily="34" charset="0"/>
                </a:rPr>
                <a:t>et à la Compagnie </a:t>
              </a:r>
              <a:r>
                <a:rPr lang="fr-FR" sz="400" dirty="0" smtClean="0">
                  <a:solidFill>
                    <a:prstClr val="black">
                      <a:lumMod val="50000"/>
                      <a:lumOff val="50000"/>
                    </a:prstClr>
                  </a:solidFill>
                  <a:latin typeface="Arial" panose="020B0604020202020204" pitchFamily="34" charset="0"/>
                  <a:cs typeface="Arial" panose="020B0604020202020204" pitchFamily="34" charset="0"/>
                </a:rPr>
                <a:t>Régionale des </a:t>
              </a:r>
              <a:r>
                <a:rPr lang="fr-FR" sz="400" dirty="0">
                  <a:solidFill>
                    <a:prstClr val="black">
                      <a:lumMod val="50000"/>
                      <a:lumOff val="50000"/>
                    </a:prstClr>
                  </a:solidFill>
                  <a:latin typeface="Arial" panose="020B0604020202020204" pitchFamily="34" charset="0"/>
                  <a:cs typeface="Arial" panose="020B0604020202020204" pitchFamily="34" charset="0"/>
                </a:rPr>
                <a:t/>
              </a:r>
              <a:br>
                <a:rPr lang="fr-FR" sz="400" dirty="0">
                  <a:solidFill>
                    <a:prstClr val="black">
                      <a:lumMod val="50000"/>
                      <a:lumOff val="50000"/>
                    </a:prstClr>
                  </a:solidFill>
                  <a:latin typeface="Arial" panose="020B0604020202020204" pitchFamily="34" charset="0"/>
                  <a:cs typeface="Arial" panose="020B0604020202020204" pitchFamily="34" charset="0"/>
                </a:rPr>
              </a:br>
              <a:r>
                <a:rPr lang="fr-FR" sz="400" dirty="0">
                  <a:solidFill>
                    <a:prstClr val="black">
                      <a:lumMod val="50000"/>
                      <a:lumOff val="50000"/>
                    </a:prstClr>
                  </a:solidFill>
                  <a:latin typeface="Arial" panose="020B0604020202020204" pitchFamily="34" charset="0"/>
                  <a:cs typeface="Arial" panose="020B0604020202020204" pitchFamily="34" charset="0"/>
                </a:rPr>
                <a:t>Commissaires aux Comptes </a:t>
              </a:r>
              <a:br>
                <a:rPr lang="fr-FR" sz="400" dirty="0">
                  <a:solidFill>
                    <a:prstClr val="black">
                      <a:lumMod val="50000"/>
                      <a:lumOff val="50000"/>
                    </a:prstClr>
                  </a:solidFill>
                  <a:latin typeface="Arial" panose="020B0604020202020204" pitchFamily="34" charset="0"/>
                  <a:cs typeface="Arial" panose="020B0604020202020204" pitchFamily="34" charset="0"/>
                </a:rPr>
              </a:br>
              <a:r>
                <a:rPr lang="fr-FR" sz="400" dirty="0">
                  <a:solidFill>
                    <a:prstClr val="black">
                      <a:lumMod val="50000"/>
                      <a:lumOff val="50000"/>
                    </a:prstClr>
                  </a:solidFill>
                  <a:latin typeface="Arial" panose="020B0604020202020204" pitchFamily="34" charset="0"/>
                  <a:cs typeface="Arial" panose="020B0604020202020204" pitchFamily="34" charset="0"/>
                </a:rPr>
                <a:t>de Versailles.</a:t>
              </a:r>
            </a:p>
          </p:txBody>
        </p:sp>
        <p:sp>
          <p:nvSpPr>
            <p:cNvPr id="25" name="Text Box 39"/>
            <p:cNvSpPr txBox="1">
              <a:spLocks noChangeArrowheads="1"/>
            </p:cNvSpPr>
            <p:nvPr/>
          </p:nvSpPr>
          <p:spPr bwMode="auto">
            <a:xfrm>
              <a:off x="1152" y="4091"/>
              <a:ext cx="1031" cy="155"/>
            </a:xfrm>
            <a:prstGeom prst="rect">
              <a:avLst/>
            </a:prstGeom>
            <a:noFill/>
            <a:ln w="9525">
              <a:noFill/>
              <a:miter lim="800000"/>
              <a:headEnd/>
              <a:tailEnd/>
            </a:ln>
          </p:spPr>
          <p:txBody>
            <a:bodyPr lIns="0" tIns="0" rIns="0" bIns="0">
              <a:spAutoFit/>
            </a:bodyPr>
            <a:lstStyle/>
            <a:p>
              <a:pPr defTabSz="761771"/>
              <a:r>
                <a:rPr lang="fr-FR" altLang="en-US" sz="400" dirty="0" smtClean="0">
                  <a:solidFill>
                    <a:prstClr val="black">
                      <a:lumMod val="50000"/>
                      <a:lumOff val="50000"/>
                    </a:prstClr>
                  </a:solidFill>
                  <a:latin typeface="Arial" panose="020B0604020202020204" pitchFamily="34" charset="0"/>
                  <a:cs typeface="Arial" panose="020B0604020202020204" pitchFamily="34" charset="0"/>
                </a:rPr>
                <a:t>KPMG S.A.,</a:t>
              </a:r>
            </a:p>
            <a:p>
              <a:pPr defTabSz="761771"/>
              <a:r>
                <a:rPr lang="fr-FR" altLang="en-US" sz="400" dirty="0" smtClean="0">
                  <a:solidFill>
                    <a:prstClr val="black">
                      <a:lumMod val="50000"/>
                      <a:lumOff val="50000"/>
                    </a:prstClr>
                  </a:solidFill>
                  <a:latin typeface="Arial" panose="020B0604020202020204" pitchFamily="34" charset="0"/>
                  <a:cs typeface="Arial" panose="020B0604020202020204" pitchFamily="34" charset="0"/>
                </a:rPr>
                <a:t>société française membre du réseau KPMG</a:t>
              </a:r>
            </a:p>
            <a:p>
              <a:pPr defTabSz="761771"/>
              <a:r>
                <a:rPr lang="fr-FR" altLang="en-US" sz="400" dirty="0" smtClean="0">
                  <a:solidFill>
                    <a:prstClr val="black">
                      <a:lumMod val="50000"/>
                      <a:lumOff val="50000"/>
                    </a:prstClr>
                  </a:solidFill>
                  <a:latin typeface="Arial" panose="020B0604020202020204" pitchFamily="34" charset="0"/>
                  <a:cs typeface="Arial" panose="020B0604020202020204" pitchFamily="34" charset="0"/>
                </a:rPr>
                <a:t>constitué de cabinets indépendants adhérents de</a:t>
              </a:r>
            </a:p>
            <a:p>
              <a:pPr defTabSz="761771"/>
              <a:r>
                <a:rPr lang="fr-FR" altLang="en-US" sz="400" dirty="0" smtClean="0">
                  <a:solidFill>
                    <a:prstClr val="black">
                      <a:lumMod val="50000"/>
                      <a:lumOff val="50000"/>
                    </a:prstClr>
                  </a:solidFill>
                  <a:latin typeface="Arial" panose="020B0604020202020204" pitchFamily="34" charset="0"/>
                  <a:cs typeface="Arial" panose="020B0604020202020204" pitchFamily="34" charset="0"/>
                </a:rPr>
                <a:t>KPMG International </a:t>
              </a:r>
              <a:r>
                <a:rPr lang="fr-FR" altLang="en-US" sz="400" dirty="0" err="1" smtClean="0">
                  <a:solidFill>
                    <a:prstClr val="black">
                      <a:lumMod val="50000"/>
                      <a:lumOff val="50000"/>
                    </a:prstClr>
                  </a:solidFill>
                  <a:latin typeface="Arial" panose="020B0604020202020204" pitchFamily="34" charset="0"/>
                  <a:cs typeface="Arial" panose="020B0604020202020204" pitchFamily="34" charset="0"/>
                </a:rPr>
                <a:t>Cooperative</a:t>
              </a:r>
              <a:r>
                <a:rPr lang="fr-FR" altLang="en-US" sz="400" dirty="0" smtClean="0">
                  <a:solidFill>
                    <a:prstClr val="black">
                      <a:lumMod val="50000"/>
                      <a:lumOff val="50000"/>
                    </a:prstClr>
                  </a:solidFill>
                  <a:latin typeface="Arial" panose="020B0604020202020204" pitchFamily="34" charset="0"/>
                  <a:cs typeface="Arial" panose="020B0604020202020204" pitchFamily="34" charset="0"/>
                </a:rPr>
                <a:t>, une entité de droit suisse.</a:t>
              </a:r>
              <a:endParaRPr lang="fr-FR" altLang="en-US" sz="400" dirty="0">
                <a:solidFill>
                  <a:prstClr val="black">
                    <a:lumMod val="50000"/>
                    <a:lumOff val="50000"/>
                  </a:prstClr>
                </a:solidFill>
                <a:latin typeface="Arial" panose="020B0604020202020204" pitchFamily="34" charset="0"/>
                <a:cs typeface="Arial" panose="020B0604020202020204" pitchFamily="34" charset="0"/>
              </a:endParaRPr>
            </a:p>
          </p:txBody>
        </p:sp>
      </p:grpSp>
    </p:spTree>
    <p:extLst>
      <p:ext uri="{BB962C8B-B14F-4D97-AF65-F5344CB8AC3E}">
        <p14:creationId xmlns:p14="http://schemas.microsoft.com/office/powerpoint/2010/main" val="3707018289"/>
      </p:ext>
    </p:extLst>
  </p:cSld>
  <p:clrMapOvr>
    <a:masterClrMapping/>
  </p:clrMapOvr>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Lettre2">
    <p:spTree>
      <p:nvGrpSpPr>
        <p:cNvPr id="1" name=""/>
        <p:cNvGrpSpPr/>
        <p:nvPr/>
      </p:nvGrpSpPr>
      <p:grpSpPr>
        <a:xfrm>
          <a:off x="0" y="0"/>
          <a:ext cx="0" cy="0"/>
          <a:chOff x="0" y="0"/>
          <a:chExt cx="0" cy="0"/>
        </a:xfrm>
      </p:grpSpPr>
      <p:sp>
        <p:nvSpPr>
          <p:cNvPr id="7" name="Rectangle 6"/>
          <p:cNvSpPr/>
          <p:nvPr userDrawn="1"/>
        </p:nvSpPr>
        <p:spPr>
          <a:xfrm>
            <a:off x="756745" y="483476"/>
            <a:ext cx="4487918" cy="6400800"/>
          </a:xfrm>
          <a:prstGeom prst="rect">
            <a:avLst/>
          </a:prstGeom>
          <a:noFill/>
          <a:ln w="317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58269" tIns="58269" rIns="58269" bIns="58269" rtlCol="0" anchor="ctr"/>
          <a:lstStyle/>
          <a:p>
            <a:pPr defTabSz="986616"/>
            <a:endParaRPr lang="en-GB" sz="1618" dirty="0">
              <a:solidFill>
                <a:prstClr val="white"/>
              </a:solidFill>
              <a:latin typeface="Arial" panose="020B0604020202020204" pitchFamily="34" charset="0"/>
              <a:cs typeface="Arial" panose="020B0604020202020204" pitchFamily="34" charset="0"/>
            </a:endParaRPr>
          </a:p>
        </p:txBody>
      </p:sp>
      <p:sp>
        <p:nvSpPr>
          <p:cNvPr id="17" name="Shape 8"/>
          <p:cNvSpPr txBox="1">
            <a:spLocks/>
          </p:cNvSpPr>
          <p:nvPr userDrawn="1"/>
        </p:nvSpPr>
        <p:spPr>
          <a:xfrm>
            <a:off x="10147717" y="7076265"/>
            <a:ext cx="252000" cy="164699"/>
          </a:xfrm>
          <a:prstGeom prst="rect">
            <a:avLst/>
          </a:prstGeom>
        </p:spPr>
        <p:txBody>
          <a:bodyPr lIns="0" tIns="0" rIns="0" bIns="0" anchor="b" anchorCtr="0"/>
          <a:lstStyle>
            <a:defPPr>
              <a:defRPr lang="en-US"/>
            </a:defPPr>
            <a:lvl1pPr marL="0" algn="l" defTabSz="457200" rtl="0" eaLnBrk="1" latinLnBrk="0" hangingPunct="1">
              <a:defRPr sz="1000" kern="1200">
                <a:solidFill>
                  <a:srgbClr val="0061A8"/>
                </a:solidFill>
                <a:latin typeface="Univers LT Std 55 Roman"/>
                <a:ea typeface="Univers LT Std 55 Roman"/>
                <a:cs typeface="Univers LT Std 55 Roman"/>
                <a:sym typeface="Univers LT Std 55 Roman"/>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fld id="{86CB4B4D-7CA3-9044-876B-883B54F8677D}" type="slidenum">
              <a:rPr lang="en-US" sz="700" smtClean="0">
                <a:solidFill>
                  <a:srgbClr val="00338D"/>
                </a:solidFill>
                <a:latin typeface="Arial" panose="020B0604020202020204" pitchFamily="34" charset="0"/>
                <a:ea typeface="Univers for KPMG Light"/>
                <a:cs typeface="Univers for KPMG Light"/>
                <a:sym typeface="Univers LT Std 45 Light"/>
              </a:rPr>
              <a:pPr algn="ctr"/>
              <a:t>‹N°›</a:t>
            </a:fld>
            <a:endParaRPr lang="en-US" sz="700" dirty="0">
              <a:solidFill>
                <a:srgbClr val="00338D"/>
              </a:solidFill>
              <a:latin typeface="Arial" panose="020B0604020202020204" pitchFamily="34" charset="0"/>
              <a:ea typeface="Univers for KPMG Light"/>
              <a:cs typeface="Univers for KPMG Light"/>
              <a:sym typeface="Univers LT Std 45 Light"/>
            </a:endParaRPr>
          </a:p>
        </p:txBody>
      </p:sp>
      <p:grpSp>
        <p:nvGrpSpPr>
          <p:cNvPr id="27" name="Group 4"/>
          <p:cNvGrpSpPr>
            <a:grpSpLocks noChangeAspect="1"/>
          </p:cNvGrpSpPr>
          <p:nvPr userDrawn="1"/>
        </p:nvGrpSpPr>
        <p:grpSpPr bwMode="auto">
          <a:xfrm>
            <a:off x="948633" y="676412"/>
            <a:ext cx="479475" cy="202763"/>
            <a:chOff x="510" y="4389"/>
            <a:chExt cx="402" cy="170"/>
          </a:xfrm>
        </p:grpSpPr>
        <p:sp>
          <p:nvSpPr>
            <p:cNvPr id="28" name="AutoShape 3"/>
            <p:cNvSpPr>
              <a:spLocks noChangeAspect="1" noChangeArrowheads="1" noTextEdit="1"/>
            </p:cNvSpPr>
            <p:nvPr userDrawn="1"/>
          </p:nvSpPr>
          <p:spPr bwMode="auto">
            <a:xfrm>
              <a:off x="510" y="4389"/>
              <a:ext cx="402" cy="170"/>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defTabSz="472972"/>
              <a:endParaRPr lang="fr-FR" sz="1862">
                <a:solidFill>
                  <a:prstClr val="black"/>
                </a:solidFill>
              </a:endParaRPr>
            </a:p>
          </p:txBody>
        </p:sp>
        <p:sp>
          <p:nvSpPr>
            <p:cNvPr id="29" name="Freeform 5"/>
            <p:cNvSpPr>
              <a:spLocks noEditPoints="1"/>
            </p:cNvSpPr>
            <p:nvPr userDrawn="1"/>
          </p:nvSpPr>
          <p:spPr bwMode="auto">
            <a:xfrm>
              <a:off x="534" y="4411"/>
              <a:ext cx="350" cy="129"/>
            </a:xfrm>
            <a:custGeom>
              <a:avLst/>
              <a:gdLst>
                <a:gd name="T0" fmla="*/ 2941 w 3780"/>
                <a:gd name="T1" fmla="*/ 758 h 1518"/>
                <a:gd name="T2" fmla="*/ 2032 w 3780"/>
                <a:gd name="T3" fmla="*/ 0 h 1518"/>
                <a:gd name="T4" fmla="*/ 1962 w 3780"/>
                <a:gd name="T5" fmla="*/ 0 h 1518"/>
                <a:gd name="T6" fmla="*/ 1054 w 3780"/>
                <a:gd name="T7" fmla="*/ 691 h 1518"/>
                <a:gd name="T8" fmla="*/ 214 w 3780"/>
                <a:gd name="T9" fmla="*/ 788 h 1518"/>
                <a:gd name="T10" fmla="*/ 283 w 3780"/>
                <a:gd name="T11" fmla="*/ 1185 h 1518"/>
                <a:gd name="T12" fmla="*/ 694 w 3780"/>
                <a:gd name="T13" fmla="*/ 1501 h 1518"/>
                <a:gd name="T14" fmla="*/ 791 w 3780"/>
                <a:gd name="T15" fmla="*/ 1501 h 1518"/>
                <a:gd name="T16" fmla="*/ 1136 w 3780"/>
                <a:gd name="T17" fmla="*/ 1186 h 1518"/>
                <a:gd name="T18" fmla="*/ 1503 w 3780"/>
                <a:gd name="T19" fmla="*/ 1501 h 1518"/>
                <a:gd name="T20" fmla="*/ 1892 w 3780"/>
                <a:gd name="T21" fmla="*/ 1185 h 1518"/>
                <a:gd name="T22" fmla="*/ 2269 w 3780"/>
                <a:gd name="T23" fmla="*/ 1185 h 1518"/>
                <a:gd name="T24" fmla="*/ 2536 w 3780"/>
                <a:gd name="T25" fmla="*/ 1501 h 1518"/>
                <a:gd name="T26" fmla="*/ 2806 w 3780"/>
                <a:gd name="T27" fmla="*/ 1432 h 1518"/>
                <a:gd name="T28" fmla="*/ 3546 w 3780"/>
                <a:gd name="T29" fmla="*/ 1185 h 1518"/>
                <a:gd name="T30" fmla="*/ 2941 w 3780"/>
                <a:gd name="T31" fmla="*/ 0 h 1518"/>
                <a:gd name="T32" fmla="*/ 1023 w 3780"/>
                <a:gd name="T33" fmla="*/ 731 h 1518"/>
                <a:gd name="T34" fmla="*/ 895 w 3780"/>
                <a:gd name="T35" fmla="*/ 1156 h 1518"/>
                <a:gd name="T36" fmla="*/ 895 w 3780"/>
                <a:gd name="T37" fmla="*/ 691 h 1518"/>
                <a:gd name="T38" fmla="*/ 432 w 3780"/>
                <a:gd name="T39" fmla="*/ 691 h 1518"/>
                <a:gd name="T40" fmla="*/ 1023 w 3780"/>
                <a:gd name="T41" fmla="*/ 30 h 1518"/>
                <a:gd name="T42" fmla="*/ 1240 w 3780"/>
                <a:gd name="T43" fmla="*/ 1045 h 1518"/>
                <a:gd name="T44" fmla="*/ 1216 w 3780"/>
                <a:gd name="T45" fmla="*/ 1046 h 1518"/>
                <a:gd name="T46" fmla="*/ 1160 w 3780"/>
                <a:gd name="T47" fmla="*/ 961 h 1518"/>
                <a:gd name="T48" fmla="*/ 1231 w 3780"/>
                <a:gd name="T49" fmla="*/ 819 h 1518"/>
                <a:gd name="T50" fmla="*/ 1389 w 3780"/>
                <a:gd name="T51" fmla="*/ 929 h 1518"/>
                <a:gd name="T52" fmla="*/ 1807 w 3780"/>
                <a:gd name="T53" fmla="*/ 1156 h 1518"/>
                <a:gd name="T54" fmla="*/ 1807 w 3780"/>
                <a:gd name="T55" fmla="*/ 1156 h 1518"/>
                <a:gd name="T56" fmla="*/ 1932 w 3780"/>
                <a:gd name="T57" fmla="*/ 690 h 1518"/>
                <a:gd name="T58" fmla="*/ 1396 w 3780"/>
                <a:gd name="T59" fmla="*/ 1156 h 1518"/>
                <a:gd name="T60" fmla="*/ 1308 w 3780"/>
                <a:gd name="T61" fmla="*/ 690 h 1518"/>
                <a:gd name="T62" fmla="*/ 1932 w 3780"/>
                <a:gd name="T63" fmla="*/ 30 h 1518"/>
                <a:gd name="T64" fmla="*/ 2405 w 3780"/>
                <a:gd name="T65" fmla="*/ 1156 h 1518"/>
                <a:gd name="T66" fmla="*/ 2465 w 3780"/>
                <a:gd name="T67" fmla="*/ 877 h 1518"/>
                <a:gd name="T68" fmla="*/ 2840 w 3780"/>
                <a:gd name="T69" fmla="*/ 703 h 1518"/>
                <a:gd name="T70" fmla="*/ 2736 w 3780"/>
                <a:gd name="T71" fmla="*/ 1088 h 1518"/>
                <a:gd name="T72" fmla="*/ 2707 w 3780"/>
                <a:gd name="T73" fmla="*/ 691 h 1518"/>
                <a:gd name="T74" fmla="*/ 2061 w 3780"/>
                <a:gd name="T75" fmla="*/ 1156 h 1518"/>
                <a:gd name="T76" fmla="*/ 2840 w 3780"/>
                <a:gd name="T77" fmla="*/ 703 h 1518"/>
                <a:gd name="T78" fmla="*/ 3290 w 3780"/>
                <a:gd name="T79" fmla="*/ 1346 h 1518"/>
                <a:gd name="T80" fmla="*/ 3330 w 3780"/>
                <a:gd name="T81" fmla="*/ 1185 h 1518"/>
                <a:gd name="T82" fmla="*/ 3750 w 3780"/>
                <a:gd name="T83" fmla="*/ 1156 h 1518"/>
                <a:gd name="T84" fmla="*/ 3586 w 3780"/>
                <a:gd name="T85" fmla="*/ 1026 h 1518"/>
                <a:gd name="T86" fmla="*/ 2970 w 3780"/>
                <a:gd name="T87" fmla="*/ 1156 h 1518"/>
                <a:gd name="T88" fmla="*/ 3265 w 3780"/>
                <a:gd name="T89" fmla="*/ 804 h 1518"/>
                <a:gd name="T90" fmla="*/ 3596 w 3780"/>
                <a:gd name="T91" fmla="*/ 742 h 1518"/>
                <a:gd name="T92" fmla="*/ 2970 w 3780"/>
                <a:gd name="T93" fmla="*/ 30 h 15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3780" h="1518">
                  <a:moveTo>
                    <a:pt x="2941" y="0"/>
                  </a:moveTo>
                  <a:lnTo>
                    <a:pt x="2941" y="0"/>
                  </a:lnTo>
                  <a:lnTo>
                    <a:pt x="2941" y="758"/>
                  </a:lnTo>
                  <a:cubicBezTo>
                    <a:pt x="2914" y="779"/>
                    <a:pt x="2892" y="801"/>
                    <a:pt x="2871" y="825"/>
                  </a:cubicBezTo>
                  <a:lnTo>
                    <a:pt x="2871" y="0"/>
                  </a:lnTo>
                  <a:lnTo>
                    <a:pt x="2032" y="0"/>
                  </a:lnTo>
                  <a:lnTo>
                    <a:pt x="2032" y="690"/>
                  </a:lnTo>
                  <a:lnTo>
                    <a:pt x="1962" y="690"/>
                  </a:lnTo>
                  <a:lnTo>
                    <a:pt x="1962" y="0"/>
                  </a:lnTo>
                  <a:lnTo>
                    <a:pt x="1123" y="0"/>
                  </a:lnTo>
                  <a:lnTo>
                    <a:pt x="1123" y="691"/>
                  </a:lnTo>
                  <a:lnTo>
                    <a:pt x="1054" y="691"/>
                  </a:lnTo>
                  <a:lnTo>
                    <a:pt x="1054" y="0"/>
                  </a:lnTo>
                  <a:lnTo>
                    <a:pt x="214" y="0"/>
                  </a:lnTo>
                  <a:lnTo>
                    <a:pt x="214" y="788"/>
                  </a:lnTo>
                  <a:lnTo>
                    <a:pt x="0" y="1501"/>
                  </a:lnTo>
                  <a:lnTo>
                    <a:pt x="189" y="1501"/>
                  </a:lnTo>
                  <a:lnTo>
                    <a:pt x="283" y="1185"/>
                  </a:lnTo>
                  <a:lnTo>
                    <a:pt x="310" y="1185"/>
                  </a:lnTo>
                  <a:lnTo>
                    <a:pt x="467" y="1501"/>
                  </a:lnTo>
                  <a:lnTo>
                    <a:pt x="694" y="1501"/>
                  </a:lnTo>
                  <a:lnTo>
                    <a:pt x="543" y="1185"/>
                  </a:lnTo>
                  <a:lnTo>
                    <a:pt x="886" y="1185"/>
                  </a:lnTo>
                  <a:lnTo>
                    <a:pt x="791" y="1501"/>
                  </a:lnTo>
                  <a:lnTo>
                    <a:pt x="997" y="1501"/>
                  </a:lnTo>
                  <a:lnTo>
                    <a:pt x="1091" y="1186"/>
                  </a:lnTo>
                  <a:lnTo>
                    <a:pt x="1136" y="1186"/>
                  </a:lnTo>
                  <a:lnTo>
                    <a:pt x="1136" y="1185"/>
                  </a:lnTo>
                  <a:lnTo>
                    <a:pt x="1594" y="1185"/>
                  </a:lnTo>
                  <a:lnTo>
                    <a:pt x="1503" y="1501"/>
                  </a:lnTo>
                  <a:lnTo>
                    <a:pt x="1711" y="1501"/>
                  </a:lnTo>
                  <a:lnTo>
                    <a:pt x="1799" y="1185"/>
                  </a:lnTo>
                  <a:lnTo>
                    <a:pt x="1892" y="1185"/>
                  </a:lnTo>
                  <a:lnTo>
                    <a:pt x="1895" y="1501"/>
                  </a:lnTo>
                  <a:lnTo>
                    <a:pt x="2069" y="1501"/>
                  </a:lnTo>
                  <a:lnTo>
                    <a:pt x="2269" y="1185"/>
                  </a:lnTo>
                  <a:lnTo>
                    <a:pt x="2399" y="1185"/>
                  </a:lnTo>
                  <a:lnTo>
                    <a:pt x="2332" y="1501"/>
                  </a:lnTo>
                  <a:lnTo>
                    <a:pt x="2536" y="1501"/>
                  </a:lnTo>
                  <a:lnTo>
                    <a:pt x="2602" y="1185"/>
                  </a:lnTo>
                  <a:lnTo>
                    <a:pt x="2721" y="1185"/>
                  </a:lnTo>
                  <a:cubicBezTo>
                    <a:pt x="2716" y="1283"/>
                    <a:pt x="2741" y="1372"/>
                    <a:pt x="2806" y="1432"/>
                  </a:cubicBezTo>
                  <a:cubicBezTo>
                    <a:pt x="2885" y="1504"/>
                    <a:pt x="3006" y="1518"/>
                    <a:pt x="3096" y="1518"/>
                  </a:cubicBezTo>
                  <a:cubicBezTo>
                    <a:pt x="3219" y="1518"/>
                    <a:pt x="3347" y="1501"/>
                    <a:pt x="3476" y="1472"/>
                  </a:cubicBezTo>
                  <a:lnTo>
                    <a:pt x="3546" y="1185"/>
                  </a:lnTo>
                  <a:lnTo>
                    <a:pt x="3780" y="1185"/>
                  </a:lnTo>
                  <a:lnTo>
                    <a:pt x="3780" y="0"/>
                  </a:lnTo>
                  <a:lnTo>
                    <a:pt x="2941" y="0"/>
                  </a:lnTo>
                  <a:lnTo>
                    <a:pt x="2941" y="0"/>
                  </a:lnTo>
                  <a:close/>
                  <a:moveTo>
                    <a:pt x="1023" y="731"/>
                  </a:moveTo>
                  <a:lnTo>
                    <a:pt x="1023" y="731"/>
                  </a:lnTo>
                  <a:lnTo>
                    <a:pt x="1011" y="772"/>
                  </a:lnTo>
                  <a:lnTo>
                    <a:pt x="900" y="1143"/>
                  </a:lnTo>
                  <a:lnTo>
                    <a:pt x="895" y="1156"/>
                  </a:lnTo>
                  <a:lnTo>
                    <a:pt x="528" y="1156"/>
                  </a:lnTo>
                  <a:lnTo>
                    <a:pt x="500" y="1095"/>
                  </a:lnTo>
                  <a:lnTo>
                    <a:pt x="895" y="691"/>
                  </a:lnTo>
                  <a:lnTo>
                    <a:pt x="641" y="691"/>
                  </a:lnTo>
                  <a:lnTo>
                    <a:pt x="332" y="1024"/>
                  </a:lnTo>
                  <a:lnTo>
                    <a:pt x="432" y="691"/>
                  </a:lnTo>
                  <a:lnTo>
                    <a:pt x="245" y="691"/>
                  </a:lnTo>
                  <a:lnTo>
                    <a:pt x="245" y="30"/>
                  </a:lnTo>
                  <a:lnTo>
                    <a:pt x="1023" y="30"/>
                  </a:lnTo>
                  <a:lnTo>
                    <a:pt x="1023" y="731"/>
                  </a:lnTo>
                  <a:lnTo>
                    <a:pt x="1023" y="731"/>
                  </a:lnTo>
                  <a:close/>
                  <a:moveTo>
                    <a:pt x="1240" y="1045"/>
                  </a:moveTo>
                  <a:lnTo>
                    <a:pt x="1240" y="1045"/>
                  </a:lnTo>
                  <a:lnTo>
                    <a:pt x="1240" y="1045"/>
                  </a:lnTo>
                  <a:cubicBezTo>
                    <a:pt x="1232" y="1045"/>
                    <a:pt x="1225" y="1046"/>
                    <a:pt x="1216" y="1046"/>
                  </a:cubicBezTo>
                  <a:cubicBezTo>
                    <a:pt x="1205" y="1046"/>
                    <a:pt x="1196" y="1046"/>
                    <a:pt x="1187" y="1046"/>
                  </a:cubicBezTo>
                  <a:lnTo>
                    <a:pt x="1137" y="1046"/>
                  </a:lnTo>
                  <a:lnTo>
                    <a:pt x="1160" y="961"/>
                  </a:lnTo>
                  <a:lnTo>
                    <a:pt x="1171" y="918"/>
                  </a:lnTo>
                  <a:lnTo>
                    <a:pt x="1198" y="819"/>
                  </a:lnTo>
                  <a:cubicBezTo>
                    <a:pt x="1209" y="819"/>
                    <a:pt x="1221" y="819"/>
                    <a:pt x="1231" y="819"/>
                  </a:cubicBezTo>
                  <a:cubicBezTo>
                    <a:pt x="1244" y="819"/>
                    <a:pt x="1257" y="819"/>
                    <a:pt x="1270" y="819"/>
                  </a:cubicBezTo>
                  <a:cubicBezTo>
                    <a:pt x="1336" y="819"/>
                    <a:pt x="1378" y="823"/>
                    <a:pt x="1393" y="844"/>
                  </a:cubicBezTo>
                  <a:cubicBezTo>
                    <a:pt x="1404" y="860"/>
                    <a:pt x="1403" y="887"/>
                    <a:pt x="1389" y="929"/>
                  </a:cubicBezTo>
                  <a:cubicBezTo>
                    <a:pt x="1366" y="1001"/>
                    <a:pt x="1336" y="1038"/>
                    <a:pt x="1240" y="1045"/>
                  </a:cubicBezTo>
                  <a:close/>
                  <a:moveTo>
                    <a:pt x="1807" y="1156"/>
                  </a:moveTo>
                  <a:lnTo>
                    <a:pt x="1807" y="1156"/>
                  </a:lnTo>
                  <a:lnTo>
                    <a:pt x="1889" y="864"/>
                  </a:lnTo>
                  <a:lnTo>
                    <a:pt x="1892" y="1156"/>
                  </a:lnTo>
                  <a:lnTo>
                    <a:pt x="1807" y="1156"/>
                  </a:lnTo>
                  <a:lnTo>
                    <a:pt x="1807" y="1156"/>
                  </a:lnTo>
                  <a:close/>
                  <a:moveTo>
                    <a:pt x="1932" y="690"/>
                  </a:moveTo>
                  <a:lnTo>
                    <a:pt x="1932" y="690"/>
                  </a:lnTo>
                  <a:lnTo>
                    <a:pt x="1737" y="690"/>
                  </a:lnTo>
                  <a:lnTo>
                    <a:pt x="1603" y="1156"/>
                  </a:lnTo>
                  <a:lnTo>
                    <a:pt x="1396" y="1156"/>
                  </a:lnTo>
                  <a:cubicBezTo>
                    <a:pt x="1502" y="1117"/>
                    <a:pt x="1566" y="1042"/>
                    <a:pt x="1586" y="932"/>
                  </a:cubicBezTo>
                  <a:cubicBezTo>
                    <a:pt x="1602" y="846"/>
                    <a:pt x="1594" y="790"/>
                    <a:pt x="1559" y="747"/>
                  </a:cubicBezTo>
                  <a:cubicBezTo>
                    <a:pt x="1507" y="684"/>
                    <a:pt x="1401" y="690"/>
                    <a:pt x="1308" y="690"/>
                  </a:cubicBezTo>
                  <a:cubicBezTo>
                    <a:pt x="1292" y="690"/>
                    <a:pt x="1153" y="690"/>
                    <a:pt x="1153" y="690"/>
                  </a:cubicBezTo>
                  <a:lnTo>
                    <a:pt x="1153" y="30"/>
                  </a:lnTo>
                  <a:lnTo>
                    <a:pt x="1932" y="30"/>
                  </a:lnTo>
                  <a:lnTo>
                    <a:pt x="1932" y="690"/>
                  </a:lnTo>
                  <a:lnTo>
                    <a:pt x="1932" y="690"/>
                  </a:lnTo>
                  <a:close/>
                  <a:moveTo>
                    <a:pt x="2405" y="1156"/>
                  </a:moveTo>
                  <a:lnTo>
                    <a:pt x="2405" y="1156"/>
                  </a:lnTo>
                  <a:lnTo>
                    <a:pt x="2288" y="1156"/>
                  </a:lnTo>
                  <a:lnTo>
                    <a:pt x="2465" y="877"/>
                  </a:lnTo>
                  <a:lnTo>
                    <a:pt x="2405" y="1156"/>
                  </a:lnTo>
                  <a:lnTo>
                    <a:pt x="2405" y="1156"/>
                  </a:lnTo>
                  <a:close/>
                  <a:moveTo>
                    <a:pt x="2840" y="703"/>
                  </a:moveTo>
                  <a:lnTo>
                    <a:pt x="2840" y="703"/>
                  </a:lnTo>
                  <a:lnTo>
                    <a:pt x="2840" y="864"/>
                  </a:lnTo>
                  <a:cubicBezTo>
                    <a:pt x="2786" y="939"/>
                    <a:pt x="2752" y="1021"/>
                    <a:pt x="2736" y="1088"/>
                  </a:cubicBezTo>
                  <a:cubicBezTo>
                    <a:pt x="2730" y="1111"/>
                    <a:pt x="2726" y="1133"/>
                    <a:pt x="2724" y="1156"/>
                  </a:cubicBezTo>
                  <a:lnTo>
                    <a:pt x="2609" y="1156"/>
                  </a:lnTo>
                  <a:lnTo>
                    <a:pt x="2707" y="691"/>
                  </a:lnTo>
                  <a:lnTo>
                    <a:pt x="2378" y="691"/>
                  </a:lnTo>
                  <a:lnTo>
                    <a:pt x="2083" y="1156"/>
                  </a:lnTo>
                  <a:lnTo>
                    <a:pt x="2061" y="1156"/>
                  </a:lnTo>
                  <a:lnTo>
                    <a:pt x="2061" y="30"/>
                  </a:lnTo>
                  <a:lnTo>
                    <a:pt x="2840" y="30"/>
                  </a:lnTo>
                  <a:lnTo>
                    <a:pt x="2840" y="703"/>
                  </a:lnTo>
                  <a:lnTo>
                    <a:pt x="2840" y="703"/>
                  </a:lnTo>
                  <a:close/>
                  <a:moveTo>
                    <a:pt x="3290" y="1346"/>
                  </a:moveTo>
                  <a:lnTo>
                    <a:pt x="3290" y="1346"/>
                  </a:lnTo>
                  <a:cubicBezTo>
                    <a:pt x="3245" y="1354"/>
                    <a:pt x="3201" y="1359"/>
                    <a:pt x="3159" y="1359"/>
                  </a:cubicBezTo>
                  <a:cubicBezTo>
                    <a:pt x="3046" y="1359"/>
                    <a:pt x="2968" y="1307"/>
                    <a:pt x="2966" y="1185"/>
                  </a:cubicBezTo>
                  <a:lnTo>
                    <a:pt x="3330" y="1185"/>
                  </a:lnTo>
                  <a:lnTo>
                    <a:pt x="3290" y="1346"/>
                  </a:lnTo>
                  <a:lnTo>
                    <a:pt x="3290" y="1346"/>
                  </a:lnTo>
                  <a:close/>
                  <a:moveTo>
                    <a:pt x="3750" y="1156"/>
                  </a:moveTo>
                  <a:lnTo>
                    <a:pt x="3750" y="1156"/>
                  </a:lnTo>
                  <a:lnTo>
                    <a:pt x="3554" y="1156"/>
                  </a:lnTo>
                  <a:lnTo>
                    <a:pt x="3586" y="1026"/>
                  </a:lnTo>
                  <a:lnTo>
                    <a:pt x="3193" y="1026"/>
                  </a:lnTo>
                  <a:lnTo>
                    <a:pt x="3160" y="1156"/>
                  </a:lnTo>
                  <a:lnTo>
                    <a:pt x="2970" y="1156"/>
                  </a:lnTo>
                  <a:lnTo>
                    <a:pt x="2970" y="1129"/>
                  </a:lnTo>
                  <a:cubicBezTo>
                    <a:pt x="2973" y="1114"/>
                    <a:pt x="2976" y="1099"/>
                    <a:pt x="2979" y="1083"/>
                  </a:cubicBezTo>
                  <a:cubicBezTo>
                    <a:pt x="3014" y="943"/>
                    <a:pt x="3106" y="804"/>
                    <a:pt x="3265" y="804"/>
                  </a:cubicBezTo>
                  <a:cubicBezTo>
                    <a:pt x="3328" y="804"/>
                    <a:pt x="3390" y="828"/>
                    <a:pt x="3382" y="915"/>
                  </a:cubicBezTo>
                  <a:lnTo>
                    <a:pt x="3616" y="915"/>
                  </a:lnTo>
                  <a:cubicBezTo>
                    <a:pt x="3625" y="875"/>
                    <a:pt x="3640" y="806"/>
                    <a:pt x="3596" y="742"/>
                  </a:cubicBezTo>
                  <a:cubicBezTo>
                    <a:pt x="3546" y="673"/>
                    <a:pt x="3446" y="645"/>
                    <a:pt x="3316" y="645"/>
                  </a:cubicBezTo>
                  <a:cubicBezTo>
                    <a:pt x="3223" y="645"/>
                    <a:pt x="3087" y="660"/>
                    <a:pt x="2970" y="736"/>
                  </a:cubicBezTo>
                  <a:lnTo>
                    <a:pt x="2970" y="30"/>
                  </a:lnTo>
                  <a:lnTo>
                    <a:pt x="3750" y="30"/>
                  </a:lnTo>
                  <a:lnTo>
                    <a:pt x="3750" y="1156"/>
                  </a:lnTo>
                  <a:close/>
                </a:path>
              </a:pathLst>
            </a:custGeom>
            <a:solidFill>
              <a:srgbClr val="253C7E"/>
            </a:solidFill>
            <a:ln w="0">
              <a:noFill/>
              <a:prstDash val="solid"/>
              <a:round/>
              <a:headEnd/>
              <a:tailEnd/>
            </a:ln>
          </p:spPr>
          <p:txBody>
            <a:bodyPr vert="horz" wrap="square" lIns="91440" tIns="45720" rIns="91440" bIns="45720" numCol="1" anchor="t" anchorCtr="0" compatLnSpc="1">
              <a:prstTxWarp prst="textNoShape">
                <a:avLst/>
              </a:prstTxWarp>
            </a:bodyPr>
            <a:lstStyle/>
            <a:p>
              <a:pPr defTabSz="472972"/>
              <a:endParaRPr lang="fr-FR" sz="1862">
                <a:solidFill>
                  <a:prstClr val="black"/>
                </a:solidFill>
              </a:endParaRPr>
            </a:p>
          </p:txBody>
        </p:sp>
      </p:grpSp>
      <p:sp>
        <p:nvSpPr>
          <p:cNvPr id="14" name="Text Placeholder 24"/>
          <p:cNvSpPr>
            <a:spLocks noGrp="1"/>
          </p:cNvSpPr>
          <p:nvPr>
            <p:ph type="body" sz="quarter" idx="16" hasCustomPrompt="1"/>
          </p:nvPr>
        </p:nvSpPr>
        <p:spPr>
          <a:xfrm>
            <a:off x="3033656" y="2134545"/>
            <a:ext cx="1906207" cy="1189569"/>
          </a:xfrm>
          <a:prstGeom prst="rect">
            <a:avLst/>
          </a:prstGeom>
        </p:spPr>
        <p:txBody>
          <a:bodyPr/>
          <a:lstStyle>
            <a:lvl1pPr marL="0" indent="0">
              <a:lnSpc>
                <a:spcPct val="100000"/>
              </a:lnSpc>
              <a:spcBef>
                <a:spcPts val="0"/>
              </a:spcBef>
              <a:spcAft>
                <a:spcPts val="0"/>
              </a:spcAft>
              <a:buNone/>
              <a:defRPr sz="900" b="0" baseline="0">
                <a:solidFill>
                  <a:schemeClr val="tx1"/>
                </a:solidFill>
                <a:latin typeface="Arial" panose="020B0604020202020204" pitchFamily="34" charset="0"/>
                <a:cs typeface="Arial" panose="020B0604020202020204" pitchFamily="34" charset="0"/>
              </a:defRPr>
            </a:lvl1pPr>
            <a:lvl2pPr marL="0" indent="0">
              <a:lnSpc>
                <a:spcPct val="100000"/>
              </a:lnSpc>
              <a:spcBef>
                <a:spcPts val="0"/>
              </a:spcBef>
              <a:spcAft>
                <a:spcPts val="0"/>
              </a:spcAft>
              <a:buNone/>
              <a:defRPr sz="800" b="0">
                <a:solidFill>
                  <a:srgbClr val="00338D"/>
                </a:solidFill>
                <a:latin typeface="Arial" panose="020B0604020202020204" pitchFamily="34" charset="0"/>
                <a:cs typeface="Arial" panose="020B0604020202020204" pitchFamily="34" charset="0"/>
              </a:defRPr>
            </a:lvl2pPr>
            <a:lvl3pPr>
              <a:spcAft>
                <a:spcPts val="324"/>
              </a:spcAft>
              <a:defRPr sz="863"/>
            </a:lvl3pPr>
            <a:lvl4pPr>
              <a:spcAft>
                <a:spcPts val="324"/>
              </a:spcAft>
              <a:defRPr sz="863"/>
            </a:lvl4pPr>
            <a:lvl5pPr>
              <a:spcAft>
                <a:spcPts val="324"/>
              </a:spcAft>
              <a:defRPr sz="863"/>
            </a:lvl5pPr>
          </a:lstStyle>
          <a:p>
            <a:pPr lvl="0"/>
            <a:r>
              <a:rPr lang="fr-FR" dirty="0" smtClean="0"/>
              <a:t>Modifiez les styles du texte adresse et date</a:t>
            </a:r>
          </a:p>
        </p:txBody>
      </p:sp>
      <p:grpSp>
        <p:nvGrpSpPr>
          <p:cNvPr id="18" name="Group 36"/>
          <p:cNvGrpSpPr>
            <a:grpSpLocks/>
          </p:cNvGrpSpPr>
          <p:nvPr userDrawn="1"/>
        </p:nvGrpSpPr>
        <p:grpSpPr bwMode="auto">
          <a:xfrm>
            <a:off x="5697383" y="6096828"/>
            <a:ext cx="3341688" cy="614363"/>
            <a:chOff x="1152" y="3867"/>
            <a:chExt cx="2104" cy="387"/>
          </a:xfrm>
        </p:grpSpPr>
        <p:sp>
          <p:nvSpPr>
            <p:cNvPr id="19" name="Rectangle 37"/>
            <p:cNvSpPr>
              <a:spLocks noChangeArrowheads="1"/>
            </p:cNvSpPr>
            <p:nvPr/>
          </p:nvSpPr>
          <p:spPr bwMode="auto">
            <a:xfrm>
              <a:off x="2765" y="3867"/>
              <a:ext cx="491" cy="349"/>
            </a:xfrm>
            <a:prstGeom prst="rect">
              <a:avLst/>
            </a:prstGeom>
            <a:noFill/>
            <a:ln w="9525">
              <a:noFill/>
              <a:miter lim="800000"/>
              <a:headEnd/>
              <a:tailEnd/>
            </a:ln>
          </p:spPr>
          <p:txBody>
            <a:bodyPr lIns="0" tIns="0" rIns="0" bIns="0">
              <a:spAutoFit/>
            </a:bodyPr>
            <a:lstStyle/>
            <a:p>
              <a:pPr defTabSz="761771"/>
              <a:r>
                <a:rPr lang="fr-FR" sz="400" dirty="0" smtClean="0">
                  <a:solidFill>
                    <a:prstClr val="black">
                      <a:lumMod val="50000"/>
                      <a:lumOff val="50000"/>
                    </a:prstClr>
                  </a:solidFill>
                  <a:latin typeface="Arial" panose="020B0604020202020204" pitchFamily="34" charset="0"/>
                  <a:cs typeface="Arial" panose="020B0604020202020204" pitchFamily="34" charset="0"/>
                </a:rPr>
                <a:t>Siège social :</a:t>
              </a:r>
              <a:endParaRPr lang="fr-FR" sz="400" dirty="0">
                <a:solidFill>
                  <a:prstClr val="black">
                    <a:lumMod val="50000"/>
                    <a:lumOff val="50000"/>
                  </a:prstClr>
                </a:solidFill>
                <a:latin typeface="Arial" panose="020B0604020202020204" pitchFamily="34" charset="0"/>
                <a:cs typeface="Arial" panose="020B0604020202020204" pitchFamily="34" charset="0"/>
              </a:endParaRPr>
            </a:p>
            <a:p>
              <a:pPr defTabSz="761771"/>
              <a:r>
                <a:rPr lang="fr-FR" sz="400" dirty="0" smtClean="0">
                  <a:solidFill>
                    <a:prstClr val="black">
                      <a:lumMod val="50000"/>
                      <a:lumOff val="50000"/>
                    </a:prstClr>
                  </a:solidFill>
                  <a:latin typeface="Arial" panose="020B0604020202020204" pitchFamily="34" charset="0"/>
                  <a:cs typeface="Arial" panose="020B0604020202020204" pitchFamily="34" charset="0"/>
                </a:rPr>
                <a:t>KPMG – Tour </a:t>
              </a:r>
              <a:r>
                <a:rPr lang="fr-FR" sz="400" dirty="0" err="1" smtClean="0">
                  <a:solidFill>
                    <a:prstClr val="black">
                      <a:lumMod val="50000"/>
                      <a:lumOff val="50000"/>
                    </a:prstClr>
                  </a:solidFill>
                  <a:latin typeface="Arial" panose="020B0604020202020204" pitchFamily="34" charset="0"/>
                  <a:cs typeface="Arial" panose="020B0604020202020204" pitchFamily="34" charset="0"/>
                </a:rPr>
                <a:t>Eqho</a:t>
              </a:r>
              <a:r>
                <a:rPr lang="fr-FR" sz="400" dirty="0" smtClean="0">
                  <a:solidFill>
                    <a:prstClr val="black">
                      <a:lumMod val="50000"/>
                      <a:lumOff val="50000"/>
                    </a:prstClr>
                  </a:solidFill>
                  <a:latin typeface="Arial" panose="020B0604020202020204" pitchFamily="34" charset="0"/>
                  <a:cs typeface="Arial" panose="020B0604020202020204" pitchFamily="34" charset="0"/>
                </a:rPr>
                <a:t>  </a:t>
              </a:r>
              <a:br>
                <a:rPr lang="fr-FR" sz="400" dirty="0" smtClean="0">
                  <a:solidFill>
                    <a:prstClr val="black">
                      <a:lumMod val="50000"/>
                      <a:lumOff val="50000"/>
                    </a:prstClr>
                  </a:solidFill>
                  <a:latin typeface="Arial" panose="020B0604020202020204" pitchFamily="34" charset="0"/>
                  <a:cs typeface="Arial" panose="020B0604020202020204" pitchFamily="34" charset="0"/>
                </a:rPr>
              </a:br>
              <a:r>
                <a:rPr lang="fr-FR" sz="400" dirty="0" smtClean="0">
                  <a:solidFill>
                    <a:prstClr val="black">
                      <a:lumMod val="50000"/>
                      <a:lumOff val="50000"/>
                    </a:prstClr>
                  </a:solidFill>
                  <a:latin typeface="Arial" panose="020B0604020202020204" pitchFamily="34" charset="0"/>
                  <a:cs typeface="Arial" panose="020B0604020202020204" pitchFamily="34" charset="0"/>
                </a:rPr>
                <a:t>2 avenue Gambetta </a:t>
              </a:r>
              <a:br>
                <a:rPr lang="fr-FR" sz="400" dirty="0" smtClean="0">
                  <a:solidFill>
                    <a:prstClr val="black">
                      <a:lumMod val="50000"/>
                      <a:lumOff val="50000"/>
                    </a:prstClr>
                  </a:solidFill>
                  <a:latin typeface="Arial" panose="020B0604020202020204" pitchFamily="34" charset="0"/>
                  <a:cs typeface="Arial" panose="020B0604020202020204" pitchFamily="34" charset="0"/>
                </a:rPr>
              </a:br>
              <a:r>
                <a:rPr lang="fr-FR" sz="400" dirty="0" smtClean="0">
                  <a:solidFill>
                    <a:prstClr val="black">
                      <a:lumMod val="50000"/>
                      <a:lumOff val="50000"/>
                    </a:prstClr>
                  </a:solidFill>
                  <a:latin typeface="Arial" panose="020B0604020202020204" pitchFamily="34" charset="0"/>
                  <a:cs typeface="Arial" panose="020B0604020202020204" pitchFamily="34" charset="0"/>
                </a:rPr>
                <a:t>92066 Paris La Défense </a:t>
              </a:r>
            </a:p>
            <a:p>
              <a:pPr defTabSz="761771"/>
              <a:r>
                <a:rPr lang="fr-FR" sz="400" dirty="0" smtClean="0">
                  <a:solidFill>
                    <a:prstClr val="black">
                      <a:lumMod val="50000"/>
                      <a:lumOff val="50000"/>
                    </a:prstClr>
                  </a:solidFill>
                  <a:latin typeface="Arial" panose="020B0604020202020204" pitchFamily="34" charset="0"/>
                  <a:cs typeface="Arial" panose="020B0604020202020204" pitchFamily="34" charset="0"/>
                </a:rPr>
                <a:t>Capital : </a:t>
              </a:r>
              <a:r>
                <a:rPr lang="fr-FR" sz="400" dirty="0">
                  <a:solidFill>
                    <a:prstClr val="black">
                      <a:lumMod val="50000"/>
                      <a:lumOff val="50000"/>
                    </a:prstClr>
                  </a:solidFill>
                  <a:latin typeface="Arial" panose="020B0604020202020204" pitchFamily="34" charset="0"/>
                  <a:cs typeface="Arial" panose="020B0604020202020204" pitchFamily="34" charset="0"/>
                </a:rPr>
                <a:t>5 497 100 €</a:t>
              </a:r>
            </a:p>
            <a:p>
              <a:pPr defTabSz="761771"/>
              <a:r>
                <a:rPr lang="fr-FR" sz="400" dirty="0">
                  <a:solidFill>
                    <a:prstClr val="black">
                      <a:lumMod val="50000"/>
                      <a:lumOff val="50000"/>
                    </a:prstClr>
                  </a:solidFill>
                  <a:latin typeface="Arial" panose="020B0604020202020204" pitchFamily="34" charset="0"/>
                  <a:cs typeface="Arial" panose="020B0604020202020204" pitchFamily="34" charset="0"/>
                </a:rPr>
                <a:t>Code APE </a:t>
              </a:r>
              <a:r>
                <a:rPr lang="fr-FR" sz="400" dirty="0" smtClean="0">
                  <a:solidFill>
                    <a:prstClr val="black">
                      <a:lumMod val="50000"/>
                      <a:lumOff val="50000"/>
                    </a:prstClr>
                  </a:solidFill>
                  <a:latin typeface="Arial" panose="020B0604020202020204" pitchFamily="34" charset="0"/>
                  <a:cs typeface="Arial" panose="020B0604020202020204" pitchFamily="34" charset="0"/>
                </a:rPr>
                <a:t>6920Z</a:t>
              </a:r>
              <a:endParaRPr lang="fr-FR" sz="400" dirty="0">
                <a:solidFill>
                  <a:prstClr val="black">
                    <a:lumMod val="50000"/>
                    <a:lumOff val="50000"/>
                  </a:prstClr>
                </a:solidFill>
                <a:latin typeface="Arial" panose="020B0604020202020204" pitchFamily="34" charset="0"/>
                <a:cs typeface="Arial" panose="020B0604020202020204" pitchFamily="34" charset="0"/>
              </a:endParaRPr>
            </a:p>
            <a:p>
              <a:pPr defTabSz="761771"/>
              <a:r>
                <a:rPr lang="fr-FR" sz="400" dirty="0" smtClean="0">
                  <a:solidFill>
                    <a:prstClr val="black">
                      <a:lumMod val="50000"/>
                      <a:lumOff val="50000"/>
                    </a:prstClr>
                  </a:solidFill>
                  <a:latin typeface="Arial" panose="020B0604020202020204" pitchFamily="34" charset="0"/>
                  <a:cs typeface="Arial" panose="020B0604020202020204" pitchFamily="34" charset="0"/>
                </a:rPr>
                <a:t>775 726 417 </a:t>
              </a:r>
              <a:r>
                <a:rPr lang="fr-FR" sz="400" dirty="0">
                  <a:solidFill>
                    <a:prstClr val="black">
                      <a:lumMod val="50000"/>
                      <a:lumOff val="50000"/>
                    </a:prstClr>
                  </a:solidFill>
                  <a:latin typeface="Arial" panose="020B0604020202020204" pitchFamily="34" charset="0"/>
                  <a:cs typeface="Arial" panose="020B0604020202020204" pitchFamily="34" charset="0"/>
                </a:rPr>
                <a:t>R.C.S. Nanterre</a:t>
              </a:r>
            </a:p>
            <a:p>
              <a:pPr defTabSz="761771"/>
              <a:r>
                <a:rPr lang="fr-FR" sz="400" dirty="0">
                  <a:solidFill>
                    <a:prstClr val="black">
                      <a:lumMod val="50000"/>
                      <a:lumOff val="50000"/>
                    </a:prstClr>
                  </a:solidFill>
                  <a:latin typeface="Arial" panose="020B0604020202020204" pitchFamily="34" charset="0"/>
                  <a:cs typeface="Arial" panose="020B0604020202020204" pitchFamily="34" charset="0"/>
                </a:rPr>
                <a:t>TVA Union Européenne</a:t>
              </a:r>
              <a:br>
                <a:rPr lang="fr-FR" sz="400" dirty="0">
                  <a:solidFill>
                    <a:prstClr val="black">
                      <a:lumMod val="50000"/>
                      <a:lumOff val="50000"/>
                    </a:prstClr>
                  </a:solidFill>
                  <a:latin typeface="Arial" panose="020B0604020202020204" pitchFamily="34" charset="0"/>
                  <a:cs typeface="Arial" panose="020B0604020202020204" pitchFamily="34" charset="0"/>
                </a:rPr>
              </a:br>
              <a:r>
                <a:rPr lang="fr-FR" sz="400" dirty="0">
                  <a:solidFill>
                    <a:prstClr val="black">
                      <a:lumMod val="50000"/>
                      <a:lumOff val="50000"/>
                    </a:prstClr>
                  </a:solidFill>
                  <a:latin typeface="Arial" panose="020B0604020202020204" pitchFamily="34" charset="0"/>
                  <a:cs typeface="Arial" panose="020B0604020202020204" pitchFamily="34" charset="0"/>
                </a:rPr>
                <a:t>FR 77 775 726 417 </a:t>
              </a:r>
            </a:p>
          </p:txBody>
        </p:sp>
        <p:sp>
          <p:nvSpPr>
            <p:cNvPr id="20" name="Rectangle 38"/>
            <p:cNvSpPr>
              <a:spLocks noChangeArrowheads="1"/>
            </p:cNvSpPr>
            <p:nvPr/>
          </p:nvSpPr>
          <p:spPr bwMode="auto">
            <a:xfrm>
              <a:off x="2202" y="3905"/>
              <a:ext cx="492" cy="349"/>
            </a:xfrm>
            <a:prstGeom prst="rect">
              <a:avLst/>
            </a:prstGeom>
            <a:noFill/>
            <a:ln w="9525">
              <a:noFill/>
              <a:miter lim="800000"/>
              <a:headEnd/>
              <a:tailEnd/>
            </a:ln>
          </p:spPr>
          <p:txBody>
            <a:bodyPr lIns="0" tIns="0" rIns="0" bIns="0">
              <a:spAutoFit/>
            </a:bodyPr>
            <a:lstStyle/>
            <a:p>
              <a:pPr defTabSz="761771"/>
              <a:r>
                <a:rPr lang="fr-FR" sz="400" dirty="0">
                  <a:solidFill>
                    <a:prstClr val="black">
                      <a:lumMod val="50000"/>
                      <a:lumOff val="50000"/>
                    </a:prstClr>
                  </a:solidFill>
                  <a:latin typeface="Arial" panose="020B0604020202020204" pitchFamily="34" charset="0"/>
                  <a:cs typeface="Arial" panose="020B0604020202020204" pitchFamily="34" charset="0"/>
                </a:rPr>
                <a:t>Société anonyme d’expertise </a:t>
              </a:r>
            </a:p>
            <a:p>
              <a:pPr defTabSz="761771"/>
              <a:r>
                <a:rPr lang="fr-FR" sz="400" dirty="0">
                  <a:solidFill>
                    <a:prstClr val="black">
                      <a:lumMod val="50000"/>
                      <a:lumOff val="50000"/>
                    </a:prstClr>
                  </a:solidFill>
                  <a:latin typeface="Arial" panose="020B0604020202020204" pitchFamily="34" charset="0"/>
                  <a:cs typeface="Arial" panose="020B0604020202020204" pitchFamily="34" charset="0"/>
                </a:rPr>
                <a:t>comptable </a:t>
              </a:r>
              <a:r>
                <a:rPr lang="fr-FR" sz="400" dirty="0" smtClean="0">
                  <a:solidFill>
                    <a:prstClr val="black">
                      <a:lumMod val="50000"/>
                      <a:lumOff val="50000"/>
                    </a:prstClr>
                  </a:solidFill>
                  <a:latin typeface="Arial" panose="020B0604020202020204" pitchFamily="34" charset="0"/>
                  <a:cs typeface="Arial" panose="020B0604020202020204" pitchFamily="34" charset="0"/>
                </a:rPr>
                <a:t>et de </a:t>
              </a:r>
              <a:r>
                <a:rPr lang="fr-FR" sz="400" dirty="0">
                  <a:solidFill>
                    <a:prstClr val="black">
                      <a:lumMod val="50000"/>
                      <a:lumOff val="50000"/>
                    </a:prstClr>
                  </a:solidFill>
                  <a:latin typeface="Arial" panose="020B0604020202020204" pitchFamily="34" charset="0"/>
                  <a:cs typeface="Arial" panose="020B0604020202020204" pitchFamily="34" charset="0"/>
                </a:rPr>
                <a:t>commissariat aux </a:t>
              </a:r>
              <a:br>
                <a:rPr lang="fr-FR" sz="400" dirty="0">
                  <a:solidFill>
                    <a:prstClr val="black">
                      <a:lumMod val="50000"/>
                      <a:lumOff val="50000"/>
                    </a:prstClr>
                  </a:solidFill>
                  <a:latin typeface="Arial" panose="020B0604020202020204" pitchFamily="34" charset="0"/>
                  <a:cs typeface="Arial" panose="020B0604020202020204" pitchFamily="34" charset="0"/>
                </a:rPr>
              </a:br>
              <a:r>
                <a:rPr lang="fr-FR" sz="400" dirty="0">
                  <a:solidFill>
                    <a:prstClr val="black">
                      <a:lumMod val="50000"/>
                      <a:lumOff val="50000"/>
                    </a:prstClr>
                  </a:solidFill>
                  <a:latin typeface="Arial" panose="020B0604020202020204" pitchFamily="34" charset="0"/>
                  <a:cs typeface="Arial" panose="020B0604020202020204" pitchFamily="34" charset="0"/>
                </a:rPr>
                <a:t>comptes à directoire et conseil </a:t>
              </a:r>
              <a:br>
                <a:rPr lang="fr-FR" sz="400" dirty="0">
                  <a:solidFill>
                    <a:prstClr val="black">
                      <a:lumMod val="50000"/>
                      <a:lumOff val="50000"/>
                    </a:prstClr>
                  </a:solidFill>
                  <a:latin typeface="Arial" panose="020B0604020202020204" pitchFamily="34" charset="0"/>
                  <a:cs typeface="Arial" panose="020B0604020202020204" pitchFamily="34" charset="0"/>
                </a:rPr>
              </a:br>
              <a:r>
                <a:rPr lang="fr-FR" sz="400" dirty="0">
                  <a:solidFill>
                    <a:prstClr val="black">
                      <a:lumMod val="50000"/>
                      <a:lumOff val="50000"/>
                    </a:prstClr>
                  </a:solidFill>
                  <a:latin typeface="Arial" panose="020B0604020202020204" pitchFamily="34" charset="0"/>
                  <a:cs typeface="Arial" panose="020B0604020202020204" pitchFamily="34" charset="0"/>
                </a:rPr>
                <a:t>de surveillance.</a:t>
              </a:r>
            </a:p>
            <a:p>
              <a:pPr defTabSz="761771"/>
              <a:r>
                <a:rPr lang="fr-FR" sz="400" dirty="0">
                  <a:solidFill>
                    <a:prstClr val="black">
                      <a:lumMod val="50000"/>
                      <a:lumOff val="50000"/>
                    </a:prstClr>
                  </a:solidFill>
                  <a:latin typeface="Arial" panose="020B0604020202020204" pitchFamily="34" charset="0"/>
                  <a:cs typeface="Arial" panose="020B0604020202020204" pitchFamily="34" charset="0"/>
                </a:rPr>
                <a:t>Inscrite au Tableau de l’ordre </a:t>
              </a:r>
              <a:br>
                <a:rPr lang="fr-FR" sz="400" dirty="0">
                  <a:solidFill>
                    <a:prstClr val="black">
                      <a:lumMod val="50000"/>
                      <a:lumOff val="50000"/>
                    </a:prstClr>
                  </a:solidFill>
                  <a:latin typeface="Arial" panose="020B0604020202020204" pitchFamily="34" charset="0"/>
                  <a:cs typeface="Arial" panose="020B0604020202020204" pitchFamily="34" charset="0"/>
                </a:rPr>
              </a:br>
              <a:r>
                <a:rPr lang="fr-FR" sz="400" dirty="0">
                  <a:solidFill>
                    <a:prstClr val="black">
                      <a:lumMod val="50000"/>
                      <a:lumOff val="50000"/>
                    </a:prstClr>
                  </a:solidFill>
                  <a:latin typeface="Arial" panose="020B0604020202020204" pitchFamily="34" charset="0"/>
                  <a:cs typeface="Arial" panose="020B0604020202020204" pitchFamily="34" charset="0"/>
                </a:rPr>
                <a:t>à Paris sous le n° 14-30080101 </a:t>
              </a:r>
              <a:br>
                <a:rPr lang="fr-FR" sz="400" dirty="0">
                  <a:solidFill>
                    <a:prstClr val="black">
                      <a:lumMod val="50000"/>
                      <a:lumOff val="50000"/>
                    </a:prstClr>
                  </a:solidFill>
                  <a:latin typeface="Arial" panose="020B0604020202020204" pitchFamily="34" charset="0"/>
                  <a:cs typeface="Arial" panose="020B0604020202020204" pitchFamily="34" charset="0"/>
                </a:rPr>
              </a:br>
              <a:r>
                <a:rPr lang="fr-FR" sz="400" dirty="0">
                  <a:solidFill>
                    <a:prstClr val="black">
                      <a:lumMod val="50000"/>
                      <a:lumOff val="50000"/>
                    </a:prstClr>
                  </a:solidFill>
                  <a:latin typeface="Arial" panose="020B0604020202020204" pitchFamily="34" charset="0"/>
                  <a:cs typeface="Arial" panose="020B0604020202020204" pitchFamily="34" charset="0"/>
                </a:rPr>
                <a:t>et à la Compagnie </a:t>
              </a:r>
              <a:r>
                <a:rPr lang="fr-FR" sz="400" dirty="0" smtClean="0">
                  <a:solidFill>
                    <a:prstClr val="black">
                      <a:lumMod val="50000"/>
                      <a:lumOff val="50000"/>
                    </a:prstClr>
                  </a:solidFill>
                  <a:latin typeface="Arial" panose="020B0604020202020204" pitchFamily="34" charset="0"/>
                  <a:cs typeface="Arial" panose="020B0604020202020204" pitchFamily="34" charset="0"/>
                </a:rPr>
                <a:t>Régionale des </a:t>
              </a:r>
              <a:r>
                <a:rPr lang="fr-FR" sz="400" dirty="0">
                  <a:solidFill>
                    <a:prstClr val="black">
                      <a:lumMod val="50000"/>
                      <a:lumOff val="50000"/>
                    </a:prstClr>
                  </a:solidFill>
                  <a:latin typeface="Arial" panose="020B0604020202020204" pitchFamily="34" charset="0"/>
                  <a:cs typeface="Arial" panose="020B0604020202020204" pitchFamily="34" charset="0"/>
                </a:rPr>
                <a:t/>
              </a:r>
              <a:br>
                <a:rPr lang="fr-FR" sz="400" dirty="0">
                  <a:solidFill>
                    <a:prstClr val="black">
                      <a:lumMod val="50000"/>
                      <a:lumOff val="50000"/>
                    </a:prstClr>
                  </a:solidFill>
                  <a:latin typeface="Arial" panose="020B0604020202020204" pitchFamily="34" charset="0"/>
                  <a:cs typeface="Arial" panose="020B0604020202020204" pitchFamily="34" charset="0"/>
                </a:rPr>
              </a:br>
              <a:r>
                <a:rPr lang="fr-FR" sz="400" dirty="0">
                  <a:solidFill>
                    <a:prstClr val="black">
                      <a:lumMod val="50000"/>
                      <a:lumOff val="50000"/>
                    </a:prstClr>
                  </a:solidFill>
                  <a:latin typeface="Arial" panose="020B0604020202020204" pitchFamily="34" charset="0"/>
                  <a:cs typeface="Arial" panose="020B0604020202020204" pitchFamily="34" charset="0"/>
                </a:rPr>
                <a:t>Commissaires aux Comptes </a:t>
              </a:r>
              <a:br>
                <a:rPr lang="fr-FR" sz="400" dirty="0">
                  <a:solidFill>
                    <a:prstClr val="black">
                      <a:lumMod val="50000"/>
                      <a:lumOff val="50000"/>
                    </a:prstClr>
                  </a:solidFill>
                  <a:latin typeface="Arial" panose="020B0604020202020204" pitchFamily="34" charset="0"/>
                  <a:cs typeface="Arial" panose="020B0604020202020204" pitchFamily="34" charset="0"/>
                </a:rPr>
              </a:br>
              <a:r>
                <a:rPr lang="fr-FR" sz="400" dirty="0">
                  <a:solidFill>
                    <a:prstClr val="black">
                      <a:lumMod val="50000"/>
                      <a:lumOff val="50000"/>
                    </a:prstClr>
                  </a:solidFill>
                  <a:latin typeface="Arial" panose="020B0604020202020204" pitchFamily="34" charset="0"/>
                  <a:cs typeface="Arial" panose="020B0604020202020204" pitchFamily="34" charset="0"/>
                </a:rPr>
                <a:t>de Versailles.</a:t>
              </a:r>
            </a:p>
          </p:txBody>
        </p:sp>
        <p:sp>
          <p:nvSpPr>
            <p:cNvPr id="21" name="Text Box 39"/>
            <p:cNvSpPr txBox="1">
              <a:spLocks noChangeArrowheads="1"/>
            </p:cNvSpPr>
            <p:nvPr/>
          </p:nvSpPr>
          <p:spPr bwMode="auto">
            <a:xfrm>
              <a:off x="1152" y="4091"/>
              <a:ext cx="1031" cy="155"/>
            </a:xfrm>
            <a:prstGeom prst="rect">
              <a:avLst/>
            </a:prstGeom>
            <a:noFill/>
            <a:ln w="9525">
              <a:noFill/>
              <a:miter lim="800000"/>
              <a:headEnd/>
              <a:tailEnd/>
            </a:ln>
          </p:spPr>
          <p:txBody>
            <a:bodyPr lIns="0" tIns="0" rIns="0" bIns="0">
              <a:spAutoFit/>
            </a:bodyPr>
            <a:lstStyle/>
            <a:p>
              <a:pPr defTabSz="761771"/>
              <a:r>
                <a:rPr lang="fr-FR" altLang="en-US" sz="400" dirty="0" smtClean="0">
                  <a:solidFill>
                    <a:prstClr val="black">
                      <a:lumMod val="50000"/>
                      <a:lumOff val="50000"/>
                    </a:prstClr>
                  </a:solidFill>
                  <a:latin typeface="Arial" panose="020B0604020202020204" pitchFamily="34" charset="0"/>
                  <a:cs typeface="Arial" panose="020B0604020202020204" pitchFamily="34" charset="0"/>
                </a:rPr>
                <a:t>KPMG S.A.,</a:t>
              </a:r>
            </a:p>
            <a:p>
              <a:pPr defTabSz="761771"/>
              <a:r>
                <a:rPr lang="fr-FR" altLang="en-US" sz="400" dirty="0" smtClean="0">
                  <a:solidFill>
                    <a:prstClr val="black">
                      <a:lumMod val="50000"/>
                      <a:lumOff val="50000"/>
                    </a:prstClr>
                  </a:solidFill>
                  <a:latin typeface="Arial" panose="020B0604020202020204" pitchFamily="34" charset="0"/>
                  <a:cs typeface="Arial" panose="020B0604020202020204" pitchFamily="34" charset="0"/>
                </a:rPr>
                <a:t>société française membre du réseau KPMG</a:t>
              </a:r>
            </a:p>
            <a:p>
              <a:pPr defTabSz="761771"/>
              <a:r>
                <a:rPr lang="fr-FR" altLang="en-US" sz="400" dirty="0" smtClean="0">
                  <a:solidFill>
                    <a:prstClr val="black">
                      <a:lumMod val="50000"/>
                      <a:lumOff val="50000"/>
                    </a:prstClr>
                  </a:solidFill>
                  <a:latin typeface="Arial" panose="020B0604020202020204" pitchFamily="34" charset="0"/>
                  <a:cs typeface="Arial" panose="020B0604020202020204" pitchFamily="34" charset="0"/>
                </a:rPr>
                <a:t>constitué de cabinets indépendants adhérents de</a:t>
              </a:r>
            </a:p>
            <a:p>
              <a:pPr defTabSz="761771"/>
              <a:r>
                <a:rPr lang="fr-FR" altLang="en-US" sz="400" dirty="0" smtClean="0">
                  <a:solidFill>
                    <a:prstClr val="black">
                      <a:lumMod val="50000"/>
                      <a:lumOff val="50000"/>
                    </a:prstClr>
                  </a:solidFill>
                  <a:latin typeface="Arial" panose="020B0604020202020204" pitchFamily="34" charset="0"/>
                  <a:cs typeface="Arial" panose="020B0604020202020204" pitchFamily="34" charset="0"/>
                </a:rPr>
                <a:t>KPMG International </a:t>
              </a:r>
              <a:r>
                <a:rPr lang="fr-FR" altLang="en-US" sz="400" dirty="0" err="1" smtClean="0">
                  <a:solidFill>
                    <a:prstClr val="black">
                      <a:lumMod val="50000"/>
                      <a:lumOff val="50000"/>
                    </a:prstClr>
                  </a:solidFill>
                  <a:latin typeface="Arial" panose="020B0604020202020204" pitchFamily="34" charset="0"/>
                  <a:cs typeface="Arial" panose="020B0604020202020204" pitchFamily="34" charset="0"/>
                </a:rPr>
                <a:t>Cooperative</a:t>
              </a:r>
              <a:r>
                <a:rPr lang="fr-FR" altLang="en-US" sz="400" dirty="0" smtClean="0">
                  <a:solidFill>
                    <a:prstClr val="black">
                      <a:lumMod val="50000"/>
                      <a:lumOff val="50000"/>
                    </a:prstClr>
                  </a:solidFill>
                  <a:latin typeface="Arial" panose="020B0604020202020204" pitchFamily="34" charset="0"/>
                  <a:cs typeface="Arial" panose="020B0604020202020204" pitchFamily="34" charset="0"/>
                </a:rPr>
                <a:t>, une entité de droit suisse.</a:t>
              </a:r>
              <a:endParaRPr lang="fr-FR" altLang="en-US" sz="400" dirty="0">
                <a:solidFill>
                  <a:prstClr val="black">
                    <a:lumMod val="50000"/>
                    <a:lumOff val="50000"/>
                  </a:prstClr>
                </a:solidFill>
                <a:latin typeface="Arial" panose="020B0604020202020204" pitchFamily="34" charset="0"/>
                <a:cs typeface="Arial" panose="020B0604020202020204" pitchFamily="34" charset="0"/>
              </a:endParaRPr>
            </a:p>
          </p:txBody>
        </p:sp>
      </p:grpSp>
      <p:sp>
        <p:nvSpPr>
          <p:cNvPr id="22" name="Rectangle 21"/>
          <p:cNvSpPr/>
          <p:nvPr userDrawn="1"/>
        </p:nvSpPr>
        <p:spPr>
          <a:xfrm>
            <a:off x="5439104" y="483476"/>
            <a:ext cx="4487918" cy="6400800"/>
          </a:xfrm>
          <a:prstGeom prst="rect">
            <a:avLst/>
          </a:prstGeom>
          <a:noFill/>
          <a:ln w="317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58269" tIns="58269" rIns="58269" bIns="58269" rtlCol="0" anchor="ctr"/>
          <a:lstStyle/>
          <a:p>
            <a:pPr defTabSz="986616"/>
            <a:endParaRPr lang="en-GB" sz="1618" dirty="0">
              <a:solidFill>
                <a:prstClr val="white"/>
              </a:solidFill>
              <a:latin typeface="Arial" panose="020B0604020202020204" pitchFamily="34" charset="0"/>
              <a:cs typeface="Arial" panose="020B0604020202020204" pitchFamily="34" charset="0"/>
            </a:endParaRPr>
          </a:p>
        </p:txBody>
      </p:sp>
      <p:sp>
        <p:nvSpPr>
          <p:cNvPr id="4" name="Espace réservé du texte 3"/>
          <p:cNvSpPr>
            <a:spLocks noGrp="1"/>
          </p:cNvSpPr>
          <p:nvPr>
            <p:ph type="body" sz="quarter" idx="18"/>
          </p:nvPr>
        </p:nvSpPr>
        <p:spPr>
          <a:xfrm>
            <a:off x="892347" y="3442447"/>
            <a:ext cx="4087812" cy="3323478"/>
          </a:xfrm>
          <a:prstGeom prst="rect">
            <a:avLst/>
          </a:prstGeom>
        </p:spPr>
        <p:txBody>
          <a:bodyPr/>
          <a:lstStyle>
            <a:lvl1pPr marL="0" indent="0">
              <a:buNone/>
              <a:defRPr sz="900" b="1">
                <a:latin typeface="Arial" panose="020B0604020202020204" pitchFamily="34" charset="0"/>
                <a:cs typeface="Arial" panose="020B0604020202020204" pitchFamily="34" charset="0"/>
              </a:defRPr>
            </a:lvl1pPr>
            <a:lvl2pPr marL="0" indent="0">
              <a:buNone/>
              <a:defRPr sz="900">
                <a:latin typeface="Arial" panose="020B0604020202020204" pitchFamily="34" charset="0"/>
                <a:cs typeface="Arial" panose="020B0604020202020204" pitchFamily="34" charset="0"/>
              </a:defRPr>
            </a:lvl2pPr>
            <a:lvl3pPr marL="85700" indent="-85700">
              <a:buClr>
                <a:srgbClr val="00338D"/>
              </a:buClr>
              <a:buFont typeface="Arial Black" panose="020B0A04020102020204" pitchFamily="34" charset="0"/>
              <a:buChar char="І"/>
              <a:tabLst>
                <a:tab pos="85700" algn="l"/>
              </a:tabLst>
              <a:defRPr sz="900">
                <a:latin typeface="Arial" panose="020B0604020202020204" pitchFamily="34" charset="0"/>
                <a:cs typeface="Arial" panose="020B0604020202020204" pitchFamily="34" charset="0"/>
              </a:defRPr>
            </a:lvl3pPr>
            <a:lvl4pPr>
              <a:defRPr sz="900">
                <a:latin typeface="Arial" panose="020B0604020202020204" pitchFamily="34" charset="0"/>
                <a:cs typeface="Arial" panose="020B0604020202020204" pitchFamily="34" charset="0"/>
              </a:defRPr>
            </a:lvl4pPr>
            <a:lvl5pPr>
              <a:defRPr sz="900">
                <a:latin typeface="Arial" panose="020B0604020202020204" pitchFamily="34" charset="0"/>
                <a:cs typeface="Arial" panose="020B0604020202020204" pitchFamily="34" charset="0"/>
              </a:defRPr>
            </a:lvl5pPr>
          </a:lstStyle>
          <a:p>
            <a:pPr lvl="0"/>
            <a:r>
              <a:rPr lang="fr-FR" smtClean="0"/>
              <a:t>Modifiez les styles du texte du masque</a:t>
            </a:r>
          </a:p>
          <a:p>
            <a:pPr lvl="1"/>
            <a:r>
              <a:rPr lang="fr-FR" smtClean="0"/>
              <a:t>Deuxième niveau</a:t>
            </a:r>
          </a:p>
          <a:p>
            <a:pPr lvl="2"/>
            <a:r>
              <a:rPr lang="fr-FR" smtClean="0"/>
              <a:t>Troisième niveau</a:t>
            </a:r>
          </a:p>
        </p:txBody>
      </p:sp>
      <p:sp>
        <p:nvSpPr>
          <p:cNvPr id="25" name="Espace réservé du texte 3"/>
          <p:cNvSpPr>
            <a:spLocks noGrp="1"/>
          </p:cNvSpPr>
          <p:nvPr>
            <p:ph type="body" sz="quarter" idx="19"/>
          </p:nvPr>
        </p:nvSpPr>
        <p:spPr>
          <a:xfrm>
            <a:off x="5596125" y="679523"/>
            <a:ext cx="4087812" cy="5151121"/>
          </a:xfrm>
          <a:prstGeom prst="rect">
            <a:avLst/>
          </a:prstGeom>
        </p:spPr>
        <p:txBody>
          <a:bodyPr/>
          <a:lstStyle>
            <a:lvl1pPr marL="0" indent="0">
              <a:buNone/>
              <a:defRPr sz="900" b="0">
                <a:latin typeface="Arial" panose="020B0604020202020204" pitchFamily="34" charset="0"/>
                <a:cs typeface="Arial" panose="020B0604020202020204" pitchFamily="34" charset="0"/>
              </a:defRPr>
            </a:lvl1pPr>
            <a:lvl2pPr marL="96809" indent="-96809">
              <a:buClr>
                <a:srgbClr val="00338D"/>
              </a:buClr>
              <a:buFont typeface="Arial Black" panose="020B0A04020102020204" pitchFamily="34" charset="0"/>
              <a:buChar char="І"/>
              <a:defRPr lang="fr-FR" sz="900" kern="1200" dirty="0" smtClean="0">
                <a:solidFill>
                  <a:schemeClr val="tx1"/>
                </a:solidFill>
                <a:latin typeface="Arial" panose="020B0604020202020204" pitchFamily="34" charset="0"/>
                <a:ea typeface="+mn-ea"/>
                <a:cs typeface="Arial" panose="020B0604020202020204" pitchFamily="34" charset="0"/>
              </a:defRPr>
            </a:lvl2pPr>
            <a:lvl3pPr marL="85700" indent="-85700">
              <a:buClr>
                <a:srgbClr val="00338D"/>
              </a:buClr>
              <a:buFont typeface="Arial Narrow" panose="020B0606020202030204" pitchFamily="34" charset="0"/>
              <a:buChar char="Ι"/>
              <a:tabLst>
                <a:tab pos="85700" algn="l"/>
              </a:tabLst>
              <a:defRPr sz="900">
                <a:latin typeface="Arial" panose="020B0604020202020204" pitchFamily="34" charset="0"/>
                <a:cs typeface="Arial" panose="020B0604020202020204" pitchFamily="34" charset="0"/>
              </a:defRPr>
            </a:lvl3pPr>
            <a:lvl4pPr>
              <a:defRPr sz="900">
                <a:latin typeface="Arial" panose="020B0604020202020204" pitchFamily="34" charset="0"/>
                <a:cs typeface="Arial" panose="020B0604020202020204" pitchFamily="34" charset="0"/>
              </a:defRPr>
            </a:lvl4pPr>
            <a:lvl5pPr>
              <a:defRPr sz="900">
                <a:latin typeface="Arial" panose="020B0604020202020204" pitchFamily="34" charset="0"/>
                <a:cs typeface="Arial" panose="020B0604020202020204" pitchFamily="34" charset="0"/>
              </a:defRPr>
            </a:lvl5pPr>
          </a:lstStyle>
          <a:p>
            <a:pPr lvl="0"/>
            <a:r>
              <a:rPr lang="fr-FR" smtClean="0"/>
              <a:t>Modifiez les styles du texte du masque</a:t>
            </a:r>
          </a:p>
          <a:p>
            <a:pPr lvl="1"/>
            <a:r>
              <a:rPr lang="fr-FR" smtClean="0"/>
              <a:t>Deuxième niveau</a:t>
            </a:r>
          </a:p>
        </p:txBody>
      </p:sp>
      <p:sp>
        <p:nvSpPr>
          <p:cNvPr id="32" name="Text Placeholder 24"/>
          <p:cNvSpPr>
            <a:spLocks noGrp="1"/>
          </p:cNvSpPr>
          <p:nvPr>
            <p:ph type="body" sz="quarter" idx="20" hasCustomPrompt="1"/>
          </p:nvPr>
        </p:nvSpPr>
        <p:spPr>
          <a:xfrm>
            <a:off x="916384" y="1045975"/>
            <a:ext cx="1906207" cy="1189569"/>
          </a:xfrm>
          <a:prstGeom prst="rect">
            <a:avLst/>
          </a:prstGeom>
        </p:spPr>
        <p:txBody>
          <a:bodyPr/>
          <a:lstStyle>
            <a:lvl1pPr marL="0" indent="0">
              <a:lnSpc>
                <a:spcPct val="100000"/>
              </a:lnSpc>
              <a:spcBef>
                <a:spcPts val="0"/>
              </a:spcBef>
              <a:spcAft>
                <a:spcPts val="0"/>
              </a:spcAft>
              <a:buNone/>
              <a:defRPr sz="900" b="0" baseline="0">
                <a:solidFill>
                  <a:schemeClr val="tx1"/>
                </a:solidFill>
                <a:latin typeface="Arial Narrow" panose="020B0606020202030204" pitchFamily="34" charset="0"/>
                <a:cs typeface="Arial" panose="020B0604020202020204" pitchFamily="34" charset="0"/>
              </a:defRPr>
            </a:lvl1pPr>
            <a:lvl2pPr marL="0" indent="0">
              <a:lnSpc>
                <a:spcPct val="100000"/>
              </a:lnSpc>
              <a:spcBef>
                <a:spcPts val="0"/>
              </a:spcBef>
              <a:spcAft>
                <a:spcPts val="0"/>
              </a:spcAft>
              <a:buNone/>
              <a:defRPr sz="800" b="0">
                <a:solidFill>
                  <a:srgbClr val="00338D"/>
                </a:solidFill>
                <a:latin typeface="Arial" panose="020B0604020202020204" pitchFamily="34" charset="0"/>
                <a:cs typeface="Arial" panose="020B0604020202020204" pitchFamily="34" charset="0"/>
              </a:defRPr>
            </a:lvl2pPr>
            <a:lvl3pPr>
              <a:spcAft>
                <a:spcPts val="324"/>
              </a:spcAft>
              <a:defRPr sz="863"/>
            </a:lvl3pPr>
            <a:lvl4pPr>
              <a:spcAft>
                <a:spcPts val="324"/>
              </a:spcAft>
              <a:defRPr sz="863"/>
            </a:lvl4pPr>
            <a:lvl5pPr>
              <a:spcAft>
                <a:spcPts val="324"/>
              </a:spcAft>
              <a:defRPr sz="863"/>
            </a:lvl5pPr>
          </a:lstStyle>
          <a:p>
            <a:pPr lvl="0"/>
            <a:r>
              <a:rPr lang="fr-FR" dirty="0" smtClean="0"/>
              <a:t>Modifiez les styles du texte adresse et date</a:t>
            </a:r>
          </a:p>
        </p:txBody>
      </p:sp>
      <p:sp>
        <p:nvSpPr>
          <p:cNvPr id="16" name="Rectangle 15"/>
          <p:cNvSpPr/>
          <p:nvPr userDrawn="1"/>
        </p:nvSpPr>
        <p:spPr>
          <a:xfrm>
            <a:off x="-165100" y="7597775"/>
            <a:ext cx="11163300" cy="1216025"/>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72972"/>
            <a:endParaRPr lang="fr-FR" sz="1862">
              <a:solidFill>
                <a:prstClr val="white"/>
              </a:solidFill>
            </a:endParaRPr>
          </a:p>
        </p:txBody>
      </p:sp>
    </p:spTree>
    <p:extLst>
      <p:ext uri="{BB962C8B-B14F-4D97-AF65-F5344CB8AC3E}">
        <p14:creationId xmlns:p14="http://schemas.microsoft.com/office/powerpoint/2010/main" val="84238326"/>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pos="3582">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re seul">
    <p:spTree>
      <p:nvGrpSpPr>
        <p:cNvPr id="1" name=""/>
        <p:cNvGrpSpPr/>
        <p:nvPr/>
      </p:nvGrpSpPr>
      <p:grpSpPr>
        <a:xfrm>
          <a:off x="0" y="0"/>
          <a:ext cx="0" cy="0"/>
          <a:chOff x="0" y="0"/>
          <a:chExt cx="0" cy="0"/>
        </a:xfrm>
      </p:grpSpPr>
      <p:pic>
        <p:nvPicPr>
          <p:cNvPr id="4" name="Picture 7" descr="KPMG_NoCP_PMS287_US_283_6779.eps"/>
          <p:cNvPicPr>
            <a:picLocks noChangeAspect="1"/>
          </p:cNvPicPr>
          <p:nvPr userDrawn="1"/>
        </p:nvPicPr>
        <p:blipFill rotWithShape="1">
          <a:blip r:embed="rId2" cstate="email">
            <a:extLst>
              <a:ext uri="{28A0092B-C50C-407E-A947-70E740481C1C}">
                <a14:useLocalDpi xmlns:a14="http://schemas.microsoft.com/office/drawing/2010/main"/>
              </a:ext>
            </a:extLst>
          </a:blip>
          <a:srcRect l="7057" t="24107" r="10265" b="24107"/>
          <a:stretch/>
        </p:blipFill>
        <p:spPr>
          <a:xfrm>
            <a:off x="564493" y="7050405"/>
            <a:ext cx="714384" cy="302387"/>
          </a:xfrm>
          <a:prstGeom prst="rect">
            <a:avLst/>
          </a:prstGeom>
        </p:spPr>
      </p:pic>
      <p:sp>
        <p:nvSpPr>
          <p:cNvPr id="5" name="Title 4"/>
          <p:cNvSpPr>
            <a:spLocks noGrp="1"/>
          </p:cNvSpPr>
          <p:nvPr>
            <p:ph type="title"/>
          </p:nvPr>
        </p:nvSpPr>
        <p:spPr>
          <a:xfrm>
            <a:off x="876730" y="322547"/>
            <a:ext cx="8928406" cy="902812"/>
          </a:xfrm>
        </p:spPr>
        <p:txBody>
          <a:bodyPr/>
          <a:lstStyle>
            <a:lvl1pPr>
              <a:defRPr>
                <a:solidFill>
                  <a:srgbClr val="00338D"/>
                </a:solidFill>
              </a:defRPr>
            </a:lvl1pPr>
          </a:lstStyle>
          <a:p>
            <a:r>
              <a:rPr lang="fr-FR" dirty="0" smtClean="0"/>
              <a:t>Modifiez le style du titre</a:t>
            </a:r>
            <a:endParaRPr lang="en-US" dirty="0"/>
          </a:p>
        </p:txBody>
      </p:sp>
      <p:sp>
        <p:nvSpPr>
          <p:cNvPr id="8" name="Shape 36"/>
          <p:cNvSpPr/>
          <p:nvPr userDrawn="1"/>
        </p:nvSpPr>
        <p:spPr>
          <a:xfrm>
            <a:off x="1962150" y="7083325"/>
            <a:ext cx="7385270" cy="241935"/>
          </a:xfrm>
          <a:prstGeom prst="rect">
            <a:avLst/>
          </a:prstGeom>
          <a:ln w="12700">
            <a:miter lim="400000"/>
          </a:ln>
          <a:extLst>
            <a:ext uri="{C572A759-6A51-4108-AA02-DFA0A04FC94B}">
              <ma14:wrappingTextBoxFlag xmlns="" xmlns:ma14="http://schemas.microsoft.com/office/mac/drawingml/2011/main" val="1"/>
            </a:ext>
          </a:extLst>
        </p:spPr>
        <p:txBody>
          <a:bodyPr lIns="0" tIns="0" rIns="0" bIns="0"/>
          <a:lstStyle>
            <a:lvl1pPr defTabSz="914400">
              <a:defRPr sz="800">
                <a:solidFill>
                  <a:srgbClr val="004C97"/>
                </a:solidFill>
                <a:latin typeface="Univers for KPMG"/>
                <a:ea typeface="Univers for KPMG"/>
                <a:cs typeface="Univers for KPMG"/>
                <a:sym typeface="Univers for KPMG"/>
              </a:defRPr>
            </a:lvl1pPr>
          </a:lstStyle>
          <a:p>
            <a:pPr lvl="0">
              <a:defRPr sz="1800">
                <a:solidFill>
                  <a:srgbClr val="000000"/>
                </a:solidFill>
              </a:defRPr>
            </a:pPr>
            <a:r>
              <a:rPr lang="fr-FR" sz="600" dirty="0" smtClean="0">
                <a:solidFill>
                  <a:schemeClr val="bg1">
                    <a:lumMod val="65000"/>
                  </a:schemeClr>
                </a:solidFill>
                <a:latin typeface="Univers for KPMG Light"/>
                <a:ea typeface="Univers for KPMG Light"/>
                <a:cs typeface="Univers for KPMG Light"/>
              </a:rPr>
              <a:t>© 2020 KPMG France, membre français du réseau KPMG International constitué de cabinets indépendants adhérents de KPMG International </a:t>
            </a:r>
            <a:r>
              <a:rPr lang="fr-FR" sz="600" dirty="0" err="1" smtClean="0">
                <a:solidFill>
                  <a:schemeClr val="bg1">
                    <a:lumMod val="65000"/>
                  </a:schemeClr>
                </a:solidFill>
                <a:latin typeface="Univers for KPMG Light"/>
                <a:ea typeface="Univers for KPMG Light"/>
                <a:cs typeface="Univers for KPMG Light"/>
              </a:rPr>
              <a:t>Cooperative</a:t>
            </a:r>
            <a:r>
              <a:rPr lang="fr-FR" sz="600" dirty="0" smtClean="0">
                <a:solidFill>
                  <a:schemeClr val="bg1">
                    <a:lumMod val="65000"/>
                  </a:schemeClr>
                </a:solidFill>
                <a:latin typeface="Univers for KPMG Light"/>
                <a:ea typeface="Univers for KPMG Light"/>
                <a:cs typeface="Univers for KPMG Light"/>
              </a:rPr>
              <a:t>, une entité de droit suisse. Tous droits réservés. Le nom KPMG et le logo sont des marques déposées ou des marques de KPMG International. </a:t>
            </a:r>
          </a:p>
        </p:txBody>
      </p:sp>
      <p:sp>
        <p:nvSpPr>
          <p:cNvPr id="9" name="Slide Number Placeholder 2"/>
          <p:cNvSpPr txBox="1">
            <a:spLocks/>
          </p:cNvSpPr>
          <p:nvPr userDrawn="1"/>
        </p:nvSpPr>
        <p:spPr>
          <a:xfrm>
            <a:off x="9470578" y="7003050"/>
            <a:ext cx="798067" cy="402483"/>
          </a:xfrm>
          <a:prstGeom prst="rect">
            <a:avLst/>
          </a:prstGeom>
        </p:spPr>
        <p:txBody>
          <a:bodyPr vert="horz" lIns="98694" tIns="49347" rIns="98694" bIns="49347" rtlCol="0" anchor="ctr"/>
          <a:lstStyle>
            <a:defPPr>
              <a:defRPr lang="en-US"/>
            </a:defPPr>
            <a:lvl1pPr marL="0" algn="r" defTabSz="410291" rtl="0" eaLnBrk="1" latinLnBrk="0" hangingPunct="1">
              <a:defRPr sz="1100" kern="1200">
                <a:solidFill>
                  <a:srgbClr val="00338D"/>
                </a:solidFill>
                <a:latin typeface="Univers for KPMG" panose="020B0603020202020204" pitchFamily="34" charset="0"/>
                <a:ea typeface="+mn-ea"/>
                <a:cs typeface="+mn-cs"/>
              </a:defRPr>
            </a:lvl1pPr>
            <a:lvl2pPr marL="410291" algn="l" defTabSz="410291" rtl="0" eaLnBrk="1" latinLnBrk="0" hangingPunct="1">
              <a:defRPr sz="1600" kern="1200">
                <a:solidFill>
                  <a:schemeClr val="tx1"/>
                </a:solidFill>
                <a:latin typeface="+mn-lt"/>
                <a:ea typeface="+mn-ea"/>
                <a:cs typeface="+mn-cs"/>
              </a:defRPr>
            </a:lvl2pPr>
            <a:lvl3pPr marL="820583" algn="l" defTabSz="410291" rtl="0" eaLnBrk="1" latinLnBrk="0" hangingPunct="1">
              <a:defRPr sz="1600" kern="1200">
                <a:solidFill>
                  <a:schemeClr val="tx1"/>
                </a:solidFill>
                <a:latin typeface="+mn-lt"/>
                <a:ea typeface="+mn-ea"/>
                <a:cs typeface="+mn-cs"/>
              </a:defRPr>
            </a:lvl3pPr>
            <a:lvl4pPr marL="1230874" algn="l" defTabSz="410291" rtl="0" eaLnBrk="1" latinLnBrk="0" hangingPunct="1">
              <a:defRPr sz="1600" kern="1200">
                <a:solidFill>
                  <a:schemeClr val="tx1"/>
                </a:solidFill>
                <a:latin typeface="+mn-lt"/>
                <a:ea typeface="+mn-ea"/>
                <a:cs typeface="+mn-cs"/>
              </a:defRPr>
            </a:lvl4pPr>
            <a:lvl5pPr marL="1641165" algn="l" defTabSz="410291" rtl="0" eaLnBrk="1" latinLnBrk="0" hangingPunct="1">
              <a:defRPr sz="1600" kern="1200">
                <a:solidFill>
                  <a:schemeClr val="tx1"/>
                </a:solidFill>
                <a:latin typeface="+mn-lt"/>
                <a:ea typeface="+mn-ea"/>
                <a:cs typeface="+mn-cs"/>
              </a:defRPr>
            </a:lvl5pPr>
            <a:lvl6pPr marL="2051456" algn="l" defTabSz="410291" rtl="0" eaLnBrk="1" latinLnBrk="0" hangingPunct="1">
              <a:defRPr sz="1600" kern="1200">
                <a:solidFill>
                  <a:schemeClr val="tx1"/>
                </a:solidFill>
                <a:latin typeface="+mn-lt"/>
                <a:ea typeface="+mn-ea"/>
                <a:cs typeface="+mn-cs"/>
              </a:defRPr>
            </a:lvl6pPr>
            <a:lvl7pPr marL="2461748" algn="l" defTabSz="410291" rtl="0" eaLnBrk="1" latinLnBrk="0" hangingPunct="1">
              <a:defRPr sz="1600" kern="1200">
                <a:solidFill>
                  <a:schemeClr val="tx1"/>
                </a:solidFill>
                <a:latin typeface="+mn-lt"/>
                <a:ea typeface="+mn-ea"/>
                <a:cs typeface="+mn-cs"/>
              </a:defRPr>
            </a:lvl7pPr>
            <a:lvl8pPr marL="2872039" algn="l" defTabSz="410291" rtl="0" eaLnBrk="1" latinLnBrk="0" hangingPunct="1">
              <a:defRPr sz="1600" kern="1200">
                <a:solidFill>
                  <a:schemeClr val="tx1"/>
                </a:solidFill>
                <a:latin typeface="+mn-lt"/>
                <a:ea typeface="+mn-ea"/>
                <a:cs typeface="+mn-cs"/>
              </a:defRPr>
            </a:lvl8pPr>
            <a:lvl9pPr marL="3282330" algn="l" defTabSz="410291" rtl="0" eaLnBrk="1" latinLnBrk="0" hangingPunct="1">
              <a:defRPr sz="1600" kern="1200">
                <a:solidFill>
                  <a:schemeClr val="tx1"/>
                </a:solidFill>
                <a:latin typeface="+mn-lt"/>
                <a:ea typeface="+mn-ea"/>
                <a:cs typeface="+mn-cs"/>
              </a:defRPr>
            </a:lvl9pPr>
          </a:lstStyle>
          <a:p>
            <a:fld id="{F5720C74-DF7F-4219-833F-24107FE1C2EA}" type="slidenum">
              <a:rPr lang="en-CA" sz="900" smtClean="0"/>
              <a:pPr/>
              <a:t>‹N°›</a:t>
            </a:fld>
            <a:endParaRPr lang="en-CA" sz="900" dirty="0"/>
          </a:p>
        </p:txBody>
      </p:sp>
      <p:pic>
        <p:nvPicPr>
          <p:cNvPr id="6" name="Image 5"/>
          <p:cNvPicPr>
            <a:picLocks noChangeAspect="1"/>
          </p:cNvPicPr>
          <p:nvPr userDrawn="1"/>
        </p:nvPicPr>
        <p:blipFill>
          <a:blip r:embed="rId3"/>
          <a:stretch>
            <a:fillRect/>
          </a:stretch>
        </p:blipFill>
        <p:spPr>
          <a:xfrm>
            <a:off x="9157905" y="7005685"/>
            <a:ext cx="793898" cy="289487"/>
          </a:xfrm>
          <a:prstGeom prst="rect">
            <a:avLst/>
          </a:prstGeom>
        </p:spPr>
      </p:pic>
    </p:spTree>
    <p:extLst>
      <p:ext uri="{BB962C8B-B14F-4D97-AF65-F5344CB8AC3E}">
        <p14:creationId xmlns:p14="http://schemas.microsoft.com/office/powerpoint/2010/main" val="151930456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itre seul">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fr-FR" smtClean="0"/>
              <a:t>Modifiez le style du titre</a:t>
            </a:r>
            <a:endParaRPr lang="en-US" dirty="0"/>
          </a:p>
        </p:txBody>
      </p:sp>
    </p:spTree>
    <p:extLst>
      <p:ext uri="{BB962C8B-B14F-4D97-AF65-F5344CB8AC3E}">
        <p14:creationId xmlns:p14="http://schemas.microsoft.com/office/powerpoint/2010/main" val="417215036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_Titre seul">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fr-FR" smtClean="0"/>
              <a:t>Modifiez le style du titre</a:t>
            </a:r>
            <a:endParaRPr lang="en-US" dirty="0"/>
          </a:p>
        </p:txBody>
      </p:sp>
      <p:sp>
        <p:nvSpPr>
          <p:cNvPr id="6" name="Espace réservé du texte 5"/>
          <p:cNvSpPr>
            <a:spLocks noGrp="1"/>
          </p:cNvSpPr>
          <p:nvPr>
            <p:ph type="body" sz="quarter" idx="10"/>
          </p:nvPr>
        </p:nvSpPr>
        <p:spPr>
          <a:xfrm>
            <a:off x="879344" y="288804"/>
            <a:ext cx="9218832" cy="266588"/>
          </a:xfrm>
        </p:spPr>
        <p:txBody>
          <a:bodyPr>
            <a:noAutofit/>
          </a:bodyPr>
          <a:lstStyle>
            <a:lvl1pPr>
              <a:defRPr sz="1599">
                <a:latin typeface="Univers 45 Light" pitchFamily="2" charset="0"/>
              </a:defRPr>
            </a:lvl1pPr>
          </a:lstStyle>
          <a:p>
            <a:pPr lvl="0"/>
            <a:r>
              <a:rPr lang="fr-FR" dirty="0" smtClean="0"/>
              <a:t>Modifiez les styles du texte du masque</a:t>
            </a:r>
            <a:endParaRPr lang="fr-FR" dirty="0"/>
          </a:p>
        </p:txBody>
      </p:sp>
    </p:spTree>
    <p:extLst>
      <p:ext uri="{BB962C8B-B14F-4D97-AF65-F5344CB8AC3E}">
        <p14:creationId xmlns:p14="http://schemas.microsoft.com/office/powerpoint/2010/main" val="237773620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_ COLUMN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smtClean="0"/>
              <a:t>Modifiez le style du titre</a:t>
            </a:r>
            <a:endParaRPr lang="en-US" dirty="0"/>
          </a:p>
        </p:txBody>
      </p:sp>
      <p:sp>
        <p:nvSpPr>
          <p:cNvPr id="4" name="Espace réservé du texte 3"/>
          <p:cNvSpPr>
            <a:spLocks noGrp="1"/>
          </p:cNvSpPr>
          <p:nvPr>
            <p:ph type="body" sz="quarter" idx="10"/>
          </p:nvPr>
        </p:nvSpPr>
        <p:spPr>
          <a:xfrm>
            <a:off x="799201" y="1914526"/>
            <a:ext cx="9048750" cy="4893899"/>
          </a:xfrm>
          <a:prstGeom prst="rect">
            <a:avLst/>
          </a:prstGeom>
        </p:spPr>
        <p:txBody>
          <a:bodyPr numCol="1" spcCol="360000"/>
          <a:lstStyle>
            <a:lvl1pPr>
              <a:spcBef>
                <a:spcPts val="1799"/>
              </a:spcBef>
              <a:spcAft>
                <a:spcPts val="400"/>
              </a:spcAft>
              <a:defRPr>
                <a:solidFill>
                  <a:srgbClr val="00338D"/>
                </a:solidFill>
                <a:latin typeface="Arial" panose="020B0604020202020204" pitchFamily="34" charset="0"/>
              </a:defRPr>
            </a:lvl1pPr>
            <a:lvl2pPr>
              <a:spcAft>
                <a:spcPts val="600"/>
              </a:spcAft>
              <a:defRPr/>
            </a:lvl2pPr>
            <a:lvl3pPr marL="85700" indent="-85700">
              <a:spcAft>
                <a:spcPts val="300"/>
              </a:spcAft>
              <a:buFont typeface="Arial Black" panose="020B0A04020102020204" pitchFamily="34" charset="0"/>
              <a:buChar char="І"/>
              <a:defRPr/>
            </a:lvl3pPr>
            <a:lvl5pPr>
              <a:spcAft>
                <a:spcPts val="300"/>
              </a:spcAft>
              <a:defRPr/>
            </a:lvl5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p:txBody>
      </p:sp>
    </p:spTree>
    <p:extLst>
      <p:ext uri="{BB962C8B-B14F-4D97-AF65-F5344CB8AC3E}">
        <p14:creationId xmlns:p14="http://schemas.microsoft.com/office/powerpoint/2010/main" val="2919507280"/>
      </p:ext>
    </p:extLst>
  </p:cSld>
  <p:clrMapOvr>
    <a:masterClrMapping/>
  </p:clrMapOvr>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2__ COLUMN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smtClean="0"/>
              <a:t>Modifiez le style du titre</a:t>
            </a:r>
            <a:endParaRPr lang="en-US" dirty="0"/>
          </a:p>
        </p:txBody>
      </p:sp>
      <p:sp>
        <p:nvSpPr>
          <p:cNvPr id="4" name="Espace réservé du texte 3"/>
          <p:cNvSpPr>
            <a:spLocks noGrp="1"/>
          </p:cNvSpPr>
          <p:nvPr>
            <p:ph type="body" sz="quarter" idx="10"/>
          </p:nvPr>
        </p:nvSpPr>
        <p:spPr>
          <a:xfrm>
            <a:off x="799201" y="1914526"/>
            <a:ext cx="9048750" cy="4893899"/>
          </a:xfrm>
          <a:prstGeom prst="rect">
            <a:avLst/>
          </a:prstGeom>
        </p:spPr>
        <p:txBody>
          <a:bodyPr numCol="2" spcCol="360000"/>
          <a:lstStyle>
            <a:lvl1pPr>
              <a:spcBef>
                <a:spcPts val="1799"/>
              </a:spcBef>
              <a:spcAft>
                <a:spcPts val="400"/>
              </a:spcAft>
              <a:defRPr>
                <a:solidFill>
                  <a:srgbClr val="00338D"/>
                </a:solidFill>
                <a:latin typeface="Arial" panose="020B0604020202020204" pitchFamily="34" charset="0"/>
              </a:defRPr>
            </a:lvl1pPr>
            <a:lvl2pPr>
              <a:spcAft>
                <a:spcPts val="600"/>
              </a:spcAft>
              <a:defRPr/>
            </a:lvl2pPr>
            <a:lvl3pPr marL="85700" indent="-85700">
              <a:spcAft>
                <a:spcPts val="300"/>
              </a:spcAft>
              <a:buFont typeface="Arial Black" panose="020B0A04020102020204" pitchFamily="34" charset="0"/>
              <a:buChar char="І"/>
              <a:defRPr/>
            </a:lvl3pPr>
            <a:lvl5pPr>
              <a:spcAft>
                <a:spcPts val="300"/>
              </a:spcAft>
              <a:defRPr/>
            </a:lvl5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p:txBody>
      </p:sp>
    </p:spTree>
    <p:extLst>
      <p:ext uri="{BB962C8B-B14F-4D97-AF65-F5344CB8AC3E}">
        <p14:creationId xmlns:p14="http://schemas.microsoft.com/office/powerpoint/2010/main" val="2841724192"/>
      </p:ext>
    </p:extLst>
  </p:cSld>
  <p:clrMapOvr>
    <a:masterClrMapping/>
  </p:clrMapOvr>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3 COLUMNs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smtClean="0"/>
              <a:t>Modifiez le style du titre</a:t>
            </a:r>
            <a:endParaRPr lang="en-US" dirty="0"/>
          </a:p>
        </p:txBody>
      </p:sp>
      <p:sp>
        <p:nvSpPr>
          <p:cNvPr id="4" name="Espace réservé du texte 3"/>
          <p:cNvSpPr>
            <a:spLocks noGrp="1"/>
          </p:cNvSpPr>
          <p:nvPr>
            <p:ph type="body" sz="quarter" idx="10"/>
          </p:nvPr>
        </p:nvSpPr>
        <p:spPr>
          <a:xfrm>
            <a:off x="799201" y="1905001"/>
            <a:ext cx="9048750" cy="4903424"/>
          </a:xfrm>
          <a:prstGeom prst="rect">
            <a:avLst/>
          </a:prstGeom>
        </p:spPr>
        <p:txBody>
          <a:bodyPr numCol="3" spcCol="360000"/>
          <a:lstStyle>
            <a:lvl1pPr>
              <a:spcBef>
                <a:spcPts val="1799"/>
              </a:spcBef>
              <a:spcAft>
                <a:spcPts val="400"/>
              </a:spcAft>
              <a:defRPr>
                <a:solidFill>
                  <a:srgbClr val="00338D"/>
                </a:solidFill>
                <a:latin typeface="Arial" panose="020B0604020202020204" pitchFamily="34" charset="0"/>
              </a:defRPr>
            </a:lvl1pPr>
            <a:lvl2pPr>
              <a:spcAft>
                <a:spcPts val="600"/>
              </a:spcAft>
              <a:defRPr/>
            </a:lvl2pPr>
            <a:lvl3pPr marL="85700" indent="-85700">
              <a:spcAft>
                <a:spcPts val="300"/>
              </a:spcAft>
              <a:buFont typeface="Arial Black" panose="020B0A04020102020204" pitchFamily="34" charset="0"/>
              <a:buChar char="І"/>
              <a:defRPr/>
            </a:lvl3pPr>
            <a:lvl5pPr>
              <a:spcAft>
                <a:spcPts val="300"/>
              </a:spcAft>
              <a:defRPr/>
            </a:lvl5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p:txBody>
      </p:sp>
    </p:spTree>
    <p:extLst>
      <p:ext uri="{BB962C8B-B14F-4D97-AF65-F5344CB8AC3E}">
        <p14:creationId xmlns:p14="http://schemas.microsoft.com/office/powerpoint/2010/main" val="1719374730"/>
      </p:ext>
    </p:extLst>
  </p:cSld>
  <p:clrMapOvr>
    <a:masterClrMapping/>
  </p:clrMapOvr>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_KEY MESSAG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smtClean="0"/>
              <a:t>Modifiez le style du titre</a:t>
            </a:r>
            <a:endParaRPr lang="en-US" dirty="0"/>
          </a:p>
        </p:txBody>
      </p:sp>
      <p:sp>
        <p:nvSpPr>
          <p:cNvPr id="4" name="Espace réservé du texte 3"/>
          <p:cNvSpPr>
            <a:spLocks noGrp="1"/>
          </p:cNvSpPr>
          <p:nvPr>
            <p:ph type="body" sz="quarter" idx="10"/>
          </p:nvPr>
        </p:nvSpPr>
        <p:spPr>
          <a:xfrm>
            <a:off x="1104001" y="1771650"/>
            <a:ext cx="2144025" cy="4932000"/>
          </a:xfrm>
          <a:prstGeom prst="rect">
            <a:avLst/>
          </a:prstGeom>
          <a:ln w="3175">
            <a:solidFill>
              <a:srgbClr val="0091DA"/>
            </a:solidFill>
          </a:ln>
        </p:spPr>
        <p:txBody>
          <a:bodyPr numCol="1" spcCol="360000">
            <a:noAutofit/>
          </a:bodyPr>
          <a:lstStyle>
            <a:lvl1pPr>
              <a:spcBef>
                <a:spcPts val="1799"/>
              </a:spcBef>
              <a:spcAft>
                <a:spcPts val="600"/>
              </a:spcAft>
              <a:defRPr>
                <a:solidFill>
                  <a:srgbClr val="0091DA"/>
                </a:solidFill>
                <a:latin typeface="Arial" panose="020B0604020202020204" pitchFamily="34" charset="0"/>
              </a:defRPr>
            </a:lvl1pPr>
            <a:lvl2pPr>
              <a:spcAft>
                <a:spcPts val="600"/>
              </a:spcAft>
              <a:defRPr/>
            </a:lvl2pPr>
            <a:lvl3pPr marL="85700" indent="-85700">
              <a:spcAft>
                <a:spcPts val="300"/>
              </a:spcAft>
              <a:buClr>
                <a:srgbClr val="0091DA"/>
              </a:buClr>
              <a:buFont typeface="Arial Black" panose="020B0A04020102020204" pitchFamily="34" charset="0"/>
              <a:buChar char="І"/>
              <a:defRPr/>
            </a:lvl3pPr>
            <a:lvl5pPr>
              <a:spcAft>
                <a:spcPts val="300"/>
              </a:spcAft>
              <a:buClr>
                <a:srgbClr val="0091DA"/>
              </a:buClr>
              <a:defRPr/>
            </a:lvl5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p:txBody>
      </p:sp>
      <p:sp>
        <p:nvSpPr>
          <p:cNvPr id="5" name="Rectangle 4"/>
          <p:cNvSpPr/>
          <p:nvPr userDrawn="1"/>
        </p:nvSpPr>
        <p:spPr>
          <a:xfrm>
            <a:off x="879759" y="1771650"/>
            <a:ext cx="215616" cy="4932000"/>
          </a:xfrm>
          <a:prstGeom prst="rect">
            <a:avLst/>
          </a:prstGeom>
          <a:ln w="3175">
            <a:solidFill>
              <a:srgbClr val="0091DA"/>
            </a:solidFill>
          </a:ln>
        </p:spPr>
        <p:style>
          <a:lnRef idx="2">
            <a:schemeClr val="accent1">
              <a:shade val="50000"/>
            </a:schemeClr>
          </a:lnRef>
          <a:fillRef idx="1">
            <a:schemeClr val="accent1"/>
          </a:fillRef>
          <a:effectRef idx="0">
            <a:schemeClr val="accent1"/>
          </a:effectRef>
          <a:fontRef idx="minor">
            <a:schemeClr val="lt1"/>
          </a:fontRef>
        </p:style>
        <p:txBody>
          <a:bodyPr lIns="58269" tIns="58269" rIns="58269" bIns="58269" rtlCol="0" anchor="t" anchorCtr="0"/>
          <a:lstStyle/>
          <a:p>
            <a:pPr defTabSz="986616"/>
            <a:endParaRPr lang="en-GB" sz="971" dirty="0">
              <a:solidFill>
                <a:prstClr val="white"/>
              </a:solidFill>
            </a:endParaRPr>
          </a:p>
        </p:txBody>
      </p:sp>
      <p:sp>
        <p:nvSpPr>
          <p:cNvPr id="7" name="Espace réservé du texte 6"/>
          <p:cNvSpPr>
            <a:spLocks noGrp="1"/>
          </p:cNvSpPr>
          <p:nvPr>
            <p:ph type="body" sz="quarter" idx="11"/>
          </p:nvPr>
        </p:nvSpPr>
        <p:spPr>
          <a:xfrm>
            <a:off x="3495675" y="1781175"/>
            <a:ext cx="6224588" cy="4943475"/>
          </a:xfrm>
        </p:spPr>
        <p:txBody>
          <a:bodyPr>
            <a:noAutofit/>
          </a:bodyPr>
          <a:lstStyle>
            <a:lvl3pPr marL="85700" indent="-85700">
              <a:buFont typeface="Arial Black" panose="020B0A04020102020204" pitchFamily="34" charset="0"/>
              <a:buChar char="І"/>
              <a:defRPr/>
            </a:lvl3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dirty="0"/>
          </a:p>
        </p:txBody>
      </p:sp>
    </p:spTree>
    <p:extLst>
      <p:ext uri="{BB962C8B-B14F-4D97-AF65-F5344CB8AC3E}">
        <p14:creationId xmlns:p14="http://schemas.microsoft.com/office/powerpoint/2010/main" val="3334482431"/>
      </p:ext>
    </p:extLst>
  </p:cSld>
  <p:clrMapOvr>
    <a:masterClrMapping/>
  </p:clrMapOvr>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2_KEY MESSAGE">
    <p:spTree>
      <p:nvGrpSpPr>
        <p:cNvPr id="1" name=""/>
        <p:cNvGrpSpPr/>
        <p:nvPr/>
      </p:nvGrpSpPr>
      <p:grpSpPr>
        <a:xfrm>
          <a:off x="0" y="0"/>
          <a:ext cx="0" cy="0"/>
          <a:chOff x="0" y="0"/>
          <a:chExt cx="0" cy="0"/>
        </a:xfrm>
      </p:grpSpPr>
      <p:sp>
        <p:nvSpPr>
          <p:cNvPr id="4" name="Espace réservé du texte 3"/>
          <p:cNvSpPr>
            <a:spLocks noGrp="1"/>
          </p:cNvSpPr>
          <p:nvPr>
            <p:ph type="body" sz="quarter" idx="10"/>
          </p:nvPr>
        </p:nvSpPr>
        <p:spPr>
          <a:xfrm>
            <a:off x="894450" y="1771650"/>
            <a:ext cx="2334525" cy="4932000"/>
          </a:xfrm>
          <a:prstGeom prst="rect">
            <a:avLst/>
          </a:prstGeom>
          <a:solidFill>
            <a:srgbClr val="0091DA"/>
          </a:solidFill>
          <a:ln w="3175">
            <a:solidFill>
              <a:srgbClr val="0091DA"/>
            </a:solidFill>
          </a:ln>
        </p:spPr>
        <p:txBody>
          <a:bodyPr numCol="1" spcCol="360000"/>
          <a:lstStyle>
            <a:lvl1pPr>
              <a:spcBef>
                <a:spcPts val="1799"/>
              </a:spcBef>
              <a:spcAft>
                <a:spcPts val="600"/>
              </a:spcAft>
              <a:defRPr>
                <a:solidFill>
                  <a:schemeClr val="bg1"/>
                </a:solidFill>
                <a:latin typeface="Arial" panose="020B0604020202020204" pitchFamily="34" charset="0"/>
              </a:defRPr>
            </a:lvl1pPr>
            <a:lvl2pPr>
              <a:spcAft>
                <a:spcPts val="600"/>
              </a:spcAft>
              <a:defRPr>
                <a:solidFill>
                  <a:schemeClr val="bg1"/>
                </a:solidFill>
              </a:defRPr>
            </a:lvl2pPr>
            <a:lvl3pPr marL="85700" indent="-85700">
              <a:spcAft>
                <a:spcPts val="300"/>
              </a:spcAft>
              <a:buClr>
                <a:srgbClr val="00338D"/>
              </a:buClr>
              <a:buFont typeface="Arial Black" panose="020B0A04020102020204" pitchFamily="34" charset="0"/>
              <a:buChar char="І"/>
              <a:defRPr>
                <a:solidFill>
                  <a:schemeClr val="bg1"/>
                </a:solidFill>
              </a:defRPr>
            </a:lvl3pPr>
            <a:lvl5pPr>
              <a:spcAft>
                <a:spcPts val="300"/>
              </a:spcAft>
              <a:buClr>
                <a:srgbClr val="00338D"/>
              </a:buClr>
              <a:defRPr>
                <a:solidFill>
                  <a:schemeClr val="bg1"/>
                </a:solidFill>
              </a:defRPr>
            </a:lvl5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p:txBody>
      </p:sp>
      <p:sp>
        <p:nvSpPr>
          <p:cNvPr id="2" name="Title 1"/>
          <p:cNvSpPr>
            <a:spLocks noGrp="1"/>
          </p:cNvSpPr>
          <p:nvPr>
            <p:ph type="title"/>
          </p:nvPr>
        </p:nvSpPr>
        <p:spPr/>
        <p:txBody>
          <a:bodyPr/>
          <a:lstStyle/>
          <a:p>
            <a:r>
              <a:rPr lang="fr-FR" smtClean="0"/>
              <a:t>Modifiez le style du titre</a:t>
            </a:r>
            <a:endParaRPr lang="en-US" dirty="0"/>
          </a:p>
        </p:txBody>
      </p:sp>
      <p:sp>
        <p:nvSpPr>
          <p:cNvPr id="7" name="Espace réservé du texte 6"/>
          <p:cNvSpPr>
            <a:spLocks noGrp="1"/>
          </p:cNvSpPr>
          <p:nvPr>
            <p:ph type="body" sz="quarter" idx="11"/>
          </p:nvPr>
        </p:nvSpPr>
        <p:spPr>
          <a:xfrm>
            <a:off x="3495676" y="1771650"/>
            <a:ext cx="6594256" cy="4932000"/>
          </a:xfrm>
          <a:ln w="3175">
            <a:solidFill>
              <a:srgbClr val="0091DA"/>
            </a:solidFill>
          </a:ln>
        </p:spPr>
        <p:txBody>
          <a:bodyPr numCol="2" spcCol="360000"/>
          <a:lstStyle>
            <a:lvl3pPr marL="85700" indent="-85700">
              <a:buFont typeface="Arial Black" panose="020B0A04020102020204" pitchFamily="34" charset="0"/>
              <a:buChar char="І"/>
              <a:defRPr/>
            </a:lvl3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dirty="0"/>
          </a:p>
        </p:txBody>
      </p:sp>
    </p:spTree>
    <p:extLst>
      <p:ext uri="{BB962C8B-B14F-4D97-AF65-F5344CB8AC3E}">
        <p14:creationId xmlns:p14="http://schemas.microsoft.com/office/powerpoint/2010/main" val="3466938348"/>
      </p:ext>
    </p:extLst>
  </p:cSld>
  <p:clrMapOvr>
    <a:masterClrMapping/>
  </p:clrMapOvr>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1 COLUMN TEXT+ graph">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smtClean="0"/>
              <a:t>Modifiez le style du titre</a:t>
            </a:r>
            <a:endParaRPr lang="en-US" dirty="0"/>
          </a:p>
        </p:txBody>
      </p:sp>
      <p:sp>
        <p:nvSpPr>
          <p:cNvPr id="4" name="Espace réservé du texte 3"/>
          <p:cNvSpPr>
            <a:spLocks noGrp="1"/>
          </p:cNvSpPr>
          <p:nvPr>
            <p:ph type="body" sz="quarter" idx="10"/>
          </p:nvPr>
        </p:nvSpPr>
        <p:spPr>
          <a:xfrm>
            <a:off x="799200" y="1914526"/>
            <a:ext cx="4383988" cy="4893899"/>
          </a:xfrm>
          <a:prstGeom prst="rect">
            <a:avLst/>
          </a:prstGeom>
        </p:spPr>
        <p:txBody>
          <a:bodyPr numCol="1" spcCol="360000"/>
          <a:lstStyle>
            <a:lvl1pPr>
              <a:spcBef>
                <a:spcPts val="1799"/>
              </a:spcBef>
              <a:spcAft>
                <a:spcPts val="600"/>
              </a:spcAft>
              <a:defRPr>
                <a:solidFill>
                  <a:srgbClr val="00338D"/>
                </a:solidFill>
                <a:latin typeface="Arial" panose="020B0604020202020204" pitchFamily="34" charset="0"/>
              </a:defRPr>
            </a:lvl1pPr>
            <a:lvl2pPr>
              <a:spcAft>
                <a:spcPts val="600"/>
              </a:spcAft>
              <a:defRPr/>
            </a:lvl2pPr>
            <a:lvl3pPr marL="85700" indent="-85700">
              <a:spcAft>
                <a:spcPts val="300"/>
              </a:spcAft>
              <a:buFont typeface="Arial Black" panose="020B0A04020102020204" pitchFamily="34" charset="0"/>
              <a:buChar char="І"/>
              <a:defRPr/>
            </a:lvl3pPr>
            <a:lvl5pPr>
              <a:spcAft>
                <a:spcPts val="300"/>
              </a:spcAft>
              <a:defRPr/>
            </a:lvl5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p:txBody>
      </p:sp>
      <p:sp>
        <p:nvSpPr>
          <p:cNvPr id="5" name="Espace réservé du graphique 4"/>
          <p:cNvSpPr>
            <a:spLocks noGrp="1"/>
          </p:cNvSpPr>
          <p:nvPr>
            <p:ph type="chart" sz="quarter" idx="11"/>
          </p:nvPr>
        </p:nvSpPr>
        <p:spPr>
          <a:xfrm>
            <a:off x="6154220" y="1899875"/>
            <a:ext cx="3925246" cy="4921250"/>
          </a:xfrm>
          <a:solidFill>
            <a:schemeClr val="bg1"/>
          </a:solidFill>
          <a:ln>
            <a:noFill/>
          </a:ln>
          <a:effectLst/>
        </p:spPr>
        <p:txBody>
          <a:bodyPr/>
          <a:lstStyle/>
          <a:p>
            <a:r>
              <a:rPr lang="fr-FR" smtClean="0"/>
              <a:t>Cliquez sur l'icône pour ajouter un graphique</a:t>
            </a:r>
            <a:endParaRPr lang="fr-FR"/>
          </a:p>
        </p:txBody>
      </p:sp>
    </p:spTree>
    <p:extLst>
      <p:ext uri="{BB962C8B-B14F-4D97-AF65-F5344CB8AC3E}">
        <p14:creationId xmlns:p14="http://schemas.microsoft.com/office/powerpoint/2010/main" val="2520256545"/>
      </p:ext>
    </p:extLst>
  </p:cSld>
  <p:clrMapOvr>
    <a:masterClrMapping/>
  </p:clrMapOvr>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PROCESS FIVE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smtClean="0"/>
              <a:t>Modifiez le style du titre</a:t>
            </a:r>
            <a:endParaRPr lang="en-US" dirty="0"/>
          </a:p>
        </p:txBody>
      </p:sp>
      <p:sp>
        <p:nvSpPr>
          <p:cNvPr id="11" name="Text Placeholder 20"/>
          <p:cNvSpPr>
            <a:spLocks noGrp="1"/>
          </p:cNvSpPr>
          <p:nvPr>
            <p:ph type="body" sz="quarter" idx="27"/>
          </p:nvPr>
        </p:nvSpPr>
        <p:spPr bwMode="gray">
          <a:xfrm>
            <a:off x="2705535" y="2141601"/>
            <a:ext cx="1885516" cy="649837"/>
          </a:xfrm>
          <a:prstGeom prst="chevron">
            <a:avLst>
              <a:gd name="adj" fmla="val 34136"/>
            </a:avLst>
          </a:prstGeom>
          <a:solidFill>
            <a:srgbClr val="00338D"/>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54000" rIns="54000" bIns="54000" rtlCol="0" anchor="ctr" anchorCtr="0">
            <a:noAutofit/>
          </a:bodyPr>
          <a:lstStyle>
            <a:lvl1pPr marL="0" algn="ctr" defTabSz="889078" rtl="0" eaLnBrk="1" latinLnBrk="0" hangingPunct="1">
              <a:defRPr lang="en-US" sz="1050" b="1" kern="1200" dirty="0" smtClean="0">
                <a:solidFill>
                  <a:schemeClr val="bg1"/>
                </a:solidFill>
                <a:latin typeface="Arial" panose="020B0604020202020204" pitchFamily="34" charset="0"/>
                <a:ea typeface="+mn-ea"/>
                <a:cs typeface="+mn-cs"/>
              </a:defRPr>
            </a:lvl1pPr>
            <a:lvl5pPr>
              <a:defRPr/>
            </a:lvl5pPr>
            <a:lvl6pPr>
              <a:defRPr baseline="0"/>
            </a:lvl6pPr>
            <a:lvl7pPr>
              <a:defRPr baseline="0"/>
            </a:lvl7pPr>
            <a:lvl8pPr>
              <a:defRPr baseline="0"/>
            </a:lvl8pPr>
          </a:lstStyle>
          <a:p>
            <a:pPr marL="0" lvl="0" indent="0" algn="l" defTabSz="889078" rtl="0" eaLnBrk="1" latinLnBrk="0" hangingPunct="1">
              <a:lnSpc>
                <a:spcPct val="100000"/>
              </a:lnSpc>
              <a:spcBef>
                <a:spcPts val="584"/>
              </a:spcBef>
              <a:buFont typeface="Arial" pitchFamily="34" charset="0"/>
              <a:buNone/>
            </a:pPr>
            <a:r>
              <a:rPr lang="fr-FR" smtClean="0"/>
              <a:t>Modifiez les styles du texte du masque</a:t>
            </a:r>
          </a:p>
        </p:txBody>
      </p:sp>
      <p:sp>
        <p:nvSpPr>
          <p:cNvPr id="12" name="Text Placeholder 20"/>
          <p:cNvSpPr>
            <a:spLocks noGrp="1"/>
          </p:cNvSpPr>
          <p:nvPr>
            <p:ph type="body" sz="quarter" idx="26" hasCustomPrompt="1"/>
          </p:nvPr>
        </p:nvSpPr>
        <p:spPr bwMode="gray">
          <a:xfrm>
            <a:off x="882606" y="2141601"/>
            <a:ext cx="1885516" cy="649837"/>
          </a:xfrm>
          <a:prstGeom prst="homePlate">
            <a:avLst>
              <a:gd name="adj" fmla="val 34577"/>
            </a:avLst>
          </a:prstGeom>
          <a:solidFill>
            <a:srgbClr val="00338D"/>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0" bIns="45720" rtlCol="0" anchor="ctr" anchorCtr="0">
            <a:noAutofit/>
          </a:bodyPr>
          <a:lstStyle>
            <a:lvl1pPr marL="0" indent="0" algn="l" defTabSz="889078" rtl="0" eaLnBrk="1" latinLnBrk="0" hangingPunct="1">
              <a:spcBef>
                <a:spcPts val="0"/>
              </a:spcBef>
              <a:spcAft>
                <a:spcPts val="0"/>
              </a:spcAft>
              <a:defRPr lang="en-US" sz="1050" b="1" kern="1200" dirty="0" smtClean="0">
                <a:solidFill>
                  <a:schemeClr val="bg1"/>
                </a:solidFill>
                <a:latin typeface="Arial" panose="020B0604020202020204" pitchFamily="34" charset="0"/>
                <a:ea typeface="+mn-ea"/>
                <a:cs typeface="+mn-cs"/>
              </a:defRPr>
            </a:lvl1pPr>
            <a:lvl5pPr>
              <a:defRPr/>
            </a:lvl5pPr>
            <a:lvl6pPr>
              <a:defRPr baseline="0"/>
            </a:lvl6pPr>
            <a:lvl7pPr>
              <a:defRPr baseline="0"/>
            </a:lvl7pPr>
            <a:lvl8pPr>
              <a:defRPr baseline="0"/>
            </a:lvl8pPr>
          </a:lstStyle>
          <a:p>
            <a:pPr marL="0" lvl="0" indent="0" algn="l" defTabSz="889078" rtl="0" eaLnBrk="1" latinLnBrk="0" hangingPunct="1">
              <a:lnSpc>
                <a:spcPct val="100000"/>
              </a:lnSpc>
              <a:spcBef>
                <a:spcPts val="584"/>
              </a:spcBef>
              <a:buFont typeface="Arial" pitchFamily="34" charset="0"/>
              <a:buNone/>
            </a:pPr>
            <a:r>
              <a:rPr lang="en-US" dirty="0" smtClean="0"/>
              <a:t>Click to edit </a:t>
            </a:r>
            <a:br>
              <a:rPr lang="en-US" dirty="0" smtClean="0"/>
            </a:br>
            <a:r>
              <a:rPr lang="en-US" dirty="0" smtClean="0"/>
              <a:t>Master text </a:t>
            </a:r>
            <a:br>
              <a:rPr lang="en-US" dirty="0" smtClean="0"/>
            </a:br>
            <a:r>
              <a:rPr lang="en-US" dirty="0" smtClean="0"/>
              <a:t>styles</a:t>
            </a:r>
          </a:p>
        </p:txBody>
      </p:sp>
      <p:sp>
        <p:nvSpPr>
          <p:cNvPr id="13" name="Text Placeholder 20"/>
          <p:cNvSpPr>
            <a:spLocks noGrp="1"/>
          </p:cNvSpPr>
          <p:nvPr>
            <p:ph type="body" sz="quarter" idx="28"/>
          </p:nvPr>
        </p:nvSpPr>
        <p:spPr bwMode="gray">
          <a:xfrm>
            <a:off x="4528465" y="2141601"/>
            <a:ext cx="1885516" cy="649837"/>
          </a:xfrm>
          <a:prstGeom prst="chevron">
            <a:avLst>
              <a:gd name="adj" fmla="val 34136"/>
            </a:avLst>
          </a:prstGeom>
          <a:solidFill>
            <a:srgbClr val="00338D"/>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54000" rIns="54000" bIns="54000" rtlCol="0" anchor="ctr" anchorCtr="0">
            <a:noAutofit/>
          </a:bodyPr>
          <a:lstStyle>
            <a:lvl1pPr marL="0" algn="ctr" defTabSz="889078" rtl="0" eaLnBrk="1" latinLnBrk="0" hangingPunct="1">
              <a:defRPr lang="en-US" sz="1050" b="1" kern="1200" dirty="0" smtClean="0">
                <a:solidFill>
                  <a:schemeClr val="bg1"/>
                </a:solidFill>
                <a:latin typeface="Arial" panose="020B0604020202020204" pitchFamily="34" charset="0"/>
                <a:ea typeface="+mn-ea"/>
                <a:cs typeface="+mn-cs"/>
              </a:defRPr>
            </a:lvl1pPr>
            <a:lvl5pPr>
              <a:defRPr/>
            </a:lvl5pPr>
            <a:lvl6pPr>
              <a:defRPr baseline="0"/>
            </a:lvl6pPr>
            <a:lvl7pPr>
              <a:defRPr baseline="0"/>
            </a:lvl7pPr>
            <a:lvl8pPr>
              <a:defRPr baseline="0"/>
            </a:lvl8pPr>
          </a:lstStyle>
          <a:p>
            <a:pPr marL="0" lvl="0" indent="0" algn="l" defTabSz="889078" rtl="0" eaLnBrk="1" latinLnBrk="0" hangingPunct="1">
              <a:lnSpc>
                <a:spcPct val="100000"/>
              </a:lnSpc>
              <a:spcBef>
                <a:spcPts val="584"/>
              </a:spcBef>
              <a:buFont typeface="Arial" pitchFamily="34" charset="0"/>
              <a:buNone/>
            </a:pPr>
            <a:r>
              <a:rPr lang="fr-FR" smtClean="0"/>
              <a:t>Modifiez les styles du texte du masque</a:t>
            </a:r>
          </a:p>
        </p:txBody>
      </p:sp>
      <p:sp>
        <p:nvSpPr>
          <p:cNvPr id="14" name="Text Placeholder 20"/>
          <p:cNvSpPr>
            <a:spLocks noGrp="1"/>
          </p:cNvSpPr>
          <p:nvPr>
            <p:ph type="body" sz="quarter" idx="29"/>
          </p:nvPr>
        </p:nvSpPr>
        <p:spPr bwMode="gray">
          <a:xfrm>
            <a:off x="6351394" y="2141601"/>
            <a:ext cx="1885516" cy="649837"/>
          </a:xfrm>
          <a:prstGeom prst="chevron">
            <a:avLst>
              <a:gd name="adj" fmla="val 34136"/>
            </a:avLst>
          </a:prstGeom>
          <a:solidFill>
            <a:srgbClr val="00338D"/>
          </a:solidFill>
          <a:ln>
            <a:noFill/>
          </a:ln>
        </p:spPr>
        <p:style>
          <a:lnRef idx="2">
            <a:schemeClr val="accent1">
              <a:shade val="50000"/>
            </a:schemeClr>
          </a:lnRef>
          <a:fillRef idx="1">
            <a:schemeClr val="accent1"/>
          </a:fillRef>
          <a:effectRef idx="0">
            <a:schemeClr val="accent1"/>
          </a:effectRef>
          <a:fontRef idx="minor">
            <a:schemeClr val="lt1"/>
          </a:fontRef>
        </p:style>
        <p:txBody>
          <a:bodyPr lIns="54000" tIns="54000" rIns="54000" bIns="54000" rtlCol="0" anchor="ctr" anchorCtr="0">
            <a:noAutofit/>
          </a:bodyPr>
          <a:lstStyle>
            <a:lvl1pPr marL="0" algn="ctr" defTabSz="889078" rtl="0" eaLnBrk="1" latinLnBrk="0" hangingPunct="1">
              <a:defRPr lang="en-US" sz="1050" b="1" kern="1200" dirty="0" smtClean="0">
                <a:solidFill>
                  <a:schemeClr val="bg1"/>
                </a:solidFill>
                <a:latin typeface="Arial" panose="020B0604020202020204" pitchFamily="34" charset="0"/>
                <a:ea typeface="+mn-ea"/>
                <a:cs typeface="+mn-cs"/>
              </a:defRPr>
            </a:lvl1pPr>
            <a:lvl5pPr>
              <a:defRPr/>
            </a:lvl5pPr>
            <a:lvl6pPr>
              <a:defRPr baseline="0"/>
            </a:lvl6pPr>
            <a:lvl7pPr>
              <a:defRPr baseline="0"/>
            </a:lvl7pPr>
            <a:lvl8pPr>
              <a:defRPr baseline="0"/>
            </a:lvl8pPr>
          </a:lstStyle>
          <a:p>
            <a:pPr marL="0" lvl="0" indent="0" algn="l" defTabSz="889078" rtl="0" eaLnBrk="1" latinLnBrk="0" hangingPunct="1">
              <a:lnSpc>
                <a:spcPct val="100000"/>
              </a:lnSpc>
              <a:spcBef>
                <a:spcPts val="584"/>
              </a:spcBef>
              <a:buFont typeface="Arial" pitchFamily="34" charset="0"/>
              <a:buNone/>
            </a:pPr>
            <a:r>
              <a:rPr lang="fr-FR" smtClean="0"/>
              <a:t>Modifiez les styles du texte du masque</a:t>
            </a:r>
          </a:p>
        </p:txBody>
      </p:sp>
      <p:sp>
        <p:nvSpPr>
          <p:cNvPr id="15" name="Text Placeholder 20"/>
          <p:cNvSpPr>
            <a:spLocks noGrp="1"/>
          </p:cNvSpPr>
          <p:nvPr>
            <p:ph type="body" sz="quarter" idx="30"/>
          </p:nvPr>
        </p:nvSpPr>
        <p:spPr bwMode="gray">
          <a:xfrm>
            <a:off x="8174325" y="2141601"/>
            <a:ext cx="1885516" cy="649837"/>
          </a:xfrm>
          <a:prstGeom prst="chevron">
            <a:avLst>
              <a:gd name="adj" fmla="val 34136"/>
            </a:avLst>
          </a:prstGeom>
          <a:solidFill>
            <a:srgbClr val="00A3A1"/>
          </a:solidFill>
          <a:ln>
            <a:noFill/>
          </a:ln>
        </p:spPr>
        <p:style>
          <a:lnRef idx="2">
            <a:schemeClr val="accent1">
              <a:shade val="50000"/>
            </a:schemeClr>
          </a:lnRef>
          <a:fillRef idx="1">
            <a:schemeClr val="accent1"/>
          </a:fillRef>
          <a:effectRef idx="0">
            <a:schemeClr val="accent1"/>
          </a:effectRef>
          <a:fontRef idx="minor">
            <a:schemeClr val="lt1"/>
          </a:fontRef>
        </p:style>
        <p:txBody>
          <a:bodyPr lIns="54000" tIns="54000" rIns="54000" bIns="54000" rtlCol="0" anchor="ctr" anchorCtr="0">
            <a:noAutofit/>
          </a:bodyPr>
          <a:lstStyle>
            <a:lvl1pPr marL="0" algn="ctr" defTabSz="889078" rtl="0" eaLnBrk="1" latinLnBrk="0" hangingPunct="1">
              <a:defRPr lang="en-US" sz="1050" b="1" kern="1200" dirty="0" smtClean="0">
                <a:solidFill>
                  <a:schemeClr val="bg1"/>
                </a:solidFill>
                <a:latin typeface="Arial" panose="020B0604020202020204" pitchFamily="34" charset="0"/>
                <a:ea typeface="+mn-ea"/>
                <a:cs typeface="+mn-cs"/>
              </a:defRPr>
            </a:lvl1pPr>
            <a:lvl5pPr>
              <a:defRPr/>
            </a:lvl5pPr>
            <a:lvl6pPr>
              <a:defRPr baseline="0"/>
            </a:lvl6pPr>
            <a:lvl7pPr>
              <a:defRPr baseline="0"/>
            </a:lvl7pPr>
            <a:lvl8pPr>
              <a:defRPr baseline="0"/>
            </a:lvl8pPr>
          </a:lstStyle>
          <a:p>
            <a:pPr marL="0" lvl="0" indent="0" algn="l" defTabSz="889078" rtl="0" eaLnBrk="1" latinLnBrk="0" hangingPunct="1">
              <a:lnSpc>
                <a:spcPct val="100000"/>
              </a:lnSpc>
              <a:spcBef>
                <a:spcPts val="584"/>
              </a:spcBef>
              <a:buFont typeface="Arial" pitchFamily="34" charset="0"/>
              <a:buNone/>
            </a:pPr>
            <a:r>
              <a:rPr lang="fr-FR" smtClean="0"/>
              <a:t>Modifiez les styles du texte du masque</a:t>
            </a:r>
          </a:p>
        </p:txBody>
      </p:sp>
      <p:sp>
        <p:nvSpPr>
          <p:cNvPr id="16" name="Text Placeholder 9"/>
          <p:cNvSpPr>
            <a:spLocks noGrp="1"/>
          </p:cNvSpPr>
          <p:nvPr>
            <p:ph type="body" sz="quarter" idx="33"/>
          </p:nvPr>
        </p:nvSpPr>
        <p:spPr bwMode="gray">
          <a:xfrm>
            <a:off x="8172119" y="2803166"/>
            <a:ext cx="1647274" cy="3792897"/>
          </a:xfrm>
          <a:prstGeom prst="rect">
            <a:avLst/>
          </a:prstGeom>
        </p:spPr>
        <p:txBody>
          <a:bodyPr lIns="0" tIns="45720" rIns="0" bIns="0">
            <a:normAutofit/>
          </a:bodyPr>
          <a:lstStyle>
            <a:lvl1pPr>
              <a:spcBef>
                <a:spcPts val="0"/>
              </a:spcBef>
              <a:spcAft>
                <a:spcPts val="0"/>
              </a:spcAft>
              <a:defRPr sz="900">
                <a:latin typeface="Arial" panose="020B0604020202020204" pitchFamily="34" charset="0"/>
                <a:cs typeface="Univers for KPMG Light"/>
              </a:defRPr>
            </a:lvl1pPr>
            <a:lvl2pPr>
              <a:spcBef>
                <a:spcPts val="0"/>
              </a:spcBef>
              <a:spcAft>
                <a:spcPts val="0"/>
              </a:spcAft>
              <a:defRPr sz="900">
                <a:latin typeface="Arial" panose="020B0604020202020204" pitchFamily="34" charset="0"/>
                <a:cs typeface="Univers for KPMG Light"/>
              </a:defRPr>
            </a:lvl2pPr>
            <a:lvl3pPr>
              <a:spcBef>
                <a:spcPts val="0"/>
              </a:spcBef>
              <a:spcAft>
                <a:spcPts val="0"/>
              </a:spcAft>
              <a:defRPr sz="900">
                <a:latin typeface="Arial" panose="020B0604020202020204" pitchFamily="34" charset="0"/>
                <a:cs typeface="Univers for KPMG Light"/>
              </a:defRPr>
            </a:lvl3pPr>
            <a:lvl4pPr>
              <a:spcBef>
                <a:spcPts val="584"/>
              </a:spcBef>
              <a:defRPr sz="1167">
                <a:latin typeface="Univers for KPMG" panose="020B0603020202020204" pitchFamily="34" charset="0"/>
              </a:defRPr>
            </a:lvl4pPr>
            <a:lvl5pPr>
              <a:spcBef>
                <a:spcPts val="584"/>
              </a:spcBef>
              <a:defRPr sz="1167">
                <a:latin typeface="Univers for KPMG" panose="020B0603020202020204" pitchFamily="34" charset="0"/>
              </a:defRPr>
            </a:lvl5pPr>
            <a:lvl6pPr>
              <a:defRPr baseline="0"/>
            </a:lvl6pPr>
          </a:lstStyle>
          <a:p>
            <a:pPr lvl="0"/>
            <a:r>
              <a:rPr lang="fr-FR" smtClean="0"/>
              <a:t>Modifiez les styles du texte du masque</a:t>
            </a:r>
          </a:p>
          <a:p>
            <a:pPr lvl="1"/>
            <a:r>
              <a:rPr lang="fr-FR" smtClean="0"/>
              <a:t>Deuxième niveau</a:t>
            </a:r>
          </a:p>
          <a:p>
            <a:pPr lvl="2"/>
            <a:r>
              <a:rPr lang="fr-FR" smtClean="0"/>
              <a:t>Troisième niveau</a:t>
            </a:r>
          </a:p>
        </p:txBody>
      </p:sp>
      <p:sp>
        <p:nvSpPr>
          <p:cNvPr id="17" name="Text Placeholder 9"/>
          <p:cNvSpPr>
            <a:spLocks noGrp="1"/>
          </p:cNvSpPr>
          <p:nvPr>
            <p:ph type="body" sz="quarter" idx="35"/>
          </p:nvPr>
        </p:nvSpPr>
        <p:spPr bwMode="gray">
          <a:xfrm>
            <a:off x="890984" y="2803166"/>
            <a:ext cx="1647274" cy="3792897"/>
          </a:xfrm>
          <a:prstGeom prst="rect">
            <a:avLst/>
          </a:prstGeom>
        </p:spPr>
        <p:txBody>
          <a:bodyPr lIns="0" tIns="45720" rIns="0" bIns="0">
            <a:normAutofit/>
          </a:bodyPr>
          <a:lstStyle>
            <a:lvl1pPr>
              <a:spcBef>
                <a:spcPts val="0"/>
              </a:spcBef>
              <a:spcAft>
                <a:spcPts val="0"/>
              </a:spcAft>
              <a:defRPr sz="900">
                <a:latin typeface="Arial" panose="020B0604020202020204" pitchFamily="34" charset="0"/>
                <a:cs typeface="Univers for KPMG Light"/>
              </a:defRPr>
            </a:lvl1pPr>
            <a:lvl2pPr>
              <a:spcBef>
                <a:spcPts val="0"/>
              </a:spcBef>
              <a:spcAft>
                <a:spcPts val="0"/>
              </a:spcAft>
              <a:defRPr sz="900">
                <a:latin typeface="Arial" panose="020B0604020202020204" pitchFamily="34" charset="0"/>
                <a:cs typeface="Univers for KPMG Light"/>
              </a:defRPr>
            </a:lvl2pPr>
            <a:lvl3pPr marL="85700" indent="-85700">
              <a:spcBef>
                <a:spcPts val="0"/>
              </a:spcBef>
              <a:spcAft>
                <a:spcPts val="0"/>
              </a:spcAft>
              <a:buFont typeface="Arial Black" panose="020B0A04020102020204" pitchFamily="34" charset="0"/>
              <a:buChar char="І"/>
              <a:defRPr sz="900">
                <a:latin typeface="Arial" panose="020B0604020202020204" pitchFamily="34" charset="0"/>
                <a:cs typeface="Univers for KPMG Light"/>
              </a:defRPr>
            </a:lvl3pPr>
            <a:lvl4pPr>
              <a:spcBef>
                <a:spcPts val="584"/>
              </a:spcBef>
              <a:defRPr sz="1167">
                <a:latin typeface="Univers for KPMG" panose="020B0603020202020204" pitchFamily="34" charset="0"/>
              </a:defRPr>
            </a:lvl4pPr>
            <a:lvl5pPr>
              <a:spcBef>
                <a:spcPts val="584"/>
              </a:spcBef>
              <a:defRPr sz="1167">
                <a:latin typeface="Univers for KPMG" panose="020B0603020202020204" pitchFamily="34" charset="0"/>
              </a:defRPr>
            </a:lvl5pPr>
            <a:lvl6pPr>
              <a:defRPr baseline="0"/>
            </a:lvl6pPr>
          </a:lstStyle>
          <a:p>
            <a:pPr lvl="0"/>
            <a:r>
              <a:rPr lang="fr-FR" smtClean="0"/>
              <a:t>Modifiez les styles du texte du masque</a:t>
            </a:r>
          </a:p>
          <a:p>
            <a:pPr lvl="1"/>
            <a:r>
              <a:rPr lang="fr-FR" smtClean="0"/>
              <a:t>Deuxième niveau</a:t>
            </a:r>
          </a:p>
          <a:p>
            <a:pPr lvl="2"/>
            <a:r>
              <a:rPr lang="fr-FR" smtClean="0"/>
              <a:t>Troisième niveau</a:t>
            </a:r>
          </a:p>
        </p:txBody>
      </p:sp>
      <p:sp>
        <p:nvSpPr>
          <p:cNvPr id="18" name="Text Placeholder 9"/>
          <p:cNvSpPr>
            <a:spLocks noGrp="1"/>
          </p:cNvSpPr>
          <p:nvPr>
            <p:ph type="body" sz="quarter" idx="36"/>
          </p:nvPr>
        </p:nvSpPr>
        <p:spPr bwMode="gray">
          <a:xfrm>
            <a:off x="2711268" y="2803166"/>
            <a:ext cx="1647274" cy="3792897"/>
          </a:xfrm>
          <a:prstGeom prst="rect">
            <a:avLst/>
          </a:prstGeom>
        </p:spPr>
        <p:txBody>
          <a:bodyPr lIns="0" tIns="45720" rIns="0" bIns="0">
            <a:normAutofit/>
          </a:bodyPr>
          <a:lstStyle>
            <a:lvl1pPr>
              <a:spcBef>
                <a:spcPts val="0"/>
              </a:spcBef>
              <a:spcAft>
                <a:spcPts val="0"/>
              </a:spcAft>
              <a:defRPr sz="900">
                <a:latin typeface="Arial" panose="020B0604020202020204" pitchFamily="34" charset="0"/>
                <a:cs typeface="Univers for KPMG Light"/>
              </a:defRPr>
            </a:lvl1pPr>
            <a:lvl2pPr>
              <a:spcBef>
                <a:spcPts val="0"/>
              </a:spcBef>
              <a:spcAft>
                <a:spcPts val="0"/>
              </a:spcAft>
              <a:defRPr sz="900">
                <a:latin typeface="Arial" panose="020B0604020202020204" pitchFamily="34" charset="0"/>
                <a:cs typeface="Univers for KPMG Light"/>
              </a:defRPr>
            </a:lvl2pPr>
            <a:lvl3pPr>
              <a:spcBef>
                <a:spcPts val="0"/>
              </a:spcBef>
              <a:spcAft>
                <a:spcPts val="0"/>
              </a:spcAft>
              <a:defRPr sz="900">
                <a:latin typeface="Arial" panose="020B0604020202020204" pitchFamily="34" charset="0"/>
                <a:cs typeface="Univers for KPMG Light"/>
              </a:defRPr>
            </a:lvl3pPr>
            <a:lvl4pPr>
              <a:spcBef>
                <a:spcPts val="584"/>
              </a:spcBef>
              <a:defRPr sz="1167">
                <a:latin typeface="Univers for KPMG" panose="020B0603020202020204" pitchFamily="34" charset="0"/>
              </a:defRPr>
            </a:lvl4pPr>
            <a:lvl5pPr>
              <a:spcBef>
                <a:spcPts val="584"/>
              </a:spcBef>
              <a:defRPr sz="1167">
                <a:latin typeface="Univers for KPMG" panose="020B0603020202020204" pitchFamily="34" charset="0"/>
              </a:defRPr>
            </a:lvl5pPr>
            <a:lvl6pPr>
              <a:defRPr baseline="0"/>
            </a:lvl6pPr>
          </a:lstStyle>
          <a:p>
            <a:pPr lvl="0"/>
            <a:r>
              <a:rPr lang="fr-FR" smtClean="0"/>
              <a:t>Modifiez les styles du texte du masque</a:t>
            </a:r>
          </a:p>
          <a:p>
            <a:pPr lvl="1"/>
            <a:r>
              <a:rPr lang="fr-FR" smtClean="0"/>
              <a:t>Deuxième niveau</a:t>
            </a:r>
          </a:p>
          <a:p>
            <a:pPr lvl="2"/>
            <a:r>
              <a:rPr lang="fr-FR" smtClean="0"/>
              <a:t>Troisième niveau</a:t>
            </a:r>
          </a:p>
        </p:txBody>
      </p:sp>
      <p:sp>
        <p:nvSpPr>
          <p:cNvPr id="19" name="Text Placeholder 9"/>
          <p:cNvSpPr>
            <a:spLocks noGrp="1"/>
          </p:cNvSpPr>
          <p:nvPr>
            <p:ph type="body" sz="quarter" idx="37"/>
          </p:nvPr>
        </p:nvSpPr>
        <p:spPr bwMode="gray">
          <a:xfrm>
            <a:off x="4531551" y="2803166"/>
            <a:ext cx="1647274" cy="3792897"/>
          </a:xfrm>
          <a:prstGeom prst="rect">
            <a:avLst/>
          </a:prstGeom>
        </p:spPr>
        <p:txBody>
          <a:bodyPr lIns="0" tIns="45720" rIns="0" bIns="0">
            <a:normAutofit/>
          </a:bodyPr>
          <a:lstStyle>
            <a:lvl1pPr>
              <a:spcBef>
                <a:spcPts val="0"/>
              </a:spcBef>
              <a:spcAft>
                <a:spcPts val="0"/>
              </a:spcAft>
              <a:defRPr sz="900">
                <a:latin typeface="Arial" panose="020B0604020202020204" pitchFamily="34" charset="0"/>
                <a:cs typeface="Univers for KPMG Light"/>
              </a:defRPr>
            </a:lvl1pPr>
            <a:lvl2pPr>
              <a:spcBef>
                <a:spcPts val="0"/>
              </a:spcBef>
              <a:spcAft>
                <a:spcPts val="0"/>
              </a:spcAft>
              <a:defRPr sz="900">
                <a:latin typeface="Arial" panose="020B0604020202020204" pitchFamily="34" charset="0"/>
                <a:cs typeface="Univers for KPMG Light"/>
              </a:defRPr>
            </a:lvl2pPr>
            <a:lvl3pPr>
              <a:spcBef>
                <a:spcPts val="0"/>
              </a:spcBef>
              <a:spcAft>
                <a:spcPts val="0"/>
              </a:spcAft>
              <a:defRPr sz="900">
                <a:latin typeface="Arial" panose="020B0604020202020204" pitchFamily="34" charset="0"/>
                <a:cs typeface="Univers for KPMG Light"/>
              </a:defRPr>
            </a:lvl3pPr>
            <a:lvl4pPr>
              <a:spcBef>
                <a:spcPts val="584"/>
              </a:spcBef>
              <a:defRPr sz="1167">
                <a:latin typeface="Univers for KPMG" panose="020B0603020202020204" pitchFamily="34" charset="0"/>
              </a:defRPr>
            </a:lvl4pPr>
            <a:lvl5pPr>
              <a:spcBef>
                <a:spcPts val="584"/>
              </a:spcBef>
              <a:defRPr sz="1167">
                <a:latin typeface="Univers for KPMG" panose="020B0603020202020204" pitchFamily="34" charset="0"/>
              </a:defRPr>
            </a:lvl5pPr>
            <a:lvl6pPr>
              <a:defRPr baseline="0"/>
            </a:lvl6pPr>
          </a:lstStyle>
          <a:p>
            <a:pPr lvl="0"/>
            <a:r>
              <a:rPr lang="fr-FR" smtClean="0"/>
              <a:t>Modifiez les styles du texte du masque</a:t>
            </a:r>
          </a:p>
          <a:p>
            <a:pPr lvl="1"/>
            <a:r>
              <a:rPr lang="fr-FR" smtClean="0"/>
              <a:t>Deuxième niveau</a:t>
            </a:r>
          </a:p>
          <a:p>
            <a:pPr lvl="2"/>
            <a:r>
              <a:rPr lang="fr-FR" smtClean="0"/>
              <a:t>Troisième niveau</a:t>
            </a:r>
          </a:p>
        </p:txBody>
      </p:sp>
      <p:sp>
        <p:nvSpPr>
          <p:cNvPr id="20" name="Text Placeholder 9"/>
          <p:cNvSpPr>
            <a:spLocks noGrp="1"/>
          </p:cNvSpPr>
          <p:nvPr>
            <p:ph type="body" sz="quarter" idx="38"/>
          </p:nvPr>
        </p:nvSpPr>
        <p:spPr bwMode="gray">
          <a:xfrm>
            <a:off x="6351836" y="2803166"/>
            <a:ext cx="1647274" cy="3792897"/>
          </a:xfrm>
          <a:prstGeom prst="rect">
            <a:avLst/>
          </a:prstGeom>
        </p:spPr>
        <p:txBody>
          <a:bodyPr lIns="0" tIns="45720" rIns="0" bIns="0">
            <a:normAutofit/>
          </a:bodyPr>
          <a:lstStyle>
            <a:lvl1pPr>
              <a:spcBef>
                <a:spcPts val="0"/>
              </a:spcBef>
              <a:spcAft>
                <a:spcPts val="0"/>
              </a:spcAft>
              <a:defRPr sz="900">
                <a:latin typeface="Arial" panose="020B0604020202020204" pitchFamily="34" charset="0"/>
                <a:cs typeface="Univers for KPMG Light"/>
              </a:defRPr>
            </a:lvl1pPr>
            <a:lvl2pPr>
              <a:spcBef>
                <a:spcPts val="0"/>
              </a:spcBef>
              <a:spcAft>
                <a:spcPts val="0"/>
              </a:spcAft>
              <a:defRPr sz="900">
                <a:latin typeface="Arial" panose="020B0604020202020204" pitchFamily="34" charset="0"/>
                <a:cs typeface="Univers for KPMG Light"/>
              </a:defRPr>
            </a:lvl2pPr>
            <a:lvl3pPr>
              <a:spcBef>
                <a:spcPts val="0"/>
              </a:spcBef>
              <a:spcAft>
                <a:spcPts val="0"/>
              </a:spcAft>
              <a:defRPr sz="900">
                <a:latin typeface="Arial" panose="020B0604020202020204" pitchFamily="34" charset="0"/>
                <a:cs typeface="Univers for KPMG Light"/>
              </a:defRPr>
            </a:lvl3pPr>
            <a:lvl4pPr>
              <a:spcBef>
                <a:spcPts val="584"/>
              </a:spcBef>
              <a:defRPr sz="1167">
                <a:latin typeface="Univers for KPMG" panose="020B0603020202020204" pitchFamily="34" charset="0"/>
              </a:defRPr>
            </a:lvl4pPr>
            <a:lvl5pPr>
              <a:spcBef>
                <a:spcPts val="584"/>
              </a:spcBef>
              <a:defRPr sz="1167">
                <a:latin typeface="Univers for KPMG" panose="020B0603020202020204" pitchFamily="34" charset="0"/>
              </a:defRPr>
            </a:lvl5pPr>
            <a:lvl6pPr>
              <a:defRPr baseline="0"/>
            </a:lvl6pPr>
          </a:lstStyle>
          <a:p>
            <a:pPr lvl="0"/>
            <a:r>
              <a:rPr lang="fr-FR" smtClean="0"/>
              <a:t>Modifiez les styles du texte du masque</a:t>
            </a:r>
          </a:p>
          <a:p>
            <a:pPr lvl="1"/>
            <a:r>
              <a:rPr lang="fr-FR" smtClean="0"/>
              <a:t>Deuxième niveau</a:t>
            </a:r>
          </a:p>
          <a:p>
            <a:pPr lvl="2"/>
            <a:r>
              <a:rPr lang="fr-FR" smtClean="0"/>
              <a:t>Troisième niveau</a:t>
            </a:r>
          </a:p>
        </p:txBody>
      </p:sp>
    </p:spTree>
    <p:extLst>
      <p:ext uri="{BB962C8B-B14F-4D97-AF65-F5344CB8AC3E}">
        <p14:creationId xmlns:p14="http://schemas.microsoft.com/office/powerpoint/2010/main" val="4084575903"/>
      </p:ext>
    </p:extLst>
  </p:cSld>
  <p:clrMapOvr>
    <a:masterClrMapping/>
  </p:clrMapOvr>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1_QUAD WITH CENTE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smtClean="0"/>
              <a:t>Modifiez le style du titre</a:t>
            </a:r>
            <a:endParaRPr lang="en-US" dirty="0"/>
          </a:p>
        </p:txBody>
      </p:sp>
      <p:sp>
        <p:nvSpPr>
          <p:cNvPr id="8" name="Text Placeholder 20"/>
          <p:cNvSpPr>
            <a:spLocks noGrp="1"/>
          </p:cNvSpPr>
          <p:nvPr>
            <p:ph type="body" sz="quarter" idx="22"/>
          </p:nvPr>
        </p:nvSpPr>
        <p:spPr bwMode="gray">
          <a:xfrm>
            <a:off x="890984" y="1993183"/>
            <a:ext cx="4174176" cy="4828908"/>
          </a:xfrm>
          <a:prstGeom prst="rect">
            <a:avLst/>
          </a:prstGeom>
          <a:solidFill>
            <a:schemeClr val="bg1"/>
          </a:solidFill>
          <a:ln w="12700">
            <a:solidFill>
              <a:srgbClr val="00338D"/>
            </a:solidFill>
          </a:ln>
        </p:spPr>
        <p:txBody>
          <a:bodyPr lIns="91440" tIns="45720" rIns="91440" bIns="45720">
            <a:normAutofit/>
          </a:bodyPr>
          <a:lstStyle>
            <a:lvl1pPr>
              <a:spcBef>
                <a:spcPts val="0"/>
              </a:spcBef>
              <a:defRPr sz="900">
                <a:latin typeface="Arial" panose="020B0604020202020204" pitchFamily="34" charset="0"/>
                <a:cs typeface="Univers for KPMG Light"/>
              </a:defRPr>
            </a:lvl1pPr>
            <a:lvl2pPr>
              <a:spcBef>
                <a:spcPts val="0"/>
              </a:spcBef>
              <a:defRPr sz="900">
                <a:latin typeface="Arial" panose="020B0604020202020204" pitchFamily="34" charset="0"/>
                <a:cs typeface="Univers for KPMG Light"/>
              </a:defRPr>
            </a:lvl2pPr>
            <a:lvl3pPr>
              <a:spcBef>
                <a:spcPts val="0"/>
              </a:spcBef>
              <a:defRPr sz="900">
                <a:latin typeface="Arial" panose="020B0604020202020204" pitchFamily="34" charset="0"/>
                <a:cs typeface="Univers for KPMG Light"/>
              </a:defRPr>
            </a:lvl3pPr>
            <a:lvl4pPr>
              <a:spcBef>
                <a:spcPts val="0"/>
              </a:spcBef>
              <a:defRPr sz="1167">
                <a:latin typeface="Univers for KPMG" panose="020B0603020202020204" pitchFamily="34" charset="0"/>
              </a:defRPr>
            </a:lvl4pPr>
            <a:lvl5pPr>
              <a:spcBef>
                <a:spcPts val="0"/>
              </a:spcBef>
              <a:defRPr sz="1167">
                <a:latin typeface="Univers for KPMG" panose="020B0603020202020204" pitchFamily="34" charset="0"/>
              </a:defRPr>
            </a:lvl5pPr>
            <a:lvl6pPr>
              <a:defRPr baseline="0"/>
            </a:lvl6pPr>
            <a:lvl7pPr>
              <a:defRPr baseline="0"/>
            </a:lvl7pPr>
            <a:lvl8pPr>
              <a:defRPr baseline="0"/>
            </a:lvl8pPr>
          </a:lstStyle>
          <a:p>
            <a:pPr lvl="0"/>
            <a:r>
              <a:rPr lang="fr-FR" smtClean="0"/>
              <a:t>Modifiez les styles du texte du masque</a:t>
            </a:r>
          </a:p>
          <a:p>
            <a:pPr lvl="1"/>
            <a:r>
              <a:rPr lang="fr-FR" smtClean="0"/>
              <a:t>Deuxième niveau</a:t>
            </a:r>
          </a:p>
          <a:p>
            <a:pPr lvl="2"/>
            <a:r>
              <a:rPr lang="fr-FR" smtClean="0"/>
              <a:t>Troisième niveau</a:t>
            </a:r>
          </a:p>
        </p:txBody>
      </p:sp>
      <p:sp>
        <p:nvSpPr>
          <p:cNvPr id="9" name="Text Placeholder 20"/>
          <p:cNvSpPr>
            <a:spLocks noGrp="1"/>
          </p:cNvSpPr>
          <p:nvPr>
            <p:ph type="body" sz="quarter" idx="26"/>
          </p:nvPr>
        </p:nvSpPr>
        <p:spPr bwMode="gray">
          <a:xfrm>
            <a:off x="890984" y="1700597"/>
            <a:ext cx="4174170" cy="302522"/>
          </a:xfrm>
          <a:prstGeom prst="rect">
            <a:avLst/>
          </a:prstGeom>
          <a:solidFill>
            <a:srgbClr val="00338D"/>
          </a:solidFill>
          <a:ln w="12700">
            <a:solidFill>
              <a:srgbClr val="00338D"/>
            </a:solidFill>
          </a:ln>
        </p:spPr>
        <p:txBody>
          <a:bodyPr vert="horz" lIns="0" tIns="0" rIns="0" bIns="0" rtlCol="0" anchor="ctr" anchorCtr="1">
            <a:normAutofit/>
          </a:bodyPr>
          <a:lstStyle>
            <a:lvl1pPr algn="l">
              <a:defRPr lang="en-US" sz="1050" b="1" kern="1200" noProof="0" dirty="0" smtClean="0">
                <a:solidFill>
                  <a:schemeClr val="bg1"/>
                </a:solidFill>
                <a:latin typeface="Arial" panose="020B0604020202020204" pitchFamily="34" charset="0"/>
                <a:ea typeface="+mn-ea"/>
                <a:cs typeface="Arial" pitchFamily="34" charset="0"/>
              </a:defRPr>
            </a:lvl1pPr>
            <a:lvl5pPr>
              <a:defRPr/>
            </a:lvl5pPr>
            <a:lvl6pPr>
              <a:defRPr baseline="0"/>
            </a:lvl6pPr>
            <a:lvl7pPr>
              <a:defRPr baseline="0"/>
            </a:lvl7pPr>
            <a:lvl8pPr>
              <a:defRPr baseline="0"/>
            </a:lvl8pPr>
          </a:lstStyle>
          <a:p>
            <a:pPr marL="0" lvl="0" indent="0" algn="l" defTabSz="889078" rtl="0" eaLnBrk="1" latinLnBrk="0" hangingPunct="1">
              <a:lnSpc>
                <a:spcPct val="100000"/>
              </a:lnSpc>
              <a:spcBef>
                <a:spcPts val="584"/>
              </a:spcBef>
              <a:buFont typeface="Arial" pitchFamily="34" charset="0"/>
              <a:buNone/>
            </a:pPr>
            <a:r>
              <a:rPr lang="fr-FR" smtClean="0"/>
              <a:t>Modifiez les styles du texte du masque</a:t>
            </a:r>
          </a:p>
        </p:txBody>
      </p:sp>
      <p:sp>
        <p:nvSpPr>
          <p:cNvPr id="44" name="Text Placeholder 20"/>
          <p:cNvSpPr>
            <a:spLocks noGrp="1"/>
          </p:cNvSpPr>
          <p:nvPr>
            <p:ph type="body" sz="quarter" idx="49"/>
          </p:nvPr>
        </p:nvSpPr>
        <p:spPr bwMode="gray">
          <a:xfrm>
            <a:off x="5780497" y="1993183"/>
            <a:ext cx="4174176" cy="4828908"/>
          </a:xfrm>
          <a:prstGeom prst="rect">
            <a:avLst/>
          </a:prstGeom>
          <a:solidFill>
            <a:schemeClr val="bg1"/>
          </a:solidFill>
          <a:ln w="12700">
            <a:solidFill>
              <a:srgbClr val="00338D"/>
            </a:solidFill>
          </a:ln>
        </p:spPr>
        <p:txBody>
          <a:bodyPr lIns="91440" tIns="45720" rIns="91440" bIns="45720">
            <a:normAutofit/>
          </a:bodyPr>
          <a:lstStyle>
            <a:lvl1pPr>
              <a:spcBef>
                <a:spcPts val="0"/>
              </a:spcBef>
              <a:defRPr sz="900">
                <a:latin typeface="Arial" panose="020B0604020202020204" pitchFamily="34" charset="0"/>
                <a:cs typeface="Univers for KPMG Light"/>
              </a:defRPr>
            </a:lvl1pPr>
            <a:lvl2pPr>
              <a:spcBef>
                <a:spcPts val="0"/>
              </a:spcBef>
              <a:defRPr sz="900">
                <a:latin typeface="Arial" panose="020B0604020202020204" pitchFamily="34" charset="0"/>
                <a:cs typeface="Univers for KPMG Light"/>
              </a:defRPr>
            </a:lvl2pPr>
            <a:lvl3pPr>
              <a:spcBef>
                <a:spcPts val="0"/>
              </a:spcBef>
              <a:defRPr sz="900">
                <a:latin typeface="Arial" panose="020B0604020202020204" pitchFamily="34" charset="0"/>
                <a:cs typeface="Univers for KPMG Light"/>
              </a:defRPr>
            </a:lvl3pPr>
            <a:lvl4pPr>
              <a:spcBef>
                <a:spcPts val="0"/>
              </a:spcBef>
              <a:defRPr sz="1167">
                <a:latin typeface="Univers for KPMG" panose="020B0603020202020204" pitchFamily="34" charset="0"/>
              </a:defRPr>
            </a:lvl4pPr>
            <a:lvl5pPr>
              <a:spcBef>
                <a:spcPts val="0"/>
              </a:spcBef>
              <a:defRPr sz="1167">
                <a:latin typeface="Univers for KPMG" panose="020B0603020202020204" pitchFamily="34" charset="0"/>
              </a:defRPr>
            </a:lvl5pPr>
            <a:lvl6pPr>
              <a:defRPr baseline="0"/>
            </a:lvl6pPr>
            <a:lvl7pPr>
              <a:defRPr baseline="0"/>
            </a:lvl7pPr>
            <a:lvl8pPr>
              <a:defRPr baseline="0"/>
            </a:lvl8pPr>
          </a:lstStyle>
          <a:p>
            <a:pPr lvl="0"/>
            <a:r>
              <a:rPr lang="fr-FR" smtClean="0"/>
              <a:t>Modifiez les styles du texte du masque</a:t>
            </a:r>
          </a:p>
          <a:p>
            <a:pPr lvl="1"/>
            <a:r>
              <a:rPr lang="fr-FR" smtClean="0"/>
              <a:t>Deuxième niveau</a:t>
            </a:r>
          </a:p>
          <a:p>
            <a:pPr lvl="2"/>
            <a:r>
              <a:rPr lang="fr-FR" smtClean="0"/>
              <a:t>Troisième niveau</a:t>
            </a:r>
          </a:p>
        </p:txBody>
      </p:sp>
      <p:sp>
        <p:nvSpPr>
          <p:cNvPr id="45" name="Text Placeholder 20"/>
          <p:cNvSpPr>
            <a:spLocks noGrp="1"/>
          </p:cNvSpPr>
          <p:nvPr>
            <p:ph type="body" sz="quarter" idx="50"/>
          </p:nvPr>
        </p:nvSpPr>
        <p:spPr bwMode="gray">
          <a:xfrm>
            <a:off x="5780498" y="1700597"/>
            <a:ext cx="4174170" cy="282312"/>
          </a:xfrm>
          <a:prstGeom prst="rect">
            <a:avLst/>
          </a:prstGeom>
          <a:solidFill>
            <a:srgbClr val="00338D"/>
          </a:solidFill>
          <a:ln w="12700">
            <a:solidFill>
              <a:srgbClr val="00338D"/>
            </a:solidFill>
          </a:ln>
        </p:spPr>
        <p:txBody>
          <a:bodyPr vert="horz" lIns="0" tIns="0" rIns="0" bIns="0" rtlCol="0" anchor="ctr" anchorCtr="1">
            <a:normAutofit/>
          </a:bodyPr>
          <a:lstStyle>
            <a:lvl1pPr algn="l">
              <a:defRPr lang="en-US" sz="1050" b="1" kern="1200" noProof="0" dirty="0" smtClean="0">
                <a:solidFill>
                  <a:schemeClr val="bg1"/>
                </a:solidFill>
                <a:latin typeface="Arial" panose="020B0604020202020204" pitchFamily="34" charset="0"/>
                <a:ea typeface="+mn-ea"/>
                <a:cs typeface="Arial" pitchFamily="34" charset="0"/>
              </a:defRPr>
            </a:lvl1pPr>
            <a:lvl5pPr>
              <a:defRPr/>
            </a:lvl5pPr>
            <a:lvl6pPr>
              <a:defRPr baseline="0"/>
            </a:lvl6pPr>
            <a:lvl7pPr>
              <a:defRPr baseline="0"/>
            </a:lvl7pPr>
            <a:lvl8pPr>
              <a:defRPr baseline="0"/>
            </a:lvl8pPr>
          </a:lstStyle>
          <a:p>
            <a:pPr marL="0" lvl="0" indent="0" algn="l" defTabSz="889078" rtl="0" eaLnBrk="1" latinLnBrk="0" hangingPunct="1">
              <a:lnSpc>
                <a:spcPct val="100000"/>
              </a:lnSpc>
              <a:spcBef>
                <a:spcPts val="584"/>
              </a:spcBef>
              <a:buFont typeface="Arial" pitchFamily="34" charset="0"/>
              <a:buNone/>
            </a:pPr>
            <a:r>
              <a:rPr lang="fr-FR" smtClean="0"/>
              <a:t>Modifiez les styles du texte du masque</a:t>
            </a:r>
          </a:p>
        </p:txBody>
      </p:sp>
    </p:spTree>
    <p:extLst>
      <p:ext uri="{BB962C8B-B14F-4D97-AF65-F5344CB8AC3E}">
        <p14:creationId xmlns:p14="http://schemas.microsoft.com/office/powerpoint/2010/main" val="2852943607"/>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ONE COLUMN TEXT">
    <p:spTree>
      <p:nvGrpSpPr>
        <p:cNvPr id="1" name=""/>
        <p:cNvGrpSpPr/>
        <p:nvPr/>
      </p:nvGrpSpPr>
      <p:grpSpPr>
        <a:xfrm>
          <a:off x="0" y="0"/>
          <a:ext cx="0" cy="0"/>
          <a:chOff x="0" y="0"/>
          <a:chExt cx="0" cy="0"/>
        </a:xfrm>
      </p:grpSpPr>
      <p:sp>
        <p:nvSpPr>
          <p:cNvPr id="2" name="Title 1"/>
          <p:cNvSpPr>
            <a:spLocks noGrp="1"/>
          </p:cNvSpPr>
          <p:nvPr>
            <p:ph type="title"/>
          </p:nvPr>
        </p:nvSpPr>
        <p:spPr>
          <a:xfrm>
            <a:off x="876730" y="322547"/>
            <a:ext cx="8928406" cy="851891"/>
          </a:xfrm>
        </p:spPr>
        <p:txBody>
          <a:bodyPr/>
          <a:lstStyle/>
          <a:p>
            <a:r>
              <a:rPr lang="fr-FR" dirty="0" smtClean="0"/>
              <a:t>Modifiez le style du titre</a:t>
            </a:r>
            <a:endParaRPr lang="en-US" dirty="0"/>
          </a:p>
        </p:txBody>
      </p:sp>
      <p:sp>
        <p:nvSpPr>
          <p:cNvPr id="4" name="Espace réservé du texte 3"/>
          <p:cNvSpPr>
            <a:spLocks noGrp="1"/>
          </p:cNvSpPr>
          <p:nvPr>
            <p:ph type="body" sz="quarter" idx="10"/>
          </p:nvPr>
        </p:nvSpPr>
        <p:spPr>
          <a:xfrm>
            <a:off x="877277" y="1478688"/>
            <a:ext cx="9028071" cy="4945287"/>
          </a:xfrm>
          <a:prstGeom prst="rect">
            <a:avLst/>
          </a:prstGeom>
        </p:spPr>
        <p:txBody>
          <a:bodyPr/>
          <a:lstStyle/>
          <a:p>
            <a:pPr lvl="0"/>
            <a:r>
              <a:rPr lang="fr-FR" dirty="0" smtClean="0"/>
              <a:t>Modifiez les styles du texte du masque</a:t>
            </a:r>
          </a:p>
          <a:p>
            <a:pPr lvl="1"/>
            <a:r>
              <a:rPr lang="fr-FR" dirty="0" smtClean="0"/>
              <a:t>Deuxième niveau</a:t>
            </a:r>
          </a:p>
          <a:p>
            <a:pPr lvl="2"/>
            <a:r>
              <a:rPr lang="fr-FR" dirty="0" smtClean="0"/>
              <a:t>Troisième niveau</a:t>
            </a:r>
          </a:p>
          <a:p>
            <a:pPr lvl="3"/>
            <a:r>
              <a:rPr lang="fr-FR" dirty="0" smtClean="0"/>
              <a:t>Quatrième niveau</a:t>
            </a:r>
          </a:p>
          <a:p>
            <a:pPr lvl="4"/>
            <a:r>
              <a:rPr lang="fr-FR" dirty="0" smtClean="0"/>
              <a:t>Cinquième niveau</a:t>
            </a:r>
            <a:endParaRPr lang="fr-FR" dirty="0"/>
          </a:p>
        </p:txBody>
      </p:sp>
      <p:sp>
        <p:nvSpPr>
          <p:cNvPr id="7" name="Shape 36"/>
          <p:cNvSpPr/>
          <p:nvPr userDrawn="1"/>
        </p:nvSpPr>
        <p:spPr>
          <a:xfrm>
            <a:off x="1962150" y="7083325"/>
            <a:ext cx="7385270" cy="241935"/>
          </a:xfrm>
          <a:prstGeom prst="rect">
            <a:avLst/>
          </a:prstGeom>
          <a:ln w="12700">
            <a:miter lim="400000"/>
          </a:ln>
          <a:extLst>
            <a:ext uri="{C572A759-6A51-4108-AA02-DFA0A04FC94B}">
              <ma14:wrappingTextBoxFlag xmlns="" xmlns:ma14="http://schemas.microsoft.com/office/mac/drawingml/2011/main" val="1"/>
            </a:ext>
          </a:extLst>
        </p:spPr>
        <p:txBody>
          <a:bodyPr lIns="0" tIns="0" rIns="0" bIns="0"/>
          <a:lstStyle>
            <a:lvl1pPr defTabSz="914400">
              <a:defRPr sz="800">
                <a:solidFill>
                  <a:srgbClr val="004C97"/>
                </a:solidFill>
                <a:latin typeface="Univers for KPMG"/>
                <a:ea typeface="Univers for KPMG"/>
                <a:cs typeface="Univers for KPMG"/>
                <a:sym typeface="Univers for KPMG"/>
              </a:defRPr>
            </a:lvl1pPr>
          </a:lstStyle>
          <a:p>
            <a:pPr lvl="0">
              <a:defRPr sz="1800">
                <a:solidFill>
                  <a:srgbClr val="000000"/>
                </a:solidFill>
              </a:defRPr>
            </a:pPr>
            <a:r>
              <a:rPr lang="fr-FR" sz="600" dirty="0" smtClean="0">
                <a:solidFill>
                  <a:schemeClr val="bg1">
                    <a:lumMod val="65000"/>
                  </a:schemeClr>
                </a:solidFill>
                <a:latin typeface="Univers for KPMG Light"/>
                <a:ea typeface="Univers for KPMG Light"/>
                <a:cs typeface="Univers for KPMG Light"/>
              </a:rPr>
              <a:t>© 2020 KPMG France, membre français du réseau KPMG International constitué de cabinets indépendants adhérents de KPMG International </a:t>
            </a:r>
            <a:r>
              <a:rPr lang="fr-FR" sz="600" dirty="0" err="1" smtClean="0">
                <a:solidFill>
                  <a:schemeClr val="bg1">
                    <a:lumMod val="65000"/>
                  </a:schemeClr>
                </a:solidFill>
                <a:latin typeface="Univers for KPMG Light"/>
                <a:ea typeface="Univers for KPMG Light"/>
                <a:cs typeface="Univers for KPMG Light"/>
              </a:rPr>
              <a:t>Cooperative</a:t>
            </a:r>
            <a:r>
              <a:rPr lang="fr-FR" sz="600" dirty="0" smtClean="0">
                <a:solidFill>
                  <a:schemeClr val="bg1">
                    <a:lumMod val="65000"/>
                  </a:schemeClr>
                </a:solidFill>
                <a:latin typeface="Univers for KPMG Light"/>
                <a:ea typeface="Univers for KPMG Light"/>
                <a:cs typeface="Univers for KPMG Light"/>
              </a:rPr>
              <a:t>, une entité de droit suisse. Tous droits réservés. Le nom KPMG et le logo sont des marques déposées ou des marques de KPMG International. </a:t>
            </a:r>
          </a:p>
        </p:txBody>
      </p:sp>
      <p:sp>
        <p:nvSpPr>
          <p:cNvPr id="8" name="Slide Number Placeholder 2"/>
          <p:cNvSpPr txBox="1">
            <a:spLocks/>
          </p:cNvSpPr>
          <p:nvPr userDrawn="1"/>
        </p:nvSpPr>
        <p:spPr>
          <a:xfrm>
            <a:off x="9470578" y="7003050"/>
            <a:ext cx="798067" cy="402483"/>
          </a:xfrm>
          <a:prstGeom prst="rect">
            <a:avLst/>
          </a:prstGeom>
        </p:spPr>
        <p:txBody>
          <a:bodyPr vert="horz" lIns="98694" tIns="49347" rIns="98694" bIns="49347" rtlCol="0" anchor="ctr"/>
          <a:lstStyle>
            <a:defPPr>
              <a:defRPr lang="en-US"/>
            </a:defPPr>
            <a:lvl1pPr marL="0" algn="r" defTabSz="410291" rtl="0" eaLnBrk="1" latinLnBrk="0" hangingPunct="1">
              <a:defRPr sz="1100" kern="1200">
                <a:solidFill>
                  <a:srgbClr val="00338D"/>
                </a:solidFill>
                <a:latin typeface="Univers for KPMG" panose="020B0603020202020204" pitchFamily="34" charset="0"/>
                <a:ea typeface="+mn-ea"/>
                <a:cs typeface="+mn-cs"/>
              </a:defRPr>
            </a:lvl1pPr>
            <a:lvl2pPr marL="410291" algn="l" defTabSz="410291" rtl="0" eaLnBrk="1" latinLnBrk="0" hangingPunct="1">
              <a:defRPr sz="1600" kern="1200">
                <a:solidFill>
                  <a:schemeClr val="tx1"/>
                </a:solidFill>
                <a:latin typeface="+mn-lt"/>
                <a:ea typeface="+mn-ea"/>
                <a:cs typeface="+mn-cs"/>
              </a:defRPr>
            </a:lvl2pPr>
            <a:lvl3pPr marL="820583" algn="l" defTabSz="410291" rtl="0" eaLnBrk="1" latinLnBrk="0" hangingPunct="1">
              <a:defRPr sz="1600" kern="1200">
                <a:solidFill>
                  <a:schemeClr val="tx1"/>
                </a:solidFill>
                <a:latin typeface="+mn-lt"/>
                <a:ea typeface="+mn-ea"/>
                <a:cs typeface="+mn-cs"/>
              </a:defRPr>
            </a:lvl3pPr>
            <a:lvl4pPr marL="1230874" algn="l" defTabSz="410291" rtl="0" eaLnBrk="1" latinLnBrk="0" hangingPunct="1">
              <a:defRPr sz="1600" kern="1200">
                <a:solidFill>
                  <a:schemeClr val="tx1"/>
                </a:solidFill>
                <a:latin typeface="+mn-lt"/>
                <a:ea typeface="+mn-ea"/>
                <a:cs typeface="+mn-cs"/>
              </a:defRPr>
            </a:lvl4pPr>
            <a:lvl5pPr marL="1641165" algn="l" defTabSz="410291" rtl="0" eaLnBrk="1" latinLnBrk="0" hangingPunct="1">
              <a:defRPr sz="1600" kern="1200">
                <a:solidFill>
                  <a:schemeClr val="tx1"/>
                </a:solidFill>
                <a:latin typeface="+mn-lt"/>
                <a:ea typeface="+mn-ea"/>
                <a:cs typeface="+mn-cs"/>
              </a:defRPr>
            </a:lvl5pPr>
            <a:lvl6pPr marL="2051456" algn="l" defTabSz="410291" rtl="0" eaLnBrk="1" latinLnBrk="0" hangingPunct="1">
              <a:defRPr sz="1600" kern="1200">
                <a:solidFill>
                  <a:schemeClr val="tx1"/>
                </a:solidFill>
                <a:latin typeface="+mn-lt"/>
                <a:ea typeface="+mn-ea"/>
                <a:cs typeface="+mn-cs"/>
              </a:defRPr>
            </a:lvl6pPr>
            <a:lvl7pPr marL="2461748" algn="l" defTabSz="410291" rtl="0" eaLnBrk="1" latinLnBrk="0" hangingPunct="1">
              <a:defRPr sz="1600" kern="1200">
                <a:solidFill>
                  <a:schemeClr val="tx1"/>
                </a:solidFill>
                <a:latin typeface="+mn-lt"/>
                <a:ea typeface="+mn-ea"/>
                <a:cs typeface="+mn-cs"/>
              </a:defRPr>
            </a:lvl7pPr>
            <a:lvl8pPr marL="2872039" algn="l" defTabSz="410291" rtl="0" eaLnBrk="1" latinLnBrk="0" hangingPunct="1">
              <a:defRPr sz="1600" kern="1200">
                <a:solidFill>
                  <a:schemeClr val="tx1"/>
                </a:solidFill>
                <a:latin typeface="+mn-lt"/>
                <a:ea typeface="+mn-ea"/>
                <a:cs typeface="+mn-cs"/>
              </a:defRPr>
            </a:lvl8pPr>
            <a:lvl9pPr marL="3282330" algn="l" defTabSz="410291" rtl="0" eaLnBrk="1" latinLnBrk="0" hangingPunct="1">
              <a:defRPr sz="1600" kern="1200">
                <a:solidFill>
                  <a:schemeClr val="tx1"/>
                </a:solidFill>
                <a:latin typeface="+mn-lt"/>
                <a:ea typeface="+mn-ea"/>
                <a:cs typeface="+mn-cs"/>
              </a:defRPr>
            </a:lvl9pPr>
          </a:lstStyle>
          <a:p>
            <a:fld id="{F5720C74-DF7F-4219-833F-24107FE1C2EA}" type="slidenum">
              <a:rPr lang="en-CA" sz="900" smtClean="0"/>
              <a:pPr/>
              <a:t>‹N°›</a:t>
            </a:fld>
            <a:endParaRPr lang="en-CA" sz="900" dirty="0"/>
          </a:p>
        </p:txBody>
      </p:sp>
      <p:pic>
        <p:nvPicPr>
          <p:cNvPr id="10" name="Picture 7" descr="KPMG_NoCP_PMS287_US_283_6779.eps"/>
          <p:cNvPicPr>
            <a:picLocks noChangeAspect="1"/>
          </p:cNvPicPr>
          <p:nvPr userDrawn="1"/>
        </p:nvPicPr>
        <p:blipFill rotWithShape="1">
          <a:blip r:embed="rId2" cstate="email">
            <a:extLst>
              <a:ext uri="{28A0092B-C50C-407E-A947-70E740481C1C}">
                <a14:useLocalDpi xmlns:a14="http://schemas.microsoft.com/office/drawing/2010/main"/>
              </a:ext>
            </a:extLst>
          </a:blip>
          <a:srcRect l="7057" t="24107" r="10265" b="24107"/>
          <a:stretch/>
        </p:blipFill>
        <p:spPr>
          <a:xfrm>
            <a:off x="564493" y="7050405"/>
            <a:ext cx="714384" cy="302387"/>
          </a:xfrm>
          <a:prstGeom prst="rect">
            <a:avLst/>
          </a:prstGeom>
        </p:spPr>
      </p:pic>
      <p:cxnSp>
        <p:nvCxnSpPr>
          <p:cNvPr id="11" name="Connecteur droit 10"/>
          <p:cNvCxnSpPr/>
          <p:nvPr userDrawn="1"/>
        </p:nvCxnSpPr>
        <p:spPr>
          <a:xfrm>
            <a:off x="413230" y="1316897"/>
            <a:ext cx="9956164" cy="6444"/>
          </a:xfrm>
          <a:prstGeom prst="line">
            <a:avLst/>
          </a:prstGeom>
          <a:ln>
            <a:solidFill>
              <a:schemeClr val="tx2"/>
            </a:solidFill>
          </a:ln>
          <a:effectLst/>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05204476"/>
      </p:ext>
    </p:extLst>
  </p:cSld>
  <p:clrMapOvr>
    <a:masterClrMapping/>
  </p:clrMapOvr>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Etude">
    <p:spTree>
      <p:nvGrpSpPr>
        <p:cNvPr id="1" name=""/>
        <p:cNvGrpSpPr/>
        <p:nvPr/>
      </p:nvGrpSpPr>
      <p:grpSpPr>
        <a:xfrm>
          <a:off x="0" y="0"/>
          <a:ext cx="0" cy="0"/>
          <a:chOff x="0" y="0"/>
          <a:chExt cx="0" cy="0"/>
        </a:xfrm>
      </p:grpSpPr>
    </p:spTree>
    <p:extLst>
      <p:ext uri="{BB962C8B-B14F-4D97-AF65-F5344CB8AC3E}">
        <p14:creationId xmlns:p14="http://schemas.microsoft.com/office/powerpoint/2010/main" val="274768337"/>
      </p:ext>
    </p:extLst>
  </p:cSld>
  <p:clrMapOvr>
    <a:masterClrMapping/>
  </p:clrMapOvr>
  <p:timing>
    <p:tnLst>
      <p:par>
        <p:cTn id="1" dur="indefinite" restart="never" nodeType="tmRoot"/>
      </p:par>
    </p:tn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preserve="1" userDrawn="1">
  <p:cSld name="FINAL SLIDE">
    <p:spTree>
      <p:nvGrpSpPr>
        <p:cNvPr id="1" name=""/>
        <p:cNvGrpSpPr/>
        <p:nvPr/>
      </p:nvGrpSpPr>
      <p:grpSpPr>
        <a:xfrm>
          <a:off x="0" y="0"/>
          <a:ext cx="0" cy="0"/>
          <a:chOff x="0" y="0"/>
          <a:chExt cx="0" cy="0"/>
        </a:xfrm>
      </p:grpSpPr>
      <p:sp>
        <p:nvSpPr>
          <p:cNvPr id="5" name="object 3"/>
          <p:cNvSpPr/>
          <p:nvPr userDrawn="1"/>
        </p:nvSpPr>
        <p:spPr>
          <a:xfrm>
            <a:off x="4" y="1"/>
            <a:ext cx="894408" cy="7559675"/>
          </a:xfrm>
          <a:custGeom>
            <a:avLst/>
            <a:gdLst/>
            <a:ahLst/>
            <a:cxnLst/>
            <a:rect l="l" t="t" r="r" b="b"/>
            <a:pathLst>
              <a:path w="1742046" h="7772400">
                <a:moveTo>
                  <a:pt x="0" y="7772400"/>
                </a:moveTo>
                <a:lnTo>
                  <a:pt x="1742046" y="7772400"/>
                </a:lnTo>
                <a:lnTo>
                  <a:pt x="1742046" y="0"/>
                </a:lnTo>
                <a:lnTo>
                  <a:pt x="0" y="0"/>
                </a:lnTo>
                <a:lnTo>
                  <a:pt x="0" y="7772400"/>
                </a:lnTo>
                <a:close/>
              </a:path>
            </a:pathLst>
          </a:custGeom>
          <a:solidFill>
            <a:srgbClr val="00338D"/>
          </a:solidFill>
        </p:spPr>
        <p:txBody>
          <a:bodyPr wrap="square" lIns="0" tIns="0" rIns="0" bIns="0" rtlCol="0">
            <a:noAutofit/>
          </a:bodyPr>
          <a:lstStyle/>
          <a:p>
            <a:pPr defTabSz="986616"/>
            <a:endParaRPr sz="1510" dirty="0">
              <a:solidFill>
                <a:srgbClr val="000000"/>
              </a:solidFill>
              <a:sym typeface="Arial" panose="020B0604020202020204" pitchFamily="34" charset="0"/>
            </a:endParaRPr>
          </a:p>
        </p:txBody>
      </p:sp>
      <p:sp>
        <p:nvSpPr>
          <p:cNvPr id="17" name="Freeform 19"/>
          <p:cNvSpPr>
            <a:spLocks noEditPoints="1"/>
          </p:cNvSpPr>
          <p:nvPr userDrawn="1"/>
        </p:nvSpPr>
        <p:spPr bwMode="auto">
          <a:xfrm>
            <a:off x="1242525" y="703173"/>
            <a:ext cx="839285" cy="349213"/>
          </a:xfrm>
          <a:custGeom>
            <a:avLst/>
            <a:gdLst>
              <a:gd name="T0" fmla="*/ 269 w 283"/>
              <a:gd name="T1" fmla="*/ 77 h 114"/>
              <a:gd name="T2" fmla="*/ 222 w 283"/>
              <a:gd name="T3" fmla="*/ 87 h 114"/>
              <a:gd name="T4" fmla="*/ 244 w 283"/>
              <a:gd name="T5" fmla="*/ 60 h 114"/>
              <a:gd name="T6" fmla="*/ 269 w 283"/>
              <a:gd name="T7" fmla="*/ 56 h 114"/>
              <a:gd name="T8" fmla="*/ 222 w 283"/>
              <a:gd name="T9" fmla="*/ 2 h 114"/>
              <a:gd name="T10" fmla="*/ 281 w 283"/>
              <a:gd name="T11" fmla="*/ 87 h 114"/>
              <a:gd name="T12" fmla="*/ 222 w 283"/>
              <a:gd name="T13" fmla="*/ 89 h 114"/>
              <a:gd name="T14" fmla="*/ 246 w 283"/>
              <a:gd name="T15" fmla="*/ 101 h 114"/>
              <a:gd name="T16" fmla="*/ 205 w 283"/>
              <a:gd name="T17" fmla="*/ 82 h 114"/>
              <a:gd name="T18" fmla="*/ 203 w 283"/>
              <a:gd name="T19" fmla="*/ 52 h 114"/>
              <a:gd name="T20" fmla="*/ 154 w 283"/>
              <a:gd name="T21" fmla="*/ 87 h 114"/>
              <a:gd name="T22" fmla="*/ 213 w 283"/>
              <a:gd name="T23" fmla="*/ 53 h 114"/>
              <a:gd name="T24" fmla="*/ 171 w 283"/>
              <a:gd name="T25" fmla="*/ 87 h 114"/>
              <a:gd name="T26" fmla="*/ 180 w 283"/>
              <a:gd name="T27" fmla="*/ 87 h 114"/>
              <a:gd name="T28" fmla="*/ 120 w 283"/>
              <a:gd name="T29" fmla="*/ 87 h 114"/>
              <a:gd name="T30" fmla="*/ 117 w 283"/>
              <a:gd name="T31" fmla="*/ 56 h 114"/>
              <a:gd name="T32" fmla="*/ 86 w 283"/>
              <a:gd name="T33" fmla="*/ 2 h 114"/>
              <a:gd name="T34" fmla="*/ 145 w 283"/>
              <a:gd name="T35" fmla="*/ 52 h 114"/>
              <a:gd name="T36" fmla="*/ 142 w 283"/>
              <a:gd name="T37" fmla="*/ 87 h 114"/>
              <a:gd name="T38" fmla="*/ 93 w 283"/>
              <a:gd name="T39" fmla="*/ 79 h 114"/>
              <a:gd name="T40" fmla="*/ 89 w 283"/>
              <a:gd name="T41" fmla="*/ 79 h 114"/>
              <a:gd name="T42" fmla="*/ 87 w 283"/>
              <a:gd name="T43" fmla="*/ 69 h 114"/>
              <a:gd name="T44" fmla="*/ 95 w 283"/>
              <a:gd name="T45" fmla="*/ 62 h 114"/>
              <a:gd name="T46" fmla="*/ 93 w 283"/>
              <a:gd name="T47" fmla="*/ 79 h 114"/>
              <a:gd name="T48" fmla="*/ 67 w 283"/>
              <a:gd name="T49" fmla="*/ 86 h 114"/>
              <a:gd name="T50" fmla="*/ 37 w 283"/>
              <a:gd name="T51" fmla="*/ 82 h 114"/>
              <a:gd name="T52" fmla="*/ 25 w 283"/>
              <a:gd name="T53" fmla="*/ 77 h 114"/>
              <a:gd name="T54" fmla="*/ 18 w 283"/>
              <a:gd name="T55" fmla="*/ 2 h 114"/>
              <a:gd name="T56" fmla="*/ 76 w 283"/>
              <a:gd name="T57" fmla="*/ 55 h 114"/>
              <a:gd name="T58" fmla="*/ 22 w 283"/>
              <a:gd name="T59" fmla="*/ 87 h 114"/>
              <a:gd name="T60" fmla="*/ 220 w 283"/>
              <a:gd name="T61" fmla="*/ 0 h 114"/>
              <a:gd name="T62" fmla="*/ 215 w 283"/>
              <a:gd name="T63" fmla="*/ 0 h 114"/>
              <a:gd name="T64" fmla="*/ 147 w 283"/>
              <a:gd name="T65" fmla="*/ 52 h 114"/>
              <a:gd name="T66" fmla="*/ 84 w 283"/>
              <a:gd name="T67" fmla="*/ 52 h 114"/>
              <a:gd name="T68" fmla="*/ 16 w 283"/>
              <a:gd name="T69" fmla="*/ 0 h 114"/>
              <a:gd name="T70" fmla="*/ 14 w 283"/>
              <a:gd name="T71" fmla="*/ 113 h 114"/>
              <a:gd name="T72" fmla="*/ 35 w 283"/>
              <a:gd name="T73" fmla="*/ 113 h 114"/>
              <a:gd name="T74" fmla="*/ 66 w 283"/>
              <a:gd name="T75" fmla="*/ 89 h 114"/>
              <a:gd name="T76" fmla="*/ 81 w 283"/>
              <a:gd name="T77" fmla="*/ 89 h 114"/>
              <a:gd name="T78" fmla="*/ 90 w 283"/>
              <a:gd name="T79" fmla="*/ 89 h 114"/>
              <a:gd name="T80" fmla="*/ 112 w 283"/>
              <a:gd name="T81" fmla="*/ 113 h 114"/>
              <a:gd name="T82" fmla="*/ 142 w 283"/>
              <a:gd name="T83" fmla="*/ 89 h 114"/>
              <a:gd name="T84" fmla="*/ 170 w 283"/>
              <a:gd name="T85" fmla="*/ 89 h 114"/>
              <a:gd name="T86" fmla="*/ 190 w 283"/>
              <a:gd name="T87" fmla="*/ 113 h 114"/>
              <a:gd name="T88" fmla="*/ 210 w 283"/>
              <a:gd name="T89" fmla="*/ 108 h 114"/>
              <a:gd name="T90" fmla="*/ 266 w 283"/>
              <a:gd name="T91" fmla="*/ 89 h 114"/>
              <a:gd name="T92" fmla="*/ 220 w 283"/>
              <a:gd name="T93" fmla="*/ 0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83" h="114">
                <a:moveTo>
                  <a:pt x="281" y="87"/>
                </a:moveTo>
                <a:cubicBezTo>
                  <a:pt x="266" y="87"/>
                  <a:pt x="266" y="87"/>
                  <a:pt x="266" y="87"/>
                </a:cubicBezTo>
                <a:cubicBezTo>
                  <a:pt x="269" y="77"/>
                  <a:pt x="269" y="77"/>
                  <a:pt x="269" y="77"/>
                </a:cubicBezTo>
                <a:cubicBezTo>
                  <a:pt x="239" y="77"/>
                  <a:pt x="239" y="77"/>
                  <a:pt x="239" y="77"/>
                </a:cubicBezTo>
                <a:cubicBezTo>
                  <a:pt x="237" y="87"/>
                  <a:pt x="237" y="87"/>
                  <a:pt x="237" y="87"/>
                </a:cubicBezTo>
                <a:cubicBezTo>
                  <a:pt x="222" y="87"/>
                  <a:pt x="222" y="87"/>
                  <a:pt x="222" y="87"/>
                </a:cubicBezTo>
                <a:cubicBezTo>
                  <a:pt x="222" y="85"/>
                  <a:pt x="222" y="85"/>
                  <a:pt x="222" y="85"/>
                </a:cubicBezTo>
                <a:cubicBezTo>
                  <a:pt x="223" y="84"/>
                  <a:pt x="223" y="83"/>
                  <a:pt x="223" y="81"/>
                </a:cubicBezTo>
                <a:cubicBezTo>
                  <a:pt x="226" y="71"/>
                  <a:pt x="233" y="60"/>
                  <a:pt x="244" y="60"/>
                </a:cubicBezTo>
                <a:cubicBezTo>
                  <a:pt x="249" y="60"/>
                  <a:pt x="254" y="62"/>
                  <a:pt x="253" y="69"/>
                </a:cubicBezTo>
                <a:cubicBezTo>
                  <a:pt x="271" y="69"/>
                  <a:pt x="271" y="69"/>
                  <a:pt x="271" y="69"/>
                </a:cubicBezTo>
                <a:cubicBezTo>
                  <a:pt x="272" y="66"/>
                  <a:pt x="273" y="61"/>
                  <a:pt x="269" y="56"/>
                </a:cubicBezTo>
                <a:cubicBezTo>
                  <a:pt x="266" y="51"/>
                  <a:pt x="258" y="48"/>
                  <a:pt x="248" y="48"/>
                </a:cubicBezTo>
                <a:cubicBezTo>
                  <a:pt x="241" y="48"/>
                  <a:pt x="231" y="50"/>
                  <a:pt x="222" y="55"/>
                </a:cubicBezTo>
                <a:cubicBezTo>
                  <a:pt x="222" y="2"/>
                  <a:pt x="222" y="2"/>
                  <a:pt x="222" y="2"/>
                </a:cubicBezTo>
                <a:cubicBezTo>
                  <a:pt x="281" y="2"/>
                  <a:pt x="281" y="2"/>
                  <a:pt x="281" y="2"/>
                </a:cubicBezTo>
                <a:cubicBezTo>
                  <a:pt x="281" y="87"/>
                  <a:pt x="281" y="87"/>
                  <a:pt x="281" y="87"/>
                </a:cubicBezTo>
                <a:cubicBezTo>
                  <a:pt x="281" y="87"/>
                  <a:pt x="281" y="87"/>
                  <a:pt x="281" y="87"/>
                </a:cubicBezTo>
                <a:close/>
                <a:moveTo>
                  <a:pt x="246" y="101"/>
                </a:moveTo>
                <a:cubicBezTo>
                  <a:pt x="243" y="102"/>
                  <a:pt x="240" y="102"/>
                  <a:pt x="237" y="102"/>
                </a:cubicBezTo>
                <a:cubicBezTo>
                  <a:pt x="228" y="102"/>
                  <a:pt x="222" y="98"/>
                  <a:pt x="222" y="89"/>
                </a:cubicBezTo>
                <a:cubicBezTo>
                  <a:pt x="249" y="89"/>
                  <a:pt x="249" y="89"/>
                  <a:pt x="249" y="89"/>
                </a:cubicBezTo>
                <a:cubicBezTo>
                  <a:pt x="246" y="101"/>
                  <a:pt x="246" y="101"/>
                  <a:pt x="246" y="101"/>
                </a:cubicBezTo>
                <a:cubicBezTo>
                  <a:pt x="246" y="101"/>
                  <a:pt x="246" y="101"/>
                  <a:pt x="246" y="101"/>
                </a:cubicBezTo>
                <a:close/>
                <a:moveTo>
                  <a:pt x="213" y="53"/>
                </a:moveTo>
                <a:cubicBezTo>
                  <a:pt x="213" y="65"/>
                  <a:pt x="213" y="65"/>
                  <a:pt x="213" y="65"/>
                </a:cubicBezTo>
                <a:cubicBezTo>
                  <a:pt x="209" y="71"/>
                  <a:pt x="206" y="77"/>
                  <a:pt x="205" y="82"/>
                </a:cubicBezTo>
                <a:cubicBezTo>
                  <a:pt x="204" y="83"/>
                  <a:pt x="204" y="85"/>
                  <a:pt x="204" y="87"/>
                </a:cubicBezTo>
                <a:cubicBezTo>
                  <a:pt x="195" y="87"/>
                  <a:pt x="195" y="87"/>
                  <a:pt x="195" y="87"/>
                </a:cubicBezTo>
                <a:cubicBezTo>
                  <a:pt x="203" y="52"/>
                  <a:pt x="203" y="52"/>
                  <a:pt x="203" y="52"/>
                </a:cubicBezTo>
                <a:cubicBezTo>
                  <a:pt x="178" y="52"/>
                  <a:pt x="178" y="52"/>
                  <a:pt x="178" y="52"/>
                </a:cubicBezTo>
                <a:cubicBezTo>
                  <a:pt x="156" y="87"/>
                  <a:pt x="156" y="87"/>
                  <a:pt x="156" y="87"/>
                </a:cubicBezTo>
                <a:cubicBezTo>
                  <a:pt x="154" y="87"/>
                  <a:pt x="154" y="87"/>
                  <a:pt x="154" y="87"/>
                </a:cubicBezTo>
                <a:cubicBezTo>
                  <a:pt x="154" y="2"/>
                  <a:pt x="154" y="2"/>
                  <a:pt x="154" y="2"/>
                </a:cubicBezTo>
                <a:cubicBezTo>
                  <a:pt x="213" y="2"/>
                  <a:pt x="213" y="2"/>
                  <a:pt x="213" y="2"/>
                </a:cubicBezTo>
                <a:cubicBezTo>
                  <a:pt x="213" y="53"/>
                  <a:pt x="213" y="53"/>
                  <a:pt x="213" y="53"/>
                </a:cubicBezTo>
                <a:cubicBezTo>
                  <a:pt x="213" y="53"/>
                  <a:pt x="213" y="53"/>
                  <a:pt x="213" y="53"/>
                </a:cubicBezTo>
                <a:close/>
                <a:moveTo>
                  <a:pt x="180" y="87"/>
                </a:moveTo>
                <a:cubicBezTo>
                  <a:pt x="171" y="87"/>
                  <a:pt x="171" y="87"/>
                  <a:pt x="171" y="87"/>
                </a:cubicBezTo>
                <a:cubicBezTo>
                  <a:pt x="185" y="66"/>
                  <a:pt x="185" y="66"/>
                  <a:pt x="185" y="66"/>
                </a:cubicBezTo>
                <a:cubicBezTo>
                  <a:pt x="180" y="87"/>
                  <a:pt x="180" y="87"/>
                  <a:pt x="180" y="87"/>
                </a:cubicBezTo>
                <a:cubicBezTo>
                  <a:pt x="180" y="87"/>
                  <a:pt x="180" y="87"/>
                  <a:pt x="180" y="87"/>
                </a:cubicBezTo>
                <a:close/>
                <a:moveTo>
                  <a:pt x="145" y="52"/>
                </a:moveTo>
                <a:cubicBezTo>
                  <a:pt x="130" y="52"/>
                  <a:pt x="130" y="52"/>
                  <a:pt x="130" y="52"/>
                </a:cubicBezTo>
                <a:cubicBezTo>
                  <a:pt x="120" y="87"/>
                  <a:pt x="120" y="87"/>
                  <a:pt x="120" y="87"/>
                </a:cubicBezTo>
                <a:cubicBezTo>
                  <a:pt x="104" y="87"/>
                  <a:pt x="104" y="87"/>
                  <a:pt x="104" y="87"/>
                </a:cubicBezTo>
                <a:cubicBezTo>
                  <a:pt x="112" y="84"/>
                  <a:pt x="117" y="78"/>
                  <a:pt x="119" y="70"/>
                </a:cubicBezTo>
                <a:cubicBezTo>
                  <a:pt x="120" y="64"/>
                  <a:pt x="119" y="59"/>
                  <a:pt x="117" y="56"/>
                </a:cubicBezTo>
                <a:cubicBezTo>
                  <a:pt x="113" y="51"/>
                  <a:pt x="105" y="52"/>
                  <a:pt x="98" y="52"/>
                </a:cubicBezTo>
                <a:cubicBezTo>
                  <a:pt x="97" y="52"/>
                  <a:pt x="86" y="52"/>
                  <a:pt x="86" y="52"/>
                </a:cubicBezTo>
                <a:cubicBezTo>
                  <a:pt x="86" y="2"/>
                  <a:pt x="86" y="2"/>
                  <a:pt x="86" y="2"/>
                </a:cubicBezTo>
                <a:cubicBezTo>
                  <a:pt x="145" y="2"/>
                  <a:pt x="145" y="2"/>
                  <a:pt x="145" y="2"/>
                </a:cubicBezTo>
                <a:cubicBezTo>
                  <a:pt x="145" y="52"/>
                  <a:pt x="145" y="52"/>
                  <a:pt x="145" y="52"/>
                </a:cubicBezTo>
                <a:cubicBezTo>
                  <a:pt x="145" y="52"/>
                  <a:pt x="145" y="52"/>
                  <a:pt x="145" y="52"/>
                </a:cubicBezTo>
                <a:close/>
                <a:moveTo>
                  <a:pt x="135" y="87"/>
                </a:moveTo>
                <a:cubicBezTo>
                  <a:pt x="141" y="65"/>
                  <a:pt x="141" y="65"/>
                  <a:pt x="141" y="65"/>
                </a:cubicBezTo>
                <a:cubicBezTo>
                  <a:pt x="142" y="87"/>
                  <a:pt x="142" y="87"/>
                  <a:pt x="142" y="87"/>
                </a:cubicBezTo>
                <a:cubicBezTo>
                  <a:pt x="135" y="87"/>
                  <a:pt x="135" y="87"/>
                  <a:pt x="135" y="87"/>
                </a:cubicBezTo>
                <a:cubicBezTo>
                  <a:pt x="135" y="87"/>
                  <a:pt x="135" y="87"/>
                  <a:pt x="135" y="87"/>
                </a:cubicBezTo>
                <a:close/>
                <a:moveTo>
                  <a:pt x="93" y="79"/>
                </a:moveTo>
                <a:cubicBezTo>
                  <a:pt x="93" y="79"/>
                  <a:pt x="93" y="79"/>
                  <a:pt x="93" y="79"/>
                </a:cubicBezTo>
                <a:cubicBezTo>
                  <a:pt x="92" y="79"/>
                  <a:pt x="91" y="79"/>
                  <a:pt x="91" y="79"/>
                </a:cubicBezTo>
                <a:cubicBezTo>
                  <a:pt x="90" y="79"/>
                  <a:pt x="89" y="79"/>
                  <a:pt x="89" y="79"/>
                </a:cubicBezTo>
                <a:cubicBezTo>
                  <a:pt x="85" y="79"/>
                  <a:pt x="85" y="79"/>
                  <a:pt x="85" y="79"/>
                </a:cubicBezTo>
                <a:cubicBezTo>
                  <a:pt x="87" y="72"/>
                  <a:pt x="87" y="72"/>
                  <a:pt x="87" y="72"/>
                </a:cubicBezTo>
                <a:cubicBezTo>
                  <a:pt x="87" y="69"/>
                  <a:pt x="87" y="69"/>
                  <a:pt x="87" y="69"/>
                </a:cubicBezTo>
                <a:cubicBezTo>
                  <a:pt x="89" y="62"/>
                  <a:pt x="89" y="62"/>
                  <a:pt x="89" y="62"/>
                </a:cubicBezTo>
                <a:cubicBezTo>
                  <a:pt x="90" y="62"/>
                  <a:pt x="91" y="62"/>
                  <a:pt x="92" y="62"/>
                </a:cubicBezTo>
                <a:cubicBezTo>
                  <a:pt x="95" y="62"/>
                  <a:pt x="95" y="62"/>
                  <a:pt x="95" y="62"/>
                </a:cubicBezTo>
                <a:cubicBezTo>
                  <a:pt x="100" y="62"/>
                  <a:pt x="103" y="62"/>
                  <a:pt x="104" y="63"/>
                </a:cubicBezTo>
                <a:cubicBezTo>
                  <a:pt x="105" y="65"/>
                  <a:pt x="105" y="67"/>
                  <a:pt x="104" y="70"/>
                </a:cubicBezTo>
                <a:cubicBezTo>
                  <a:pt x="102" y="75"/>
                  <a:pt x="100" y="78"/>
                  <a:pt x="93" y="79"/>
                </a:cubicBezTo>
                <a:moveTo>
                  <a:pt x="76" y="55"/>
                </a:moveTo>
                <a:cubicBezTo>
                  <a:pt x="75" y="58"/>
                  <a:pt x="75" y="58"/>
                  <a:pt x="75" y="58"/>
                </a:cubicBezTo>
                <a:cubicBezTo>
                  <a:pt x="67" y="86"/>
                  <a:pt x="67" y="86"/>
                  <a:pt x="67" y="86"/>
                </a:cubicBezTo>
                <a:cubicBezTo>
                  <a:pt x="67" y="87"/>
                  <a:pt x="67" y="87"/>
                  <a:pt x="67" y="87"/>
                </a:cubicBezTo>
                <a:cubicBezTo>
                  <a:pt x="39" y="87"/>
                  <a:pt x="39" y="87"/>
                  <a:pt x="39" y="87"/>
                </a:cubicBezTo>
                <a:cubicBezTo>
                  <a:pt x="37" y="82"/>
                  <a:pt x="37" y="82"/>
                  <a:pt x="37" y="82"/>
                </a:cubicBezTo>
                <a:cubicBezTo>
                  <a:pt x="67" y="52"/>
                  <a:pt x="67" y="52"/>
                  <a:pt x="67" y="52"/>
                </a:cubicBezTo>
                <a:cubicBezTo>
                  <a:pt x="48" y="52"/>
                  <a:pt x="48" y="52"/>
                  <a:pt x="48" y="52"/>
                </a:cubicBezTo>
                <a:cubicBezTo>
                  <a:pt x="25" y="77"/>
                  <a:pt x="25" y="77"/>
                  <a:pt x="25" y="77"/>
                </a:cubicBezTo>
                <a:cubicBezTo>
                  <a:pt x="32" y="52"/>
                  <a:pt x="32" y="52"/>
                  <a:pt x="32" y="52"/>
                </a:cubicBezTo>
                <a:cubicBezTo>
                  <a:pt x="18" y="52"/>
                  <a:pt x="18" y="52"/>
                  <a:pt x="18" y="52"/>
                </a:cubicBezTo>
                <a:cubicBezTo>
                  <a:pt x="18" y="2"/>
                  <a:pt x="18" y="2"/>
                  <a:pt x="18" y="2"/>
                </a:cubicBezTo>
                <a:cubicBezTo>
                  <a:pt x="76" y="2"/>
                  <a:pt x="76" y="2"/>
                  <a:pt x="76" y="2"/>
                </a:cubicBezTo>
                <a:cubicBezTo>
                  <a:pt x="76" y="55"/>
                  <a:pt x="76" y="55"/>
                  <a:pt x="76" y="55"/>
                </a:cubicBezTo>
                <a:cubicBezTo>
                  <a:pt x="76" y="55"/>
                  <a:pt x="76" y="55"/>
                  <a:pt x="76" y="55"/>
                </a:cubicBezTo>
                <a:close/>
                <a:moveTo>
                  <a:pt x="22" y="87"/>
                </a:moveTo>
                <a:cubicBezTo>
                  <a:pt x="22" y="87"/>
                  <a:pt x="22" y="87"/>
                  <a:pt x="22" y="87"/>
                </a:cubicBezTo>
                <a:cubicBezTo>
                  <a:pt x="22" y="87"/>
                  <a:pt x="22" y="87"/>
                  <a:pt x="22" y="87"/>
                </a:cubicBezTo>
                <a:cubicBezTo>
                  <a:pt x="22" y="87"/>
                  <a:pt x="22" y="87"/>
                  <a:pt x="22" y="87"/>
                </a:cubicBezTo>
                <a:cubicBezTo>
                  <a:pt x="22" y="87"/>
                  <a:pt x="22" y="87"/>
                  <a:pt x="22" y="87"/>
                </a:cubicBezTo>
                <a:close/>
                <a:moveTo>
                  <a:pt x="220" y="0"/>
                </a:moveTo>
                <a:cubicBezTo>
                  <a:pt x="220" y="57"/>
                  <a:pt x="220" y="57"/>
                  <a:pt x="220" y="57"/>
                </a:cubicBezTo>
                <a:cubicBezTo>
                  <a:pt x="218" y="59"/>
                  <a:pt x="216" y="60"/>
                  <a:pt x="215" y="62"/>
                </a:cubicBezTo>
                <a:cubicBezTo>
                  <a:pt x="215" y="0"/>
                  <a:pt x="215" y="0"/>
                  <a:pt x="215" y="0"/>
                </a:cubicBezTo>
                <a:cubicBezTo>
                  <a:pt x="152" y="0"/>
                  <a:pt x="152" y="0"/>
                  <a:pt x="152" y="0"/>
                </a:cubicBezTo>
                <a:cubicBezTo>
                  <a:pt x="152" y="52"/>
                  <a:pt x="152" y="52"/>
                  <a:pt x="152" y="52"/>
                </a:cubicBezTo>
                <a:cubicBezTo>
                  <a:pt x="147" y="52"/>
                  <a:pt x="147" y="52"/>
                  <a:pt x="147" y="52"/>
                </a:cubicBezTo>
                <a:cubicBezTo>
                  <a:pt x="147" y="0"/>
                  <a:pt x="147" y="0"/>
                  <a:pt x="147" y="0"/>
                </a:cubicBezTo>
                <a:cubicBezTo>
                  <a:pt x="84" y="0"/>
                  <a:pt x="84" y="0"/>
                  <a:pt x="84" y="0"/>
                </a:cubicBezTo>
                <a:cubicBezTo>
                  <a:pt x="84" y="52"/>
                  <a:pt x="84" y="52"/>
                  <a:pt x="84" y="52"/>
                </a:cubicBezTo>
                <a:cubicBezTo>
                  <a:pt x="79" y="52"/>
                  <a:pt x="79" y="52"/>
                  <a:pt x="79" y="52"/>
                </a:cubicBezTo>
                <a:cubicBezTo>
                  <a:pt x="79" y="0"/>
                  <a:pt x="79" y="0"/>
                  <a:pt x="79" y="0"/>
                </a:cubicBezTo>
                <a:cubicBezTo>
                  <a:pt x="16" y="0"/>
                  <a:pt x="16" y="0"/>
                  <a:pt x="16" y="0"/>
                </a:cubicBezTo>
                <a:cubicBezTo>
                  <a:pt x="16" y="59"/>
                  <a:pt x="16" y="59"/>
                  <a:pt x="16" y="59"/>
                </a:cubicBezTo>
                <a:cubicBezTo>
                  <a:pt x="0" y="113"/>
                  <a:pt x="0" y="113"/>
                  <a:pt x="0" y="113"/>
                </a:cubicBezTo>
                <a:cubicBezTo>
                  <a:pt x="14" y="113"/>
                  <a:pt x="14" y="113"/>
                  <a:pt x="14" y="113"/>
                </a:cubicBezTo>
                <a:cubicBezTo>
                  <a:pt x="21" y="89"/>
                  <a:pt x="21" y="89"/>
                  <a:pt x="21" y="89"/>
                </a:cubicBezTo>
                <a:cubicBezTo>
                  <a:pt x="23" y="89"/>
                  <a:pt x="23" y="89"/>
                  <a:pt x="23" y="89"/>
                </a:cubicBezTo>
                <a:cubicBezTo>
                  <a:pt x="35" y="113"/>
                  <a:pt x="35" y="113"/>
                  <a:pt x="35" y="113"/>
                </a:cubicBezTo>
                <a:cubicBezTo>
                  <a:pt x="52" y="113"/>
                  <a:pt x="52" y="113"/>
                  <a:pt x="52" y="113"/>
                </a:cubicBezTo>
                <a:cubicBezTo>
                  <a:pt x="40" y="89"/>
                  <a:pt x="40" y="89"/>
                  <a:pt x="40" y="89"/>
                </a:cubicBezTo>
                <a:cubicBezTo>
                  <a:pt x="66" y="89"/>
                  <a:pt x="66" y="89"/>
                  <a:pt x="66" y="89"/>
                </a:cubicBezTo>
                <a:cubicBezTo>
                  <a:pt x="59" y="113"/>
                  <a:pt x="59" y="113"/>
                  <a:pt x="59" y="113"/>
                </a:cubicBezTo>
                <a:cubicBezTo>
                  <a:pt x="74" y="113"/>
                  <a:pt x="74" y="113"/>
                  <a:pt x="74" y="113"/>
                </a:cubicBezTo>
                <a:cubicBezTo>
                  <a:pt x="81" y="89"/>
                  <a:pt x="81" y="89"/>
                  <a:pt x="81" y="89"/>
                </a:cubicBezTo>
                <a:cubicBezTo>
                  <a:pt x="85" y="89"/>
                  <a:pt x="85" y="89"/>
                  <a:pt x="85" y="89"/>
                </a:cubicBezTo>
                <a:cubicBezTo>
                  <a:pt x="85" y="89"/>
                  <a:pt x="85" y="89"/>
                  <a:pt x="85" y="89"/>
                </a:cubicBezTo>
                <a:cubicBezTo>
                  <a:pt x="90" y="89"/>
                  <a:pt x="90" y="89"/>
                  <a:pt x="90" y="89"/>
                </a:cubicBezTo>
                <a:cubicBezTo>
                  <a:pt x="90" y="89"/>
                  <a:pt x="90" y="89"/>
                  <a:pt x="90" y="89"/>
                </a:cubicBezTo>
                <a:cubicBezTo>
                  <a:pt x="119" y="89"/>
                  <a:pt x="119" y="89"/>
                  <a:pt x="119" y="89"/>
                </a:cubicBezTo>
                <a:cubicBezTo>
                  <a:pt x="112" y="113"/>
                  <a:pt x="112" y="113"/>
                  <a:pt x="112" y="113"/>
                </a:cubicBezTo>
                <a:cubicBezTo>
                  <a:pt x="128" y="113"/>
                  <a:pt x="128" y="113"/>
                  <a:pt x="128" y="113"/>
                </a:cubicBezTo>
                <a:cubicBezTo>
                  <a:pt x="135" y="89"/>
                  <a:pt x="135" y="89"/>
                  <a:pt x="135" y="89"/>
                </a:cubicBezTo>
                <a:cubicBezTo>
                  <a:pt x="142" y="89"/>
                  <a:pt x="142" y="89"/>
                  <a:pt x="142" y="89"/>
                </a:cubicBezTo>
                <a:cubicBezTo>
                  <a:pt x="142" y="113"/>
                  <a:pt x="142" y="113"/>
                  <a:pt x="142" y="113"/>
                </a:cubicBezTo>
                <a:cubicBezTo>
                  <a:pt x="155" y="113"/>
                  <a:pt x="155" y="113"/>
                  <a:pt x="155" y="113"/>
                </a:cubicBezTo>
                <a:cubicBezTo>
                  <a:pt x="170" y="89"/>
                  <a:pt x="170" y="89"/>
                  <a:pt x="170" y="89"/>
                </a:cubicBezTo>
                <a:cubicBezTo>
                  <a:pt x="180" y="89"/>
                  <a:pt x="180" y="89"/>
                  <a:pt x="180" y="89"/>
                </a:cubicBezTo>
                <a:cubicBezTo>
                  <a:pt x="175" y="113"/>
                  <a:pt x="175" y="113"/>
                  <a:pt x="175" y="113"/>
                </a:cubicBezTo>
                <a:cubicBezTo>
                  <a:pt x="190" y="113"/>
                  <a:pt x="190" y="113"/>
                  <a:pt x="190" y="113"/>
                </a:cubicBezTo>
                <a:cubicBezTo>
                  <a:pt x="195" y="89"/>
                  <a:pt x="195" y="89"/>
                  <a:pt x="195" y="89"/>
                </a:cubicBezTo>
                <a:cubicBezTo>
                  <a:pt x="204" y="89"/>
                  <a:pt x="204" y="89"/>
                  <a:pt x="204" y="89"/>
                </a:cubicBezTo>
                <a:cubicBezTo>
                  <a:pt x="203" y="96"/>
                  <a:pt x="205" y="103"/>
                  <a:pt x="210" y="108"/>
                </a:cubicBezTo>
                <a:cubicBezTo>
                  <a:pt x="216" y="113"/>
                  <a:pt x="225" y="114"/>
                  <a:pt x="232" y="114"/>
                </a:cubicBezTo>
                <a:cubicBezTo>
                  <a:pt x="241" y="114"/>
                  <a:pt x="251" y="113"/>
                  <a:pt x="260" y="111"/>
                </a:cubicBezTo>
                <a:cubicBezTo>
                  <a:pt x="266" y="89"/>
                  <a:pt x="266" y="89"/>
                  <a:pt x="266" y="89"/>
                </a:cubicBezTo>
                <a:cubicBezTo>
                  <a:pt x="283" y="89"/>
                  <a:pt x="283" y="89"/>
                  <a:pt x="283" y="89"/>
                </a:cubicBezTo>
                <a:cubicBezTo>
                  <a:pt x="283" y="0"/>
                  <a:pt x="283" y="0"/>
                  <a:pt x="283" y="0"/>
                </a:cubicBezTo>
                <a:cubicBezTo>
                  <a:pt x="220" y="0"/>
                  <a:pt x="220" y="0"/>
                  <a:pt x="220" y="0"/>
                </a:cubicBezTo>
                <a:cubicBezTo>
                  <a:pt x="220" y="0"/>
                  <a:pt x="220" y="0"/>
                  <a:pt x="220" y="0"/>
                </a:cubicBezTo>
                <a:close/>
              </a:path>
            </a:pathLst>
          </a:custGeom>
          <a:solidFill>
            <a:schemeClr val="tx2"/>
          </a:solidFill>
          <a:ln>
            <a:noFill/>
          </a:ln>
        </p:spPr>
        <p:txBody>
          <a:bodyPr vert="horz" wrap="square" lIns="98668" tIns="49333" rIns="98668" bIns="49333" numCol="1" anchor="t" anchorCtr="0" compatLnSpc="1">
            <a:prstTxWarp prst="textNoShape">
              <a:avLst/>
            </a:prstTxWarp>
          </a:bodyPr>
          <a:lstStyle/>
          <a:p>
            <a:pPr defTabSz="986616"/>
            <a:endParaRPr lang="en-GB" sz="1942" dirty="0">
              <a:solidFill>
                <a:srgbClr val="000000"/>
              </a:solidFill>
            </a:endParaRPr>
          </a:p>
        </p:txBody>
      </p:sp>
      <p:sp>
        <p:nvSpPr>
          <p:cNvPr id="13" name="Rectangle 12">
            <a:hlinkClick r:id="rId2"/>
          </p:cNvPr>
          <p:cNvSpPr>
            <a:spLocks noChangeArrowheads="1"/>
          </p:cNvSpPr>
          <p:nvPr userDrawn="1"/>
        </p:nvSpPr>
        <p:spPr bwMode="auto">
          <a:xfrm>
            <a:off x="1282701" y="3554312"/>
            <a:ext cx="1862641" cy="153888"/>
          </a:xfrm>
          <a:prstGeom prst="rect">
            <a:avLst/>
          </a:prstGeom>
          <a:noFill/>
          <a:ln w="9525">
            <a:noFill/>
            <a:miter lim="800000"/>
            <a:headEnd/>
            <a:tailEnd/>
          </a:ln>
          <a:effectLst/>
        </p:spPr>
        <p:txBody>
          <a:bodyPr wrap="square" lIns="0" tIns="0" rIns="0" bIns="0" anchor="ctr">
            <a:spAutoFit/>
          </a:bodyPr>
          <a:lstStyle/>
          <a:p>
            <a:pPr defTabSz="467799">
              <a:defRPr/>
            </a:pPr>
            <a:r>
              <a:rPr lang="en-GB" sz="1000" b="1" kern="0" dirty="0" smtClean="0">
                <a:solidFill>
                  <a:srgbClr val="00468E"/>
                </a:solidFill>
                <a:ea typeface="Univers for KPMG" pitchFamily="18" charset="0"/>
                <a:cs typeface="Univers for KPMG"/>
              </a:rPr>
              <a:t>kpmg.fr</a:t>
            </a:r>
            <a:endParaRPr lang="en-GB" sz="1000" b="1" kern="0" dirty="0">
              <a:solidFill>
                <a:srgbClr val="000000"/>
              </a:solidFill>
              <a:cs typeface="Univers for KPMG"/>
            </a:endParaRPr>
          </a:p>
        </p:txBody>
      </p:sp>
      <p:sp>
        <p:nvSpPr>
          <p:cNvPr id="14" name="ZoneTexte 13">
            <a:hlinkClick r:id="rId2"/>
          </p:cNvPr>
          <p:cNvSpPr txBox="1"/>
          <p:nvPr userDrawn="1"/>
        </p:nvSpPr>
        <p:spPr>
          <a:xfrm>
            <a:off x="1238276" y="3547290"/>
            <a:ext cx="739738" cy="174660"/>
          </a:xfrm>
          <a:prstGeom prst="rect">
            <a:avLst/>
          </a:prstGeom>
          <a:noFill/>
          <a:ln>
            <a:noFill/>
          </a:ln>
        </p:spPr>
        <p:txBody>
          <a:bodyPr wrap="square" lIns="35990" rtlCol="0">
            <a:noAutofit/>
          </a:bodyPr>
          <a:lstStyle/>
          <a:p>
            <a:pPr defTabSz="467799"/>
            <a:r>
              <a:rPr lang="fr-FR" sz="900" smtClean="0">
                <a:solidFill>
                  <a:srgbClr val="00338D"/>
                </a:solidFill>
                <a:cs typeface="Univers for KPMG"/>
              </a:rPr>
              <a:t>  </a:t>
            </a:r>
            <a:endParaRPr lang="fr-FR" sz="900" dirty="0" smtClean="0">
              <a:solidFill>
                <a:srgbClr val="00338D"/>
              </a:solidFill>
              <a:cs typeface="Univers for KPMG"/>
            </a:endParaRPr>
          </a:p>
        </p:txBody>
      </p:sp>
    </p:spTree>
    <p:extLst>
      <p:ext uri="{BB962C8B-B14F-4D97-AF65-F5344CB8AC3E}">
        <p14:creationId xmlns:p14="http://schemas.microsoft.com/office/powerpoint/2010/main" val="1943017104"/>
      </p:ext>
    </p:extLst>
  </p:cSld>
  <p:clrMapOvr>
    <a:masterClrMapping/>
  </p:clrMapOvr>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showMasterSp="0" preserve="1" userDrawn="1">
  <p:cSld name="1_FINAL SLIDE">
    <p:spTree>
      <p:nvGrpSpPr>
        <p:cNvPr id="1" name=""/>
        <p:cNvGrpSpPr/>
        <p:nvPr/>
      </p:nvGrpSpPr>
      <p:grpSpPr>
        <a:xfrm>
          <a:off x="0" y="0"/>
          <a:ext cx="0" cy="0"/>
          <a:chOff x="0" y="0"/>
          <a:chExt cx="0" cy="0"/>
        </a:xfrm>
      </p:grpSpPr>
      <p:sp>
        <p:nvSpPr>
          <p:cNvPr id="5" name="object 3"/>
          <p:cNvSpPr/>
          <p:nvPr userDrawn="1"/>
        </p:nvSpPr>
        <p:spPr>
          <a:xfrm>
            <a:off x="4" y="1"/>
            <a:ext cx="894408" cy="7559675"/>
          </a:xfrm>
          <a:custGeom>
            <a:avLst/>
            <a:gdLst/>
            <a:ahLst/>
            <a:cxnLst/>
            <a:rect l="l" t="t" r="r" b="b"/>
            <a:pathLst>
              <a:path w="1742046" h="7772400">
                <a:moveTo>
                  <a:pt x="0" y="7772400"/>
                </a:moveTo>
                <a:lnTo>
                  <a:pt x="1742046" y="7772400"/>
                </a:lnTo>
                <a:lnTo>
                  <a:pt x="1742046" y="0"/>
                </a:lnTo>
                <a:lnTo>
                  <a:pt x="0" y="0"/>
                </a:lnTo>
                <a:lnTo>
                  <a:pt x="0" y="7772400"/>
                </a:lnTo>
                <a:close/>
              </a:path>
            </a:pathLst>
          </a:custGeom>
          <a:solidFill>
            <a:srgbClr val="00338D"/>
          </a:solidFill>
        </p:spPr>
        <p:txBody>
          <a:bodyPr wrap="square" lIns="0" tIns="0" rIns="0" bIns="0" rtlCol="0">
            <a:noAutofit/>
          </a:bodyPr>
          <a:lstStyle/>
          <a:p>
            <a:pPr defTabSz="986616"/>
            <a:endParaRPr sz="1510" dirty="0">
              <a:solidFill>
                <a:srgbClr val="000000"/>
              </a:solidFill>
              <a:sym typeface="Arial" panose="020B0604020202020204" pitchFamily="34" charset="0"/>
            </a:endParaRPr>
          </a:p>
        </p:txBody>
      </p:sp>
    </p:spTree>
    <p:extLst>
      <p:ext uri="{BB962C8B-B14F-4D97-AF65-F5344CB8AC3E}">
        <p14:creationId xmlns:p14="http://schemas.microsoft.com/office/powerpoint/2010/main" val="714133052"/>
      </p:ext>
    </p:extLst>
  </p:cSld>
  <p:clrMapOvr>
    <a:masterClrMapping/>
  </p:clrMapOvr>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showMasterSp="0" userDrawn="1">
  <p:cSld name="Contents">
    <p:spTree>
      <p:nvGrpSpPr>
        <p:cNvPr id="1" name=""/>
        <p:cNvGrpSpPr/>
        <p:nvPr/>
      </p:nvGrpSpPr>
      <p:grpSpPr>
        <a:xfrm>
          <a:off x="0" y="0"/>
          <a:ext cx="0" cy="0"/>
          <a:chOff x="0" y="0"/>
          <a:chExt cx="0" cy="0"/>
        </a:xfrm>
      </p:grpSpPr>
      <p:sp>
        <p:nvSpPr>
          <p:cNvPr id="3" name="Rectangle 2"/>
          <p:cNvSpPr/>
          <p:nvPr userDrawn="1"/>
        </p:nvSpPr>
        <p:spPr>
          <a:xfrm>
            <a:off x="-1" y="1"/>
            <a:ext cx="10691813" cy="7559675"/>
          </a:xfrm>
          <a:prstGeom prst="rect">
            <a:avLst/>
          </a:prstGeom>
          <a:solidFill>
            <a:srgbClr val="0091DA"/>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3985" tIns="53985" rIns="53985" bIns="53985" numCol="1" spcCol="0" rtlCol="0" fromWordArt="0" anchor="ctr" anchorCtr="0" forceAA="0" compatLnSpc="1">
            <a:prstTxWarp prst="textNoShape">
              <a:avLst/>
            </a:prstTxWarp>
            <a:noAutofit/>
          </a:bodyPr>
          <a:lstStyle/>
          <a:p>
            <a:pPr algn="ctr" defTabSz="472972"/>
            <a:endParaRPr lang="fr-FR" sz="900" dirty="0" smtClean="0">
              <a:solidFill>
                <a:srgbClr val="FFFFFF"/>
              </a:solidFill>
            </a:endParaRPr>
          </a:p>
        </p:txBody>
      </p:sp>
      <p:sp>
        <p:nvSpPr>
          <p:cNvPr id="4" name="Rectangle 3"/>
          <p:cNvSpPr/>
          <p:nvPr userDrawn="1"/>
        </p:nvSpPr>
        <p:spPr>
          <a:xfrm>
            <a:off x="-1" y="1"/>
            <a:ext cx="3602517" cy="7559675"/>
          </a:xfrm>
          <a:prstGeom prst="rect">
            <a:avLst/>
          </a:prstGeom>
          <a:solidFill>
            <a:srgbClr val="0033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72972"/>
            <a:endParaRPr lang="fr-FR" sz="1761" dirty="0">
              <a:solidFill>
                <a:prstClr val="white"/>
              </a:solidFill>
            </a:endParaRPr>
          </a:p>
        </p:txBody>
      </p:sp>
      <p:sp>
        <p:nvSpPr>
          <p:cNvPr id="7" name="TextBox 29"/>
          <p:cNvSpPr txBox="1">
            <a:spLocks/>
          </p:cNvSpPr>
          <p:nvPr userDrawn="1">
            <p:custDataLst>
              <p:tags r:id="rId1"/>
            </p:custDataLst>
          </p:nvPr>
        </p:nvSpPr>
        <p:spPr>
          <a:xfrm>
            <a:off x="3920648" y="7034979"/>
            <a:ext cx="5915821" cy="317801"/>
          </a:xfrm>
          <a:prstGeom prst="rect">
            <a:avLst/>
          </a:prstGeom>
          <a:noFill/>
        </p:spPr>
        <p:txBody>
          <a:bodyPr wrap="square" lIns="0" tIns="0" rIns="0" bIns="0" rtlCol="0">
            <a:noAutofit/>
          </a:bodyPr>
          <a:lstStyle/>
          <a:p>
            <a:pPr defTabSz="986616">
              <a:defRPr/>
            </a:pPr>
            <a:r>
              <a:rPr lang="en-US" sz="648" dirty="0">
                <a:solidFill>
                  <a:prstClr val="white"/>
                </a:solidFill>
              </a:rPr>
              <a:t>© </a:t>
            </a:r>
            <a:r>
              <a:rPr lang="en-US" sz="648" dirty="0" smtClean="0">
                <a:solidFill>
                  <a:prstClr val="white"/>
                </a:solidFill>
              </a:rPr>
              <a:t>2019 </a:t>
            </a:r>
            <a:r>
              <a:rPr lang="en-US" sz="648" dirty="0">
                <a:solidFill>
                  <a:prstClr val="white"/>
                </a:solidFill>
              </a:rPr>
              <a:t>KPMG Corporate Finance S.A.S, member firm of KPMG International, a Swiss cooperative. All rights reserved. KPMG and the KPMG logo are registered trademarks of KPMG International, a Swiss cooperative. Investment advisor, member of ACIFTE, No. Orias 13000120</a:t>
            </a:r>
            <a:endParaRPr lang="en-GB" sz="648" dirty="0">
              <a:solidFill>
                <a:prstClr val="white"/>
              </a:solidFill>
            </a:endParaRPr>
          </a:p>
        </p:txBody>
      </p:sp>
      <p:sp>
        <p:nvSpPr>
          <p:cNvPr id="2" name="Title 1"/>
          <p:cNvSpPr>
            <a:spLocks noGrp="1"/>
          </p:cNvSpPr>
          <p:nvPr>
            <p:ph type="title"/>
          </p:nvPr>
        </p:nvSpPr>
        <p:spPr>
          <a:xfrm>
            <a:off x="512897" y="1386350"/>
            <a:ext cx="2982230" cy="1078071"/>
          </a:xfrm>
        </p:spPr>
        <p:txBody>
          <a:bodyPr/>
          <a:lstStyle>
            <a:lvl1pPr>
              <a:defRPr sz="6463">
                <a:solidFill>
                  <a:srgbClr val="FFFFFF"/>
                </a:solidFill>
              </a:defRPr>
            </a:lvl1pPr>
          </a:lstStyle>
          <a:p>
            <a:r>
              <a:rPr lang="en-US" dirty="0"/>
              <a:t>Click to edit Master title style</a:t>
            </a:r>
          </a:p>
        </p:txBody>
      </p:sp>
      <p:sp>
        <p:nvSpPr>
          <p:cNvPr id="10" name="Freeform 19">
            <a:extLst>
              <a:ext uri="{FF2B5EF4-FFF2-40B4-BE49-F238E27FC236}">
                <a16:creationId xmlns:a16="http://schemas.microsoft.com/office/drawing/2014/main" xmlns="" id="{469216AB-64F3-494D-B44E-5CDD1AA67D58}"/>
              </a:ext>
            </a:extLst>
          </p:cNvPr>
          <p:cNvSpPr>
            <a:spLocks noEditPoints="1"/>
          </p:cNvSpPr>
          <p:nvPr userDrawn="1"/>
        </p:nvSpPr>
        <p:spPr bwMode="auto">
          <a:xfrm>
            <a:off x="540588" y="865098"/>
            <a:ext cx="839285" cy="349213"/>
          </a:xfrm>
          <a:custGeom>
            <a:avLst/>
            <a:gdLst>
              <a:gd name="T0" fmla="*/ 269 w 283"/>
              <a:gd name="T1" fmla="*/ 77 h 114"/>
              <a:gd name="T2" fmla="*/ 222 w 283"/>
              <a:gd name="T3" fmla="*/ 87 h 114"/>
              <a:gd name="T4" fmla="*/ 244 w 283"/>
              <a:gd name="T5" fmla="*/ 60 h 114"/>
              <a:gd name="T6" fmla="*/ 269 w 283"/>
              <a:gd name="T7" fmla="*/ 56 h 114"/>
              <a:gd name="T8" fmla="*/ 222 w 283"/>
              <a:gd name="T9" fmla="*/ 2 h 114"/>
              <a:gd name="T10" fmla="*/ 281 w 283"/>
              <a:gd name="T11" fmla="*/ 87 h 114"/>
              <a:gd name="T12" fmla="*/ 222 w 283"/>
              <a:gd name="T13" fmla="*/ 89 h 114"/>
              <a:gd name="T14" fmla="*/ 246 w 283"/>
              <a:gd name="T15" fmla="*/ 101 h 114"/>
              <a:gd name="T16" fmla="*/ 205 w 283"/>
              <a:gd name="T17" fmla="*/ 82 h 114"/>
              <a:gd name="T18" fmla="*/ 203 w 283"/>
              <a:gd name="T19" fmla="*/ 52 h 114"/>
              <a:gd name="T20" fmla="*/ 154 w 283"/>
              <a:gd name="T21" fmla="*/ 87 h 114"/>
              <a:gd name="T22" fmla="*/ 213 w 283"/>
              <a:gd name="T23" fmla="*/ 53 h 114"/>
              <a:gd name="T24" fmla="*/ 171 w 283"/>
              <a:gd name="T25" fmla="*/ 87 h 114"/>
              <a:gd name="T26" fmla="*/ 180 w 283"/>
              <a:gd name="T27" fmla="*/ 87 h 114"/>
              <a:gd name="T28" fmla="*/ 120 w 283"/>
              <a:gd name="T29" fmla="*/ 87 h 114"/>
              <a:gd name="T30" fmla="*/ 117 w 283"/>
              <a:gd name="T31" fmla="*/ 56 h 114"/>
              <a:gd name="T32" fmla="*/ 86 w 283"/>
              <a:gd name="T33" fmla="*/ 2 h 114"/>
              <a:gd name="T34" fmla="*/ 145 w 283"/>
              <a:gd name="T35" fmla="*/ 52 h 114"/>
              <a:gd name="T36" fmla="*/ 142 w 283"/>
              <a:gd name="T37" fmla="*/ 87 h 114"/>
              <a:gd name="T38" fmla="*/ 93 w 283"/>
              <a:gd name="T39" fmla="*/ 79 h 114"/>
              <a:gd name="T40" fmla="*/ 89 w 283"/>
              <a:gd name="T41" fmla="*/ 79 h 114"/>
              <a:gd name="T42" fmla="*/ 87 w 283"/>
              <a:gd name="T43" fmla="*/ 69 h 114"/>
              <a:gd name="T44" fmla="*/ 95 w 283"/>
              <a:gd name="T45" fmla="*/ 62 h 114"/>
              <a:gd name="T46" fmla="*/ 93 w 283"/>
              <a:gd name="T47" fmla="*/ 79 h 114"/>
              <a:gd name="T48" fmla="*/ 67 w 283"/>
              <a:gd name="T49" fmla="*/ 86 h 114"/>
              <a:gd name="T50" fmla="*/ 37 w 283"/>
              <a:gd name="T51" fmla="*/ 82 h 114"/>
              <a:gd name="T52" fmla="*/ 25 w 283"/>
              <a:gd name="T53" fmla="*/ 77 h 114"/>
              <a:gd name="T54" fmla="*/ 18 w 283"/>
              <a:gd name="T55" fmla="*/ 2 h 114"/>
              <a:gd name="T56" fmla="*/ 76 w 283"/>
              <a:gd name="T57" fmla="*/ 55 h 114"/>
              <a:gd name="T58" fmla="*/ 22 w 283"/>
              <a:gd name="T59" fmla="*/ 87 h 114"/>
              <a:gd name="T60" fmla="*/ 220 w 283"/>
              <a:gd name="T61" fmla="*/ 0 h 114"/>
              <a:gd name="T62" fmla="*/ 215 w 283"/>
              <a:gd name="T63" fmla="*/ 0 h 114"/>
              <a:gd name="T64" fmla="*/ 147 w 283"/>
              <a:gd name="T65" fmla="*/ 52 h 114"/>
              <a:gd name="T66" fmla="*/ 84 w 283"/>
              <a:gd name="T67" fmla="*/ 52 h 114"/>
              <a:gd name="T68" fmla="*/ 16 w 283"/>
              <a:gd name="T69" fmla="*/ 0 h 114"/>
              <a:gd name="T70" fmla="*/ 14 w 283"/>
              <a:gd name="T71" fmla="*/ 113 h 114"/>
              <a:gd name="T72" fmla="*/ 35 w 283"/>
              <a:gd name="T73" fmla="*/ 113 h 114"/>
              <a:gd name="T74" fmla="*/ 66 w 283"/>
              <a:gd name="T75" fmla="*/ 89 h 114"/>
              <a:gd name="T76" fmla="*/ 81 w 283"/>
              <a:gd name="T77" fmla="*/ 89 h 114"/>
              <a:gd name="T78" fmla="*/ 90 w 283"/>
              <a:gd name="T79" fmla="*/ 89 h 114"/>
              <a:gd name="T80" fmla="*/ 112 w 283"/>
              <a:gd name="T81" fmla="*/ 113 h 114"/>
              <a:gd name="T82" fmla="*/ 142 w 283"/>
              <a:gd name="T83" fmla="*/ 89 h 114"/>
              <a:gd name="T84" fmla="*/ 170 w 283"/>
              <a:gd name="T85" fmla="*/ 89 h 114"/>
              <a:gd name="T86" fmla="*/ 190 w 283"/>
              <a:gd name="T87" fmla="*/ 113 h 114"/>
              <a:gd name="T88" fmla="*/ 210 w 283"/>
              <a:gd name="T89" fmla="*/ 108 h 114"/>
              <a:gd name="T90" fmla="*/ 266 w 283"/>
              <a:gd name="T91" fmla="*/ 89 h 114"/>
              <a:gd name="T92" fmla="*/ 220 w 283"/>
              <a:gd name="T93" fmla="*/ 0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83" h="114">
                <a:moveTo>
                  <a:pt x="281" y="87"/>
                </a:moveTo>
                <a:cubicBezTo>
                  <a:pt x="266" y="87"/>
                  <a:pt x="266" y="87"/>
                  <a:pt x="266" y="87"/>
                </a:cubicBezTo>
                <a:cubicBezTo>
                  <a:pt x="269" y="77"/>
                  <a:pt x="269" y="77"/>
                  <a:pt x="269" y="77"/>
                </a:cubicBezTo>
                <a:cubicBezTo>
                  <a:pt x="239" y="77"/>
                  <a:pt x="239" y="77"/>
                  <a:pt x="239" y="77"/>
                </a:cubicBezTo>
                <a:cubicBezTo>
                  <a:pt x="237" y="87"/>
                  <a:pt x="237" y="87"/>
                  <a:pt x="237" y="87"/>
                </a:cubicBezTo>
                <a:cubicBezTo>
                  <a:pt x="222" y="87"/>
                  <a:pt x="222" y="87"/>
                  <a:pt x="222" y="87"/>
                </a:cubicBezTo>
                <a:cubicBezTo>
                  <a:pt x="222" y="85"/>
                  <a:pt x="222" y="85"/>
                  <a:pt x="222" y="85"/>
                </a:cubicBezTo>
                <a:cubicBezTo>
                  <a:pt x="223" y="84"/>
                  <a:pt x="223" y="83"/>
                  <a:pt x="223" y="81"/>
                </a:cubicBezTo>
                <a:cubicBezTo>
                  <a:pt x="226" y="71"/>
                  <a:pt x="233" y="60"/>
                  <a:pt x="244" y="60"/>
                </a:cubicBezTo>
                <a:cubicBezTo>
                  <a:pt x="249" y="60"/>
                  <a:pt x="254" y="62"/>
                  <a:pt x="253" y="69"/>
                </a:cubicBezTo>
                <a:cubicBezTo>
                  <a:pt x="271" y="69"/>
                  <a:pt x="271" y="69"/>
                  <a:pt x="271" y="69"/>
                </a:cubicBezTo>
                <a:cubicBezTo>
                  <a:pt x="272" y="66"/>
                  <a:pt x="273" y="61"/>
                  <a:pt x="269" y="56"/>
                </a:cubicBezTo>
                <a:cubicBezTo>
                  <a:pt x="266" y="51"/>
                  <a:pt x="258" y="48"/>
                  <a:pt x="248" y="48"/>
                </a:cubicBezTo>
                <a:cubicBezTo>
                  <a:pt x="241" y="48"/>
                  <a:pt x="231" y="50"/>
                  <a:pt x="222" y="55"/>
                </a:cubicBezTo>
                <a:cubicBezTo>
                  <a:pt x="222" y="2"/>
                  <a:pt x="222" y="2"/>
                  <a:pt x="222" y="2"/>
                </a:cubicBezTo>
                <a:cubicBezTo>
                  <a:pt x="281" y="2"/>
                  <a:pt x="281" y="2"/>
                  <a:pt x="281" y="2"/>
                </a:cubicBezTo>
                <a:cubicBezTo>
                  <a:pt x="281" y="87"/>
                  <a:pt x="281" y="87"/>
                  <a:pt x="281" y="87"/>
                </a:cubicBezTo>
                <a:cubicBezTo>
                  <a:pt x="281" y="87"/>
                  <a:pt x="281" y="87"/>
                  <a:pt x="281" y="87"/>
                </a:cubicBezTo>
                <a:close/>
                <a:moveTo>
                  <a:pt x="246" y="101"/>
                </a:moveTo>
                <a:cubicBezTo>
                  <a:pt x="243" y="102"/>
                  <a:pt x="240" y="102"/>
                  <a:pt x="237" y="102"/>
                </a:cubicBezTo>
                <a:cubicBezTo>
                  <a:pt x="228" y="102"/>
                  <a:pt x="222" y="98"/>
                  <a:pt x="222" y="89"/>
                </a:cubicBezTo>
                <a:cubicBezTo>
                  <a:pt x="249" y="89"/>
                  <a:pt x="249" y="89"/>
                  <a:pt x="249" y="89"/>
                </a:cubicBezTo>
                <a:cubicBezTo>
                  <a:pt x="246" y="101"/>
                  <a:pt x="246" y="101"/>
                  <a:pt x="246" y="101"/>
                </a:cubicBezTo>
                <a:cubicBezTo>
                  <a:pt x="246" y="101"/>
                  <a:pt x="246" y="101"/>
                  <a:pt x="246" y="101"/>
                </a:cubicBezTo>
                <a:close/>
                <a:moveTo>
                  <a:pt x="213" y="53"/>
                </a:moveTo>
                <a:cubicBezTo>
                  <a:pt x="213" y="65"/>
                  <a:pt x="213" y="65"/>
                  <a:pt x="213" y="65"/>
                </a:cubicBezTo>
                <a:cubicBezTo>
                  <a:pt x="209" y="71"/>
                  <a:pt x="206" y="77"/>
                  <a:pt x="205" y="82"/>
                </a:cubicBezTo>
                <a:cubicBezTo>
                  <a:pt x="204" y="83"/>
                  <a:pt x="204" y="85"/>
                  <a:pt x="204" y="87"/>
                </a:cubicBezTo>
                <a:cubicBezTo>
                  <a:pt x="195" y="87"/>
                  <a:pt x="195" y="87"/>
                  <a:pt x="195" y="87"/>
                </a:cubicBezTo>
                <a:cubicBezTo>
                  <a:pt x="203" y="52"/>
                  <a:pt x="203" y="52"/>
                  <a:pt x="203" y="52"/>
                </a:cubicBezTo>
                <a:cubicBezTo>
                  <a:pt x="178" y="52"/>
                  <a:pt x="178" y="52"/>
                  <a:pt x="178" y="52"/>
                </a:cubicBezTo>
                <a:cubicBezTo>
                  <a:pt x="156" y="87"/>
                  <a:pt x="156" y="87"/>
                  <a:pt x="156" y="87"/>
                </a:cubicBezTo>
                <a:cubicBezTo>
                  <a:pt x="154" y="87"/>
                  <a:pt x="154" y="87"/>
                  <a:pt x="154" y="87"/>
                </a:cubicBezTo>
                <a:cubicBezTo>
                  <a:pt x="154" y="2"/>
                  <a:pt x="154" y="2"/>
                  <a:pt x="154" y="2"/>
                </a:cubicBezTo>
                <a:cubicBezTo>
                  <a:pt x="213" y="2"/>
                  <a:pt x="213" y="2"/>
                  <a:pt x="213" y="2"/>
                </a:cubicBezTo>
                <a:cubicBezTo>
                  <a:pt x="213" y="53"/>
                  <a:pt x="213" y="53"/>
                  <a:pt x="213" y="53"/>
                </a:cubicBezTo>
                <a:cubicBezTo>
                  <a:pt x="213" y="53"/>
                  <a:pt x="213" y="53"/>
                  <a:pt x="213" y="53"/>
                </a:cubicBezTo>
                <a:close/>
                <a:moveTo>
                  <a:pt x="180" y="87"/>
                </a:moveTo>
                <a:cubicBezTo>
                  <a:pt x="171" y="87"/>
                  <a:pt x="171" y="87"/>
                  <a:pt x="171" y="87"/>
                </a:cubicBezTo>
                <a:cubicBezTo>
                  <a:pt x="185" y="66"/>
                  <a:pt x="185" y="66"/>
                  <a:pt x="185" y="66"/>
                </a:cubicBezTo>
                <a:cubicBezTo>
                  <a:pt x="180" y="87"/>
                  <a:pt x="180" y="87"/>
                  <a:pt x="180" y="87"/>
                </a:cubicBezTo>
                <a:cubicBezTo>
                  <a:pt x="180" y="87"/>
                  <a:pt x="180" y="87"/>
                  <a:pt x="180" y="87"/>
                </a:cubicBezTo>
                <a:close/>
                <a:moveTo>
                  <a:pt x="145" y="52"/>
                </a:moveTo>
                <a:cubicBezTo>
                  <a:pt x="130" y="52"/>
                  <a:pt x="130" y="52"/>
                  <a:pt x="130" y="52"/>
                </a:cubicBezTo>
                <a:cubicBezTo>
                  <a:pt x="120" y="87"/>
                  <a:pt x="120" y="87"/>
                  <a:pt x="120" y="87"/>
                </a:cubicBezTo>
                <a:cubicBezTo>
                  <a:pt x="104" y="87"/>
                  <a:pt x="104" y="87"/>
                  <a:pt x="104" y="87"/>
                </a:cubicBezTo>
                <a:cubicBezTo>
                  <a:pt x="112" y="84"/>
                  <a:pt x="117" y="78"/>
                  <a:pt x="119" y="70"/>
                </a:cubicBezTo>
                <a:cubicBezTo>
                  <a:pt x="120" y="64"/>
                  <a:pt x="119" y="59"/>
                  <a:pt x="117" y="56"/>
                </a:cubicBezTo>
                <a:cubicBezTo>
                  <a:pt x="113" y="51"/>
                  <a:pt x="105" y="52"/>
                  <a:pt x="98" y="52"/>
                </a:cubicBezTo>
                <a:cubicBezTo>
                  <a:pt x="97" y="52"/>
                  <a:pt x="86" y="52"/>
                  <a:pt x="86" y="52"/>
                </a:cubicBezTo>
                <a:cubicBezTo>
                  <a:pt x="86" y="2"/>
                  <a:pt x="86" y="2"/>
                  <a:pt x="86" y="2"/>
                </a:cubicBezTo>
                <a:cubicBezTo>
                  <a:pt x="145" y="2"/>
                  <a:pt x="145" y="2"/>
                  <a:pt x="145" y="2"/>
                </a:cubicBezTo>
                <a:cubicBezTo>
                  <a:pt x="145" y="52"/>
                  <a:pt x="145" y="52"/>
                  <a:pt x="145" y="52"/>
                </a:cubicBezTo>
                <a:cubicBezTo>
                  <a:pt x="145" y="52"/>
                  <a:pt x="145" y="52"/>
                  <a:pt x="145" y="52"/>
                </a:cubicBezTo>
                <a:close/>
                <a:moveTo>
                  <a:pt x="135" y="87"/>
                </a:moveTo>
                <a:cubicBezTo>
                  <a:pt x="141" y="65"/>
                  <a:pt x="141" y="65"/>
                  <a:pt x="141" y="65"/>
                </a:cubicBezTo>
                <a:cubicBezTo>
                  <a:pt x="142" y="87"/>
                  <a:pt x="142" y="87"/>
                  <a:pt x="142" y="87"/>
                </a:cubicBezTo>
                <a:cubicBezTo>
                  <a:pt x="135" y="87"/>
                  <a:pt x="135" y="87"/>
                  <a:pt x="135" y="87"/>
                </a:cubicBezTo>
                <a:cubicBezTo>
                  <a:pt x="135" y="87"/>
                  <a:pt x="135" y="87"/>
                  <a:pt x="135" y="87"/>
                </a:cubicBezTo>
                <a:close/>
                <a:moveTo>
                  <a:pt x="93" y="79"/>
                </a:moveTo>
                <a:cubicBezTo>
                  <a:pt x="93" y="79"/>
                  <a:pt x="93" y="79"/>
                  <a:pt x="93" y="79"/>
                </a:cubicBezTo>
                <a:cubicBezTo>
                  <a:pt x="92" y="79"/>
                  <a:pt x="91" y="79"/>
                  <a:pt x="91" y="79"/>
                </a:cubicBezTo>
                <a:cubicBezTo>
                  <a:pt x="90" y="79"/>
                  <a:pt x="89" y="79"/>
                  <a:pt x="89" y="79"/>
                </a:cubicBezTo>
                <a:cubicBezTo>
                  <a:pt x="85" y="79"/>
                  <a:pt x="85" y="79"/>
                  <a:pt x="85" y="79"/>
                </a:cubicBezTo>
                <a:cubicBezTo>
                  <a:pt x="87" y="72"/>
                  <a:pt x="87" y="72"/>
                  <a:pt x="87" y="72"/>
                </a:cubicBezTo>
                <a:cubicBezTo>
                  <a:pt x="87" y="69"/>
                  <a:pt x="87" y="69"/>
                  <a:pt x="87" y="69"/>
                </a:cubicBezTo>
                <a:cubicBezTo>
                  <a:pt x="89" y="62"/>
                  <a:pt x="89" y="62"/>
                  <a:pt x="89" y="62"/>
                </a:cubicBezTo>
                <a:cubicBezTo>
                  <a:pt x="90" y="62"/>
                  <a:pt x="91" y="62"/>
                  <a:pt x="92" y="62"/>
                </a:cubicBezTo>
                <a:cubicBezTo>
                  <a:pt x="95" y="62"/>
                  <a:pt x="95" y="62"/>
                  <a:pt x="95" y="62"/>
                </a:cubicBezTo>
                <a:cubicBezTo>
                  <a:pt x="100" y="62"/>
                  <a:pt x="103" y="62"/>
                  <a:pt x="104" y="63"/>
                </a:cubicBezTo>
                <a:cubicBezTo>
                  <a:pt x="105" y="65"/>
                  <a:pt x="105" y="67"/>
                  <a:pt x="104" y="70"/>
                </a:cubicBezTo>
                <a:cubicBezTo>
                  <a:pt x="102" y="75"/>
                  <a:pt x="100" y="78"/>
                  <a:pt x="93" y="79"/>
                </a:cubicBezTo>
                <a:moveTo>
                  <a:pt x="76" y="55"/>
                </a:moveTo>
                <a:cubicBezTo>
                  <a:pt x="75" y="58"/>
                  <a:pt x="75" y="58"/>
                  <a:pt x="75" y="58"/>
                </a:cubicBezTo>
                <a:cubicBezTo>
                  <a:pt x="67" y="86"/>
                  <a:pt x="67" y="86"/>
                  <a:pt x="67" y="86"/>
                </a:cubicBezTo>
                <a:cubicBezTo>
                  <a:pt x="67" y="87"/>
                  <a:pt x="67" y="87"/>
                  <a:pt x="67" y="87"/>
                </a:cubicBezTo>
                <a:cubicBezTo>
                  <a:pt x="39" y="87"/>
                  <a:pt x="39" y="87"/>
                  <a:pt x="39" y="87"/>
                </a:cubicBezTo>
                <a:cubicBezTo>
                  <a:pt x="37" y="82"/>
                  <a:pt x="37" y="82"/>
                  <a:pt x="37" y="82"/>
                </a:cubicBezTo>
                <a:cubicBezTo>
                  <a:pt x="67" y="52"/>
                  <a:pt x="67" y="52"/>
                  <a:pt x="67" y="52"/>
                </a:cubicBezTo>
                <a:cubicBezTo>
                  <a:pt x="48" y="52"/>
                  <a:pt x="48" y="52"/>
                  <a:pt x="48" y="52"/>
                </a:cubicBezTo>
                <a:cubicBezTo>
                  <a:pt x="25" y="77"/>
                  <a:pt x="25" y="77"/>
                  <a:pt x="25" y="77"/>
                </a:cubicBezTo>
                <a:cubicBezTo>
                  <a:pt x="32" y="52"/>
                  <a:pt x="32" y="52"/>
                  <a:pt x="32" y="52"/>
                </a:cubicBezTo>
                <a:cubicBezTo>
                  <a:pt x="18" y="52"/>
                  <a:pt x="18" y="52"/>
                  <a:pt x="18" y="52"/>
                </a:cubicBezTo>
                <a:cubicBezTo>
                  <a:pt x="18" y="2"/>
                  <a:pt x="18" y="2"/>
                  <a:pt x="18" y="2"/>
                </a:cubicBezTo>
                <a:cubicBezTo>
                  <a:pt x="76" y="2"/>
                  <a:pt x="76" y="2"/>
                  <a:pt x="76" y="2"/>
                </a:cubicBezTo>
                <a:cubicBezTo>
                  <a:pt x="76" y="55"/>
                  <a:pt x="76" y="55"/>
                  <a:pt x="76" y="55"/>
                </a:cubicBezTo>
                <a:cubicBezTo>
                  <a:pt x="76" y="55"/>
                  <a:pt x="76" y="55"/>
                  <a:pt x="76" y="55"/>
                </a:cubicBezTo>
                <a:close/>
                <a:moveTo>
                  <a:pt x="22" y="87"/>
                </a:moveTo>
                <a:cubicBezTo>
                  <a:pt x="22" y="87"/>
                  <a:pt x="22" y="87"/>
                  <a:pt x="22" y="87"/>
                </a:cubicBezTo>
                <a:cubicBezTo>
                  <a:pt x="22" y="87"/>
                  <a:pt x="22" y="87"/>
                  <a:pt x="22" y="87"/>
                </a:cubicBezTo>
                <a:cubicBezTo>
                  <a:pt x="22" y="87"/>
                  <a:pt x="22" y="87"/>
                  <a:pt x="22" y="87"/>
                </a:cubicBezTo>
                <a:cubicBezTo>
                  <a:pt x="22" y="87"/>
                  <a:pt x="22" y="87"/>
                  <a:pt x="22" y="87"/>
                </a:cubicBezTo>
                <a:close/>
                <a:moveTo>
                  <a:pt x="220" y="0"/>
                </a:moveTo>
                <a:cubicBezTo>
                  <a:pt x="220" y="57"/>
                  <a:pt x="220" y="57"/>
                  <a:pt x="220" y="57"/>
                </a:cubicBezTo>
                <a:cubicBezTo>
                  <a:pt x="218" y="59"/>
                  <a:pt x="216" y="60"/>
                  <a:pt x="215" y="62"/>
                </a:cubicBezTo>
                <a:cubicBezTo>
                  <a:pt x="215" y="0"/>
                  <a:pt x="215" y="0"/>
                  <a:pt x="215" y="0"/>
                </a:cubicBezTo>
                <a:cubicBezTo>
                  <a:pt x="152" y="0"/>
                  <a:pt x="152" y="0"/>
                  <a:pt x="152" y="0"/>
                </a:cubicBezTo>
                <a:cubicBezTo>
                  <a:pt x="152" y="52"/>
                  <a:pt x="152" y="52"/>
                  <a:pt x="152" y="52"/>
                </a:cubicBezTo>
                <a:cubicBezTo>
                  <a:pt x="147" y="52"/>
                  <a:pt x="147" y="52"/>
                  <a:pt x="147" y="52"/>
                </a:cubicBezTo>
                <a:cubicBezTo>
                  <a:pt x="147" y="0"/>
                  <a:pt x="147" y="0"/>
                  <a:pt x="147" y="0"/>
                </a:cubicBezTo>
                <a:cubicBezTo>
                  <a:pt x="84" y="0"/>
                  <a:pt x="84" y="0"/>
                  <a:pt x="84" y="0"/>
                </a:cubicBezTo>
                <a:cubicBezTo>
                  <a:pt x="84" y="52"/>
                  <a:pt x="84" y="52"/>
                  <a:pt x="84" y="52"/>
                </a:cubicBezTo>
                <a:cubicBezTo>
                  <a:pt x="79" y="52"/>
                  <a:pt x="79" y="52"/>
                  <a:pt x="79" y="52"/>
                </a:cubicBezTo>
                <a:cubicBezTo>
                  <a:pt x="79" y="0"/>
                  <a:pt x="79" y="0"/>
                  <a:pt x="79" y="0"/>
                </a:cubicBezTo>
                <a:cubicBezTo>
                  <a:pt x="16" y="0"/>
                  <a:pt x="16" y="0"/>
                  <a:pt x="16" y="0"/>
                </a:cubicBezTo>
                <a:cubicBezTo>
                  <a:pt x="16" y="59"/>
                  <a:pt x="16" y="59"/>
                  <a:pt x="16" y="59"/>
                </a:cubicBezTo>
                <a:cubicBezTo>
                  <a:pt x="0" y="113"/>
                  <a:pt x="0" y="113"/>
                  <a:pt x="0" y="113"/>
                </a:cubicBezTo>
                <a:cubicBezTo>
                  <a:pt x="14" y="113"/>
                  <a:pt x="14" y="113"/>
                  <a:pt x="14" y="113"/>
                </a:cubicBezTo>
                <a:cubicBezTo>
                  <a:pt x="21" y="89"/>
                  <a:pt x="21" y="89"/>
                  <a:pt x="21" y="89"/>
                </a:cubicBezTo>
                <a:cubicBezTo>
                  <a:pt x="23" y="89"/>
                  <a:pt x="23" y="89"/>
                  <a:pt x="23" y="89"/>
                </a:cubicBezTo>
                <a:cubicBezTo>
                  <a:pt x="35" y="113"/>
                  <a:pt x="35" y="113"/>
                  <a:pt x="35" y="113"/>
                </a:cubicBezTo>
                <a:cubicBezTo>
                  <a:pt x="52" y="113"/>
                  <a:pt x="52" y="113"/>
                  <a:pt x="52" y="113"/>
                </a:cubicBezTo>
                <a:cubicBezTo>
                  <a:pt x="40" y="89"/>
                  <a:pt x="40" y="89"/>
                  <a:pt x="40" y="89"/>
                </a:cubicBezTo>
                <a:cubicBezTo>
                  <a:pt x="66" y="89"/>
                  <a:pt x="66" y="89"/>
                  <a:pt x="66" y="89"/>
                </a:cubicBezTo>
                <a:cubicBezTo>
                  <a:pt x="59" y="113"/>
                  <a:pt x="59" y="113"/>
                  <a:pt x="59" y="113"/>
                </a:cubicBezTo>
                <a:cubicBezTo>
                  <a:pt x="74" y="113"/>
                  <a:pt x="74" y="113"/>
                  <a:pt x="74" y="113"/>
                </a:cubicBezTo>
                <a:cubicBezTo>
                  <a:pt x="81" y="89"/>
                  <a:pt x="81" y="89"/>
                  <a:pt x="81" y="89"/>
                </a:cubicBezTo>
                <a:cubicBezTo>
                  <a:pt x="85" y="89"/>
                  <a:pt x="85" y="89"/>
                  <a:pt x="85" y="89"/>
                </a:cubicBezTo>
                <a:cubicBezTo>
                  <a:pt x="85" y="89"/>
                  <a:pt x="85" y="89"/>
                  <a:pt x="85" y="89"/>
                </a:cubicBezTo>
                <a:cubicBezTo>
                  <a:pt x="90" y="89"/>
                  <a:pt x="90" y="89"/>
                  <a:pt x="90" y="89"/>
                </a:cubicBezTo>
                <a:cubicBezTo>
                  <a:pt x="90" y="89"/>
                  <a:pt x="90" y="89"/>
                  <a:pt x="90" y="89"/>
                </a:cubicBezTo>
                <a:cubicBezTo>
                  <a:pt x="119" y="89"/>
                  <a:pt x="119" y="89"/>
                  <a:pt x="119" y="89"/>
                </a:cubicBezTo>
                <a:cubicBezTo>
                  <a:pt x="112" y="113"/>
                  <a:pt x="112" y="113"/>
                  <a:pt x="112" y="113"/>
                </a:cubicBezTo>
                <a:cubicBezTo>
                  <a:pt x="128" y="113"/>
                  <a:pt x="128" y="113"/>
                  <a:pt x="128" y="113"/>
                </a:cubicBezTo>
                <a:cubicBezTo>
                  <a:pt x="135" y="89"/>
                  <a:pt x="135" y="89"/>
                  <a:pt x="135" y="89"/>
                </a:cubicBezTo>
                <a:cubicBezTo>
                  <a:pt x="142" y="89"/>
                  <a:pt x="142" y="89"/>
                  <a:pt x="142" y="89"/>
                </a:cubicBezTo>
                <a:cubicBezTo>
                  <a:pt x="142" y="113"/>
                  <a:pt x="142" y="113"/>
                  <a:pt x="142" y="113"/>
                </a:cubicBezTo>
                <a:cubicBezTo>
                  <a:pt x="155" y="113"/>
                  <a:pt x="155" y="113"/>
                  <a:pt x="155" y="113"/>
                </a:cubicBezTo>
                <a:cubicBezTo>
                  <a:pt x="170" y="89"/>
                  <a:pt x="170" y="89"/>
                  <a:pt x="170" y="89"/>
                </a:cubicBezTo>
                <a:cubicBezTo>
                  <a:pt x="180" y="89"/>
                  <a:pt x="180" y="89"/>
                  <a:pt x="180" y="89"/>
                </a:cubicBezTo>
                <a:cubicBezTo>
                  <a:pt x="175" y="113"/>
                  <a:pt x="175" y="113"/>
                  <a:pt x="175" y="113"/>
                </a:cubicBezTo>
                <a:cubicBezTo>
                  <a:pt x="190" y="113"/>
                  <a:pt x="190" y="113"/>
                  <a:pt x="190" y="113"/>
                </a:cubicBezTo>
                <a:cubicBezTo>
                  <a:pt x="195" y="89"/>
                  <a:pt x="195" y="89"/>
                  <a:pt x="195" y="89"/>
                </a:cubicBezTo>
                <a:cubicBezTo>
                  <a:pt x="204" y="89"/>
                  <a:pt x="204" y="89"/>
                  <a:pt x="204" y="89"/>
                </a:cubicBezTo>
                <a:cubicBezTo>
                  <a:pt x="203" y="96"/>
                  <a:pt x="205" y="103"/>
                  <a:pt x="210" y="108"/>
                </a:cubicBezTo>
                <a:cubicBezTo>
                  <a:pt x="216" y="113"/>
                  <a:pt x="225" y="114"/>
                  <a:pt x="232" y="114"/>
                </a:cubicBezTo>
                <a:cubicBezTo>
                  <a:pt x="241" y="114"/>
                  <a:pt x="251" y="113"/>
                  <a:pt x="260" y="111"/>
                </a:cubicBezTo>
                <a:cubicBezTo>
                  <a:pt x="266" y="89"/>
                  <a:pt x="266" y="89"/>
                  <a:pt x="266" y="89"/>
                </a:cubicBezTo>
                <a:cubicBezTo>
                  <a:pt x="283" y="89"/>
                  <a:pt x="283" y="89"/>
                  <a:pt x="283" y="89"/>
                </a:cubicBezTo>
                <a:cubicBezTo>
                  <a:pt x="283" y="0"/>
                  <a:pt x="283" y="0"/>
                  <a:pt x="283" y="0"/>
                </a:cubicBezTo>
                <a:cubicBezTo>
                  <a:pt x="220" y="0"/>
                  <a:pt x="220" y="0"/>
                  <a:pt x="220" y="0"/>
                </a:cubicBezTo>
                <a:cubicBezTo>
                  <a:pt x="220" y="0"/>
                  <a:pt x="220" y="0"/>
                  <a:pt x="220" y="0"/>
                </a:cubicBezTo>
                <a:close/>
              </a:path>
            </a:pathLst>
          </a:custGeom>
          <a:solidFill>
            <a:srgbClr val="FFFFFF"/>
          </a:solidFill>
          <a:ln>
            <a:noFill/>
          </a:ln>
        </p:spPr>
        <p:txBody>
          <a:bodyPr vert="horz" wrap="square" lIns="98668" tIns="49333" rIns="98668" bIns="49333" numCol="1" anchor="t" anchorCtr="0" compatLnSpc="1">
            <a:prstTxWarp prst="textNoShape">
              <a:avLst/>
            </a:prstTxWarp>
          </a:bodyPr>
          <a:lstStyle/>
          <a:p>
            <a:pPr defTabSz="472972"/>
            <a:endParaRPr lang="en-GB" sz="2114" dirty="0">
              <a:solidFill>
                <a:prstClr val="black"/>
              </a:solidFill>
            </a:endParaRPr>
          </a:p>
        </p:txBody>
      </p:sp>
      <p:sp>
        <p:nvSpPr>
          <p:cNvPr id="8" name="Espace réservé du numéro de diapositive 3">
            <a:extLst>
              <a:ext uri="{FF2B5EF4-FFF2-40B4-BE49-F238E27FC236}">
                <a16:creationId xmlns:a16="http://schemas.microsoft.com/office/drawing/2014/main" xmlns="" id="{39FB537A-7783-42F0-AD39-512A03DD7211}"/>
              </a:ext>
            </a:extLst>
          </p:cNvPr>
          <p:cNvSpPr>
            <a:spLocks noGrp="1"/>
          </p:cNvSpPr>
          <p:nvPr>
            <p:ph type="sldNum" sz="quarter" idx="4"/>
          </p:nvPr>
        </p:nvSpPr>
        <p:spPr>
          <a:xfrm>
            <a:off x="9743086" y="7208567"/>
            <a:ext cx="420991" cy="164699"/>
          </a:xfrm>
          <a:prstGeom prst="rect">
            <a:avLst/>
          </a:prstGeom>
        </p:spPr>
        <p:txBody>
          <a:bodyPr lIns="0" tIns="0" rIns="0" bIns="0" anchor="t" anchorCtr="0"/>
          <a:lstStyle>
            <a:lvl1pPr>
              <a:defRPr lang="fr-FR" sz="971" smtClean="0">
                <a:solidFill>
                  <a:schemeClr val="tx2"/>
                </a:solidFill>
                <a:ea typeface="Arial"/>
                <a:cs typeface="Arial" panose="020B0604020202020204" pitchFamily="34" charset="0"/>
              </a:defRPr>
            </a:lvl1pPr>
          </a:lstStyle>
          <a:p>
            <a:pPr algn="r" defTabSz="493308"/>
            <a:fld id="{4D41ED6B-0A05-44D7-9208-91571559B6FC}" type="slidenum">
              <a:rPr lang="fr-FR" smtClean="0">
                <a:solidFill>
                  <a:srgbClr val="1F497D"/>
                </a:solidFill>
              </a:rPr>
              <a:pPr algn="r" defTabSz="493308"/>
              <a:t>‹N°›</a:t>
            </a:fld>
            <a:endParaRPr lang="fr-FR" dirty="0">
              <a:solidFill>
                <a:srgbClr val="1F497D"/>
              </a:solidFill>
            </a:endParaRPr>
          </a:p>
        </p:txBody>
      </p:sp>
    </p:spTree>
    <p:extLst>
      <p:ext uri="{BB962C8B-B14F-4D97-AF65-F5344CB8AC3E}">
        <p14:creationId xmlns:p14="http://schemas.microsoft.com/office/powerpoint/2010/main" val="681128580"/>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userDrawn="1">
  <p:cSld name="3_Divider 1">
    <p:spTree>
      <p:nvGrpSpPr>
        <p:cNvPr id="1" name=""/>
        <p:cNvGrpSpPr/>
        <p:nvPr/>
      </p:nvGrpSpPr>
      <p:grpSpPr>
        <a:xfrm>
          <a:off x="0" y="0"/>
          <a:ext cx="0" cy="0"/>
          <a:chOff x="0" y="0"/>
          <a:chExt cx="0" cy="0"/>
        </a:xfrm>
      </p:grpSpPr>
      <p:pic>
        <p:nvPicPr>
          <p:cNvPr id="2" name="Picture 16"/>
          <p:cNvPicPr>
            <a:picLocks noChangeAspect="1"/>
          </p:cNvPicPr>
          <p:nvPr userDrawn="1"/>
        </p:nvPicPr>
        <p:blipFill>
          <a:blip r:embed="rId2">
            <a:extLst>
              <a:ext uri="{28A0092B-C50C-407E-A947-70E740481C1C}">
                <a14:useLocalDpi xmlns:a14="http://schemas.microsoft.com/office/drawing/2010/main" val="0"/>
              </a:ext>
            </a:extLst>
          </a:blip>
          <a:srcRect t="26128" b="25637"/>
          <a:stretch>
            <a:fillRect/>
          </a:stretch>
        </p:blipFill>
        <p:spPr>
          <a:xfrm>
            <a:off x="2469707" y="800212"/>
            <a:ext cx="1246456" cy="453581"/>
          </a:xfrm>
          <a:prstGeom prst="rect">
            <a:avLst/>
          </a:prstGeom>
        </p:spPr>
      </p:pic>
      <p:pic>
        <p:nvPicPr>
          <p:cNvPr id="3" name="Picture 4" descr="KPMG_NoCP_PMS287_US_283_6779.eps"/>
          <p:cNvPicPr>
            <a:picLocks noChangeAspect="1"/>
          </p:cNvPicPr>
          <p:nvPr userDrawn="1"/>
        </p:nvPicPr>
        <p:blipFill>
          <a:blip r:embed="rId3">
            <a:extLst>
              <a:ext uri="{28A0092B-C50C-407E-A947-70E740481C1C}">
                <a14:useLocalDpi xmlns:a14="http://schemas.microsoft.com/office/drawing/2010/main"/>
              </a:ext>
            </a:extLst>
          </a:blip>
          <a:srcRect l="7057" t="24107" r="10265" b="24107"/>
          <a:stretch>
            <a:fillRect/>
          </a:stretch>
        </p:blipFill>
        <p:spPr>
          <a:xfrm>
            <a:off x="887422" y="6929426"/>
            <a:ext cx="714384" cy="302387"/>
          </a:xfrm>
          <a:prstGeom prst="rect">
            <a:avLst/>
          </a:prstGeom>
        </p:spPr>
      </p:pic>
      <p:sp>
        <p:nvSpPr>
          <p:cNvPr id="4" name="object 4"/>
          <p:cNvSpPr/>
          <p:nvPr userDrawn="1"/>
        </p:nvSpPr>
        <p:spPr>
          <a:xfrm>
            <a:off x="1" y="1"/>
            <a:ext cx="1838992" cy="7559675"/>
          </a:xfrm>
          <a:custGeom>
            <a:avLst/>
            <a:gdLst/>
            <a:ahLst/>
            <a:cxnLst/>
            <a:rect l="l" t="t" r="r" b="b"/>
            <a:pathLst>
              <a:path w="1742046" h="7772400">
                <a:moveTo>
                  <a:pt x="0" y="7772400"/>
                </a:moveTo>
                <a:lnTo>
                  <a:pt x="1742046" y="7772400"/>
                </a:lnTo>
                <a:lnTo>
                  <a:pt x="1742046" y="0"/>
                </a:lnTo>
                <a:lnTo>
                  <a:pt x="0" y="0"/>
                </a:lnTo>
                <a:lnTo>
                  <a:pt x="0" y="7772400"/>
                </a:lnTo>
                <a:close/>
              </a:path>
            </a:pathLst>
          </a:custGeom>
          <a:solidFill>
            <a:srgbClr val="00338D"/>
          </a:solidFill>
        </p:spPr>
        <p:txBody>
          <a:bodyPr wrap="square" lIns="0" tIns="0" rIns="0" bIns="0" rtlCol="0">
            <a:noAutofit/>
          </a:bodyPr>
          <a:lstStyle>
            <a:defPPr>
              <a:defRPr lang="en-US" smtId="4294967295"/>
            </a:defPPr>
            <a:lvl1pPr marL="0" algn="l" defTabSz="457200" rtl="0" eaLnBrk="1" latinLnBrk="0" hangingPunct="1">
              <a:defRPr sz="1800" kern="1200" smtId="4294967295">
                <a:solidFill>
                  <a:schemeClr val="tx1"/>
                </a:solidFill>
                <a:latin typeface="+mn-lt"/>
                <a:ea typeface="+mn-ea"/>
                <a:cs typeface="+mn-cs"/>
              </a:defRPr>
            </a:lvl1pPr>
            <a:lvl2pPr marL="457200" algn="l" defTabSz="457200" rtl="0" eaLnBrk="1" latinLnBrk="0" hangingPunct="1">
              <a:defRPr sz="1800" kern="1200" smtId="4294967295">
                <a:solidFill>
                  <a:schemeClr val="tx1"/>
                </a:solidFill>
                <a:latin typeface="+mn-lt"/>
                <a:ea typeface="+mn-ea"/>
                <a:cs typeface="+mn-cs"/>
              </a:defRPr>
            </a:lvl2pPr>
            <a:lvl3pPr marL="914400" algn="l" defTabSz="457200" rtl="0" eaLnBrk="1" latinLnBrk="0" hangingPunct="1">
              <a:defRPr sz="1800" kern="1200" smtId="4294967295">
                <a:solidFill>
                  <a:schemeClr val="tx1"/>
                </a:solidFill>
                <a:latin typeface="+mn-lt"/>
                <a:ea typeface="+mn-ea"/>
                <a:cs typeface="+mn-cs"/>
              </a:defRPr>
            </a:lvl3pPr>
            <a:lvl4pPr marL="1371600" algn="l" defTabSz="457200" rtl="0" eaLnBrk="1" latinLnBrk="0" hangingPunct="1">
              <a:defRPr sz="1800" kern="1200" smtId="4294967295">
                <a:solidFill>
                  <a:schemeClr val="tx1"/>
                </a:solidFill>
                <a:latin typeface="+mn-lt"/>
                <a:ea typeface="+mn-ea"/>
                <a:cs typeface="+mn-cs"/>
              </a:defRPr>
            </a:lvl4pPr>
            <a:lvl5pPr marL="1828800" algn="l" defTabSz="457200" rtl="0" eaLnBrk="1" latinLnBrk="0" hangingPunct="1">
              <a:defRPr sz="1800" kern="1200" smtId="4294967295">
                <a:solidFill>
                  <a:schemeClr val="tx1"/>
                </a:solidFill>
                <a:latin typeface="+mn-lt"/>
                <a:ea typeface="+mn-ea"/>
                <a:cs typeface="+mn-cs"/>
              </a:defRPr>
            </a:lvl5pPr>
            <a:lvl6pPr marL="2286000" algn="l" defTabSz="457200" rtl="0" eaLnBrk="1" latinLnBrk="0" hangingPunct="1">
              <a:defRPr sz="1800" kern="1200" smtId="4294967295">
                <a:solidFill>
                  <a:schemeClr val="tx1"/>
                </a:solidFill>
                <a:latin typeface="+mn-lt"/>
                <a:ea typeface="+mn-ea"/>
                <a:cs typeface="+mn-cs"/>
              </a:defRPr>
            </a:lvl6pPr>
            <a:lvl7pPr marL="2743200" algn="l" defTabSz="457200" rtl="0" eaLnBrk="1" latinLnBrk="0" hangingPunct="1">
              <a:defRPr sz="1800" kern="1200" smtId="4294967295">
                <a:solidFill>
                  <a:schemeClr val="tx1"/>
                </a:solidFill>
                <a:latin typeface="+mn-lt"/>
                <a:ea typeface="+mn-ea"/>
                <a:cs typeface="+mn-cs"/>
              </a:defRPr>
            </a:lvl7pPr>
            <a:lvl8pPr marL="3200400" algn="l" defTabSz="457200" rtl="0" eaLnBrk="1" latinLnBrk="0" hangingPunct="1">
              <a:defRPr sz="1800" kern="1200" smtId="4294967295">
                <a:solidFill>
                  <a:schemeClr val="tx1"/>
                </a:solidFill>
                <a:latin typeface="+mn-lt"/>
                <a:ea typeface="+mn-ea"/>
                <a:cs typeface="+mn-cs"/>
              </a:defRPr>
            </a:lvl8pPr>
          </a:lstStyle>
          <a:p>
            <a:endParaRPr sz="1869">
              <a:solidFill>
                <a:prstClr val="black"/>
              </a:solidFill>
              <a:latin typeface="Univers for KPMG Light" panose="020B0403020202020204" pitchFamily="34" charset="0"/>
            </a:endParaRPr>
          </a:p>
        </p:txBody>
      </p:sp>
      <p:sp>
        <p:nvSpPr>
          <p:cNvPr id="5" name="Rectangle 4">
            <a:hlinkClick r:id="rId4"/>
          </p:cNvPr>
          <p:cNvSpPr>
            <a:spLocks noChangeArrowheads="1"/>
          </p:cNvSpPr>
          <p:nvPr userDrawn="1"/>
        </p:nvSpPr>
        <p:spPr bwMode="auto">
          <a:xfrm>
            <a:off x="2677004" y="4880370"/>
            <a:ext cx="1864504" cy="197555"/>
          </a:xfrm>
          <a:prstGeom prst="rect">
            <a:avLst/>
          </a:prstGeom>
          <a:noFill/>
          <a:ln w="9525">
            <a:noFill/>
            <a:miter lim="800000"/>
          </a:ln>
        </p:spPr>
        <p:txBody>
          <a:bodyPr wrap="square" lIns="0" tIns="0" rIns="0" bIns="0" anchor="ctr">
            <a:spAutoFit/>
          </a:bodyPr>
          <a:lstStyle>
            <a:defPPr>
              <a:defRPr lang="en-US" smtId="4294967295"/>
            </a:defPPr>
            <a:lvl1pPr marL="0" algn="l" defTabSz="457200" rtl="0" eaLnBrk="1" latinLnBrk="0" hangingPunct="1">
              <a:defRPr sz="1800" kern="1200" smtId="4294967295">
                <a:solidFill>
                  <a:schemeClr val="tx1"/>
                </a:solidFill>
                <a:latin typeface="+mn-lt"/>
                <a:ea typeface="+mn-ea"/>
                <a:cs typeface="+mn-cs"/>
              </a:defRPr>
            </a:lvl1pPr>
            <a:lvl2pPr marL="457200" algn="l" defTabSz="457200" rtl="0" eaLnBrk="1" latinLnBrk="0" hangingPunct="1">
              <a:defRPr sz="1800" kern="1200" smtId="4294967295">
                <a:solidFill>
                  <a:schemeClr val="tx1"/>
                </a:solidFill>
                <a:latin typeface="+mn-lt"/>
                <a:ea typeface="+mn-ea"/>
                <a:cs typeface="+mn-cs"/>
              </a:defRPr>
            </a:lvl2pPr>
            <a:lvl3pPr marL="914400" algn="l" defTabSz="457200" rtl="0" eaLnBrk="1" latinLnBrk="0" hangingPunct="1">
              <a:defRPr sz="1800" kern="1200" smtId="4294967295">
                <a:solidFill>
                  <a:schemeClr val="tx1"/>
                </a:solidFill>
                <a:latin typeface="+mn-lt"/>
                <a:ea typeface="+mn-ea"/>
                <a:cs typeface="+mn-cs"/>
              </a:defRPr>
            </a:lvl3pPr>
            <a:lvl4pPr marL="1371600" algn="l" defTabSz="457200" rtl="0" eaLnBrk="1" latinLnBrk="0" hangingPunct="1">
              <a:defRPr sz="1800" kern="1200" smtId="4294967295">
                <a:solidFill>
                  <a:schemeClr val="tx1"/>
                </a:solidFill>
                <a:latin typeface="+mn-lt"/>
                <a:ea typeface="+mn-ea"/>
                <a:cs typeface="+mn-cs"/>
              </a:defRPr>
            </a:lvl4pPr>
            <a:lvl5pPr marL="1828800" algn="l" defTabSz="457200" rtl="0" eaLnBrk="1" latinLnBrk="0" hangingPunct="1">
              <a:defRPr sz="1800" kern="1200" smtId="4294967295">
                <a:solidFill>
                  <a:schemeClr val="tx1"/>
                </a:solidFill>
                <a:latin typeface="+mn-lt"/>
                <a:ea typeface="+mn-ea"/>
                <a:cs typeface="+mn-cs"/>
              </a:defRPr>
            </a:lvl5pPr>
            <a:lvl6pPr marL="2286000" algn="l" defTabSz="457200" rtl="0" eaLnBrk="1" latinLnBrk="0" hangingPunct="1">
              <a:defRPr sz="1800" kern="1200" smtId="4294967295">
                <a:solidFill>
                  <a:schemeClr val="tx1"/>
                </a:solidFill>
                <a:latin typeface="+mn-lt"/>
                <a:ea typeface="+mn-ea"/>
                <a:cs typeface="+mn-cs"/>
              </a:defRPr>
            </a:lvl6pPr>
            <a:lvl7pPr marL="2743200" algn="l" defTabSz="457200" rtl="0" eaLnBrk="1" latinLnBrk="0" hangingPunct="1">
              <a:defRPr sz="1800" kern="1200" smtId="4294967295">
                <a:solidFill>
                  <a:schemeClr val="tx1"/>
                </a:solidFill>
                <a:latin typeface="+mn-lt"/>
                <a:ea typeface="+mn-ea"/>
                <a:cs typeface="+mn-cs"/>
              </a:defRPr>
            </a:lvl7pPr>
            <a:lvl8pPr marL="3200400" algn="l" defTabSz="457200" rtl="0" eaLnBrk="1" latinLnBrk="0" hangingPunct="1">
              <a:defRPr sz="1800" kern="1200" smtId="4294967295">
                <a:solidFill>
                  <a:schemeClr val="tx1"/>
                </a:solidFill>
                <a:latin typeface="+mn-lt"/>
                <a:ea typeface="+mn-ea"/>
                <a:cs typeface="+mn-cs"/>
              </a:defRPr>
            </a:lvl8pPr>
          </a:lstStyle>
          <a:p>
            <a:pPr>
              <a:defRPr/>
            </a:pPr>
            <a:r>
              <a:rPr lang="en-GB" sz="1294" b="1" kern="0" smtClean="0">
                <a:solidFill>
                  <a:srgbClr val="00468E"/>
                </a:solidFill>
                <a:latin typeface="Arial" panose="020B0604020202020204" pitchFamily="34" charset="0"/>
                <a:ea typeface="Univers for KPMG" pitchFamily="18" charset="0"/>
                <a:cs typeface="Arial" panose="020B0604020202020204" pitchFamily="34" charset="0"/>
              </a:rPr>
              <a:t>kpmg.fr</a:t>
            </a:r>
            <a:endParaRPr lang="en-GB" sz="1294" b="1" kern="0">
              <a:solidFill>
                <a:srgbClr val="000000"/>
              </a:solidFill>
              <a:latin typeface="Arial" panose="020B0604020202020204" pitchFamily="34" charset="0"/>
              <a:cs typeface="Arial" panose="020B0604020202020204" pitchFamily="34" charset="0"/>
            </a:endParaRPr>
          </a:p>
        </p:txBody>
      </p:sp>
      <p:sp>
        <p:nvSpPr>
          <p:cNvPr id="6" name="ZoneTexte 5">
            <a:hlinkClick r:id="rId4"/>
          </p:cNvPr>
          <p:cNvSpPr txBox="1"/>
          <p:nvPr userDrawn="1"/>
        </p:nvSpPr>
        <p:spPr>
          <a:xfrm>
            <a:off x="2687792" y="5078791"/>
            <a:ext cx="354556" cy="335615"/>
          </a:xfrm>
          <a:prstGeom prst="rect">
            <a:avLst/>
          </a:prstGeom>
          <a:noFill/>
        </p:spPr>
        <p:txBody>
          <a:bodyPr wrap="square" rtlCol="0">
            <a:spAutoFit/>
          </a:bodyPr>
          <a:lstStyle>
            <a:defPPr>
              <a:defRPr lang="en-US" smtId="4294967295"/>
            </a:defPPr>
            <a:lvl1pPr marL="0" algn="l" defTabSz="457200" rtl="0" eaLnBrk="1" latinLnBrk="0" hangingPunct="1">
              <a:defRPr sz="1800" kern="1200" smtId="4294967295">
                <a:solidFill>
                  <a:schemeClr val="tx1"/>
                </a:solidFill>
                <a:latin typeface="+mn-lt"/>
                <a:ea typeface="+mn-ea"/>
                <a:cs typeface="+mn-cs"/>
              </a:defRPr>
            </a:lvl1pPr>
            <a:lvl2pPr marL="457200" algn="l" defTabSz="457200" rtl="0" eaLnBrk="1" latinLnBrk="0" hangingPunct="1">
              <a:defRPr sz="1800" kern="1200" smtId="4294967295">
                <a:solidFill>
                  <a:schemeClr val="tx1"/>
                </a:solidFill>
                <a:latin typeface="+mn-lt"/>
                <a:ea typeface="+mn-ea"/>
                <a:cs typeface="+mn-cs"/>
              </a:defRPr>
            </a:lvl2pPr>
            <a:lvl3pPr marL="914400" algn="l" defTabSz="457200" rtl="0" eaLnBrk="1" latinLnBrk="0" hangingPunct="1">
              <a:defRPr sz="1800" kern="1200" smtId="4294967295">
                <a:solidFill>
                  <a:schemeClr val="tx1"/>
                </a:solidFill>
                <a:latin typeface="+mn-lt"/>
                <a:ea typeface="+mn-ea"/>
                <a:cs typeface="+mn-cs"/>
              </a:defRPr>
            </a:lvl3pPr>
            <a:lvl4pPr marL="1371600" algn="l" defTabSz="457200" rtl="0" eaLnBrk="1" latinLnBrk="0" hangingPunct="1">
              <a:defRPr sz="1800" kern="1200" smtId="4294967295">
                <a:solidFill>
                  <a:schemeClr val="tx1"/>
                </a:solidFill>
                <a:latin typeface="+mn-lt"/>
                <a:ea typeface="+mn-ea"/>
                <a:cs typeface="+mn-cs"/>
              </a:defRPr>
            </a:lvl4pPr>
            <a:lvl5pPr marL="1828800" algn="l" defTabSz="457200" rtl="0" eaLnBrk="1" latinLnBrk="0" hangingPunct="1">
              <a:defRPr sz="1800" kern="1200" smtId="4294967295">
                <a:solidFill>
                  <a:schemeClr val="tx1"/>
                </a:solidFill>
                <a:latin typeface="+mn-lt"/>
                <a:ea typeface="+mn-ea"/>
                <a:cs typeface="+mn-cs"/>
              </a:defRPr>
            </a:lvl5pPr>
            <a:lvl6pPr marL="2286000" algn="l" defTabSz="457200" rtl="0" eaLnBrk="1" latinLnBrk="0" hangingPunct="1">
              <a:defRPr sz="1800" kern="1200" smtId="4294967295">
                <a:solidFill>
                  <a:schemeClr val="tx1"/>
                </a:solidFill>
                <a:latin typeface="+mn-lt"/>
                <a:ea typeface="+mn-ea"/>
                <a:cs typeface="+mn-cs"/>
              </a:defRPr>
            </a:lvl6pPr>
            <a:lvl7pPr marL="2743200" algn="l" defTabSz="457200" rtl="0" eaLnBrk="1" latinLnBrk="0" hangingPunct="1">
              <a:defRPr sz="1800" kern="1200" smtId="4294967295">
                <a:solidFill>
                  <a:schemeClr val="tx1"/>
                </a:solidFill>
                <a:latin typeface="+mn-lt"/>
                <a:ea typeface="+mn-ea"/>
                <a:cs typeface="+mn-cs"/>
              </a:defRPr>
            </a:lvl7pPr>
            <a:lvl8pPr marL="3200400" algn="l" defTabSz="457200" rtl="0" eaLnBrk="1" latinLnBrk="0" hangingPunct="1">
              <a:defRPr sz="1800" kern="1200" smtId="4294967295">
                <a:solidFill>
                  <a:schemeClr val="tx1"/>
                </a:solidFill>
                <a:latin typeface="+mn-lt"/>
                <a:ea typeface="+mn-ea"/>
                <a:cs typeface="+mn-cs"/>
              </a:defRPr>
            </a:lvl8pPr>
          </a:lstStyle>
          <a:p>
            <a:r>
              <a:rPr lang="fr-FR" sz="1599" smtClean="0">
                <a:solidFill>
                  <a:srgbClr val="003087"/>
                </a:solidFill>
                <a:latin typeface="Univers for KPMG"/>
                <a:cs typeface="Univers for KPMG"/>
              </a:rPr>
              <a:t>  </a:t>
            </a:r>
          </a:p>
        </p:txBody>
      </p:sp>
      <p:pic>
        <p:nvPicPr>
          <p:cNvPr id="7" name="Image 6"/>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2629466" y="5101863"/>
            <a:ext cx="1714500" cy="352425"/>
          </a:xfrm>
          <a:prstGeom prst="rect">
            <a:avLst/>
          </a:prstGeom>
        </p:spPr>
      </p:pic>
      <p:sp>
        <p:nvSpPr>
          <p:cNvPr id="8" name="ZoneTexte 7">
            <a:hlinkClick r:id="rId6"/>
          </p:cNvPr>
          <p:cNvSpPr txBox="1"/>
          <p:nvPr userDrawn="1"/>
        </p:nvSpPr>
        <p:spPr>
          <a:xfrm>
            <a:off x="2629466" y="5101862"/>
            <a:ext cx="361682" cy="335615"/>
          </a:xfrm>
          <a:prstGeom prst="rect">
            <a:avLst/>
          </a:prstGeom>
          <a:noFill/>
        </p:spPr>
        <p:txBody>
          <a:bodyPr wrap="square" rtlCol="0">
            <a:spAutoFit/>
          </a:bodyPr>
          <a:lstStyle>
            <a:defPPr>
              <a:defRPr lang="en-US" smtId="4294967295"/>
            </a:defPPr>
            <a:lvl1pPr marL="0" algn="l" defTabSz="457200" rtl="0" eaLnBrk="1" latinLnBrk="0" hangingPunct="1">
              <a:defRPr sz="1800" kern="1200" smtId="4294967295">
                <a:solidFill>
                  <a:schemeClr val="tx1"/>
                </a:solidFill>
                <a:latin typeface="+mn-lt"/>
                <a:ea typeface="+mn-ea"/>
                <a:cs typeface="+mn-cs"/>
              </a:defRPr>
            </a:lvl1pPr>
            <a:lvl2pPr marL="457200" algn="l" defTabSz="457200" rtl="0" eaLnBrk="1" latinLnBrk="0" hangingPunct="1">
              <a:defRPr sz="1800" kern="1200" smtId="4294967295">
                <a:solidFill>
                  <a:schemeClr val="tx1"/>
                </a:solidFill>
                <a:latin typeface="+mn-lt"/>
                <a:ea typeface="+mn-ea"/>
                <a:cs typeface="+mn-cs"/>
              </a:defRPr>
            </a:lvl2pPr>
            <a:lvl3pPr marL="914400" algn="l" defTabSz="457200" rtl="0" eaLnBrk="1" latinLnBrk="0" hangingPunct="1">
              <a:defRPr sz="1800" kern="1200" smtId="4294967295">
                <a:solidFill>
                  <a:schemeClr val="tx1"/>
                </a:solidFill>
                <a:latin typeface="+mn-lt"/>
                <a:ea typeface="+mn-ea"/>
                <a:cs typeface="+mn-cs"/>
              </a:defRPr>
            </a:lvl3pPr>
            <a:lvl4pPr marL="1371600" algn="l" defTabSz="457200" rtl="0" eaLnBrk="1" latinLnBrk="0" hangingPunct="1">
              <a:defRPr sz="1800" kern="1200" smtId="4294967295">
                <a:solidFill>
                  <a:schemeClr val="tx1"/>
                </a:solidFill>
                <a:latin typeface="+mn-lt"/>
                <a:ea typeface="+mn-ea"/>
                <a:cs typeface="+mn-cs"/>
              </a:defRPr>
            </a:lvl4pPr>
            <a:lvl5pPr marL="1828800" algn="l" defTabSz="457200" rtl="0" eaLnBrk="1" latinLnBrk="0" hangingPunct="1">
              <a:defRPr sz="1800" kern="1200" smtId="4294967295">
                <a:solidFill>
                  <a:schemeClr val="tx1"/>
                </a:solidFill>
                <a:latin typeface="+mn-lt"/>
                <a:ea typeface="+mn-ea"/>
                <a:cs typeface="+mn-cs"/>
              </a:defRPr>
            </a:lvl5pPr>
            <a:lvl6pPr marL="2286000" algn="l" defTabSz="457200" rtl="0" eaLnBrk="1" latinLnBrk="0" hangingPunct="1">
              <a:defRPr sz="1800" kern="1200" smtId="4294967295">
                <a:solidFill>
                  <a:schemeClr val="tx1"/>
                </a:solidFill>
                <a:latin typeface="+mn-lt"/>
                <a:ea typeface="+mn-ea"/>
                <a:cs typeface="+mn-cs"/>
              </a:defRPr>
            </a:lvl6pPr>
            <a:lvl7pPr marL="2743200" algn="l" defTabSz="457200" rtl="0" eaLnBrk="1" latinLnBrk="0" hangingPunct="1">
              <a:defRPr sz="1800" kern="1200" smtId="4294967295">
                <a:solidFill>
                  <a:schemeClr val="tx1"/>
                </a:solidFill>
                <a:latin typeface="+mn-lt"/>
                <a:ea typeface="+mn-ea"/>
                <a:cs typeface="+mn-cs"/>
              </a:defRPr>
            </a:lvl7pPr>
            <a:lvl8pPr marL="3200400" algn="l" defTabSz="457200" rtl="0" eaLnBrk="1" latinLnBrk="0" hangingPunct="1">
              <a:defRPr sz="1800" kern="1200" smtId="4294967295">
                <a:solidFill>
                  <a:schemeClr val="tx1"/>
                </a:solidFill>
                <a:latin typeface="+mn-lt"/>
                <a:ea typeface="+mn-ea"/>
                <a:cs typeface="+mn-cs"/>
              </a:defRPr>
            </a:lvl8pPr>
          </a:lstStyle>
          <a:p>
            <a:r>
              <a:rPr lang="fr-FR" sz="1599" smtClean="0">
                <a:solidFill>
                  <a:srgbClr val="003087"/>
                </a:solidFill>
                <a:latin typeface="Univers for KPMG"/>
                <a:cs typeface="Univers for KPMG"/>
              </a:rPr>
              <a:t>     </a:t>
            </a:r>
          </a:p>
        </p:txBody>
      </p:sp>
      <p:sp>
        <p:nvSpPr>
          <p:cNvPr id="9" name="ZoneTexte 8">
            <a:hlinkClick r:id="rId7"/>
          </p:cNvPr>
          <p:cNvSpPr txBox="1"/>
          <p:nvPr userDrawn="1"/>
        </p:nvSpPr>
        <p:spPr>
          <a:xfrm>
            <a:off x="2990787" y="5122670"/>
            <a:ext cx="290481" cy="335615"/>
          </a:xfrm>
          <a:prstGeom prst="rect">
            <a:avLst/>
          </a:prstGeom>
          <a:noFill/>
        </p:spPr>
        <p:txBody>
          <a:bodyPr wrap="square" rtlCol="0">
            <a:spAutoFit/>
          </a:bodyPr>
          <a:lstStyle>
            <a:defPPr>
              <a:defRPr lang="en-US" smtId="4294967295"/>
            </a:defPPr>
            <a:lvl1pPr marL="0" algn="l" defTabSz="457200" rtl="0" eaLnBrk="1" latinLnBrk="0" hangingPunct="1">
              <a:defRPr sz="1800" kern="1200" smtId="4294967295">
                <a:solidFill>
                  <a:schemeClr val="tx1"/>
                </a:solidFill>
                <a:latin typeface="+mn-lt"/>
                <a:ea typeface="+mn-ea"/>
                <a:cs typeface="+mn-cs"/>
              </a:defRPr>
            </a:lvl1pPr>
            <a:lvl2pPr marL="457200" algn="l" defTabSz="457200" rtl="0" eaLnBrk="1" latinLnBrk="0" hangingPunct="1">
              <a:defRPr sz="1800" kern="1200" smtId="4294967295">
                <a:solidFill>
                  <a:schemeClr val="tx1"/>
                </a:solidFill>
                <a:latin typeface="+mn-lt"/>
                <a:ea typeface="+mn-ea"/>
                <a:cs typeface="+mn-cs"/>
              </a:defRPr>
            </a:lvl2pPr>
            <a:lvl3pPr marL="914400" algn="l" defTabSz="457200" rtl="0" eaLnBrk="1" latinLnBrk="0" hangingPunct="1">
              <a:defRPr sz="1800" kern="1200" smtId="4294967295">
                <a:solidFill>
                  <a:schemeClr val="tx1"/>
                </a:solidFill>
                <a:latin typeface="+mn-lt"/>
                <a:ea typeface="+mn-ea"/>
                <a:cs typeface="+mn-cs"/>
              </a:defRPr>
            </a:lvl3pPr>
            <a:lvl4pPr marL="1371600" algn="l" defTabSz="457200" rtl="0" eaLnBrk="1" latinLnBrk="0" hangingPunct="1">
              <a:defRPr sz="1800" kern="1200" smtId="4294967295">
                <a:solidFill>
                  <a:schemeClr val="tx1"/>
                </a:solidFill>
                <a:latin typeface="+mn-lt"/>
                <a:ea typeface="+mn-ea"/>
                <a:cs typeface="+mn-cs"/>
              </a:defRPr>
            </a:lvl4pPr>
            <a:lvl5pPr marL="1828800" algn="l" defTabSz="457200" rtl="0" eaLnBrk="1" latinLnBrk="0" hangingPunct="1">
              <a:defRPr sz="1800" kern="1200" smtId="4294967295">
                <a:solidFill>
                  <a:schemeClr val="tx1"/>
                </a:solidFill>
                <a:latin typeface="+mn-lt"/>
                <a:ea typeface="+mn-ea"/>
                <a:cs typeface="+mn-cs"/>
              </a:defRPr>
            </a:lvl5pPr>
            <a:lvl6pPr marL="2286000" algn="l" defTabSz="457200" rtl="0" eaLnBrk="1" latinLnBrk="0" hangingPunct="1">
              <a:defRPr sz="1800" kern="1200" smtId="4294967295">
                <a:solidFill>
                  <a:schemeClr val="tx1"/>
                </a:solidFill>
                <a:latin typeface="+mn-lt"/>
                <a:ea typeface="+mn-ea"/>
                <a:cs typeface="+mn-cs"/>
              </a:defRPr>
            </a:lvl6pPr>
            <a:lvl7pPr marL="2743200" algn="l" defTabSz="457200" rtl="0" eaLnBrk="1" latinLnBrk="0" hangingPunct="1">
              <a:defRPr sz="1800" kern="1200" smtId="4294967295">
                <a:solidFill>
                  <a:schemeClr val="tx1"/>
                </a:solidFill>
                <a:latin typeface="+mn-lt"/>
                <a:ea typeface="+mn-ea"/>
                <a:cs typeface="+mn-cs"/>
              </a:defRPr>
            </a:lvl7pPr>
            <a:lvl8pPr marL="3200400" algn="l" defTabSz="457200" rtl="0" eaLnBrk="1" latinLnBrk="0" hangingPunct="1">
              <a:defRPr sz="1800" kern="1200" smtId="4294967295">
                <a:solidFill>
                  <a:schemeClr val="tx1"/>
                </a:solidFill>
                <a:latin typeface="+mn-lt"/>
                <a:ea typeface="+mn-ea"/>
                <a:cs typeface="+mn-cs"/>
              </a:defRPr>
            </a:lvl8pPr>
          </a:lstStyle>
          <a:p>
            <a:r>
              <a:rPr lang="fr-FR" sz="1599" smtClean="0">
                <a:solidFill>
                  <a:srgbClr val="003087"/>
                </a:solidFill>
                <a:latin typeface="Univers for KPMG"/>
                <a:cs typeface="Univers for KPMG"/>
              </a:rPr>
              <a:t>     </a:t>
            </a:r>
          </a:p>
        </p:txBody>
      </p:sp>
      <p:sp>
        <p:nvSpPr>
          <p:cNvPr id="10" name="ZoneTexte 9">
            <a:hlinkClick r:id="rId7"/>
          </p:cNvPr>
          <p:cNvSpPr txBox="1"/>
          <p:nvPr userDrawn="1"/>
        </p:nvSpPr>
        <p:spPr>
          <a:xfrm>
            <a:off x="3143187" y="6304019"/>
            <a:ext cx="290481" cy="335615"/>
          </a:xfrm>
          <a:prstGeom prst="rect">
            <a:avLst/>
          </a:prstGeom>
          <a:noFill/>
        </p:spPr>
        <p:txBody>
          <a:bodyPr wrap="square" rtlCol="0">
            <a:spAutoFit/>
          </a:bodyPr>
          <a:lstStyle>
            <a:defPPr>
              <a:defRPr lang="en-US" smtId="4294967295"/>
            </a:defPPr>
            <a:lvl1pPr marL="0" algn="l" defTabSz="457200" rtl="0" eaLnBrk="1" latinLnBrk="0" hangingPunct="1">
              <a:defRPr sz="1800" kern="1200" smtId="4294967295">
                <a:solidFill>
                  <a:schemeClr val="tx1"/>
                </a:solidFill>
                <a:latin typeface="+mn-lt"/>
                <a:ea typeface="+mn-ea"/>
                <a:cs typeface="+mn-cs"/>
              </a:defRPr>
            </a:lvl1pPr>
            <a:lvl2pPr marL="457200" algn="l" defTabSz="457200" rtl="0" eaLnBrk="1" latinLnBrk="0" hangingPunct="1">
              <a:defRPr sz="1800" kern="1200" smtId="4294967295">
                <a:solidFill>
                  <a:schemeClr val="tx1"/>
                </a:solidFill>
                <a:latin typeface="+mn-lt"/>
                <a:ea typeface="+mn-ea"/>
                <a:cs typeface="+mn-cs"/>
              </a:defRPr>
            </a:lvl2pPr>
            <a:lvl3pPr marL="914400" algn="l" defTabSz="457200" rtl="0" eaLnBrk="1" latinLnBrk="0" hangingPunct="1">
              <a:defRPr sz="1800" kern="1200" smtId="4294967295">
                <a:solidFill>
                  <a:schemeClr val="tx1"/>
                </a:solidFill>
                <a:latin typeface="+mn-lt"/>
                <a:ea typeface="+mn-ea"/>
                <a:cs typeface="+mn-cs"/>
              </a:defRPr>
            </a:lvl3pPr>
            <a:lvl4pPr marL="1371600" algn="l" defTabSz="457200" rtl="0" eaLnBrk="1" latinLnBrk="0" hangingPunct="1">
              <a:defRPr sz="1800" kern="1200" smtId="4294967295">
                <a:solidFill>
                  <a:schemeClr val="tx1"/>
                </a:solidFill>
                <a:latin typeface="+mn-lt"/>
                <a:ea typeface="+mn-ea"/>
                <a:cs typeface="+mn-cs"/>
              </a:defRPr>
            </a:lvl4pPr>
            <a:lvl5pPr marL="1828800" algn="l" defTabSz="457200" rtl="0" eaLnBrk="1" latinLnBrk="0" hangingPunct="1">
              <a:defRPr sz="1800" kern="1200" smtId="4294967295">
                <a:solidFill>
                  <a:schemeClr val="tx1"/>
                </a:solidFill>
                <a:latin typeface="+mn-lt"/>
                <a:ea typeface="+mn-ea"/>
                <a:cs typeface="+mn-cs"/>
              </a:defRPr>
            </a:lvl5pPr>
            <a:lvl6pPr marL="2286000" algn="l" defTabSz="457200" rtl="0" eaLnBrk="1" latinLnBrk="0" hangingPunct="1">
              <a:defRPr sz="1800" kern="1200" smtId="4294967295">
                <a:solidFill>
                  <a:schemeClr val="tx1"/>
                </a:solidFill>
                <a:latin typeface="+mn-lt"/>
                <a:ea typeface="+mn-ea"/>
                <a:cs typeface="+mn-cs"/>
              </a:defRPr>
            </a:lvl6pPr>
            <a:lvl7pPr marL="2743200" algn="l" defTabSz="457200" rtl="0" eaLnBrk="1" latinLnBrk="0" hangingPunct="1">
              <a:defRPr sz="1800" kern="1200" smtId="4294967295">
                <a:solidFill>
                  <a:schemeClr val="tx1"/>
                </a:solidFill>
                <a:latin typeface="+mn-lt"/>
                <a:ea typeface="+mn-ea"/>
                <a:cs typeface="+mn-cs"/>
              </a:defRPr>
            </a:lvl7pPr>
            <a:lvl8pPr marL="3200400" algn="l" defTabSz="457200" rtl="0" eaLnBrk="1" latinLnBrk="0" hangingPunct="1">
              <a:defRPr sz="1800" kern="1200" smtId="4294967295">
                <a:solidFill>
                  <a:schemeClr val="tx1"/>
                </a:solidFill>
                <a:latin typeface="+mn-lt"/>
                <a:ea typeface="+mn-ea"/>
                <a:cs typeface="+mn-cs"/>
              </a:defRPr>
            </a:lvl8pPr>
          </a:lstStyle>
          <a:p>
            <a:r>
              <a:rPr lang="fr-FR" sz="1599" smtClean="0">
                <a:solidFill>
                  <a:srgbClr val="003087"/>
                </a:solidFill>
                <a:latin typeface="Univers for KPMG"/>
                <a:cs typeface="Univers for KPMG"/>
              </a:rPr>
              <a:t>     </a:t>
            </a:r>
          </a:p>
        </p:txBody>
      </p:sp>
      <p:sp>
        <p:nvSpPr>
          <p:cNvPr id="11" name="ZoneTexte 10">
            <a:hlinkClick r:id="rId8"/>
          </p:cNvPr>
          <p:cNvSpPr txBox="1"/>
          <p:nvPr userDrawn="1"/>
        </p:nvSpPr>
        <p:spPr>
          <a:xfrm>
            <a:off x="3328860" y="5108797"/>
            <a:ext cx="290481" cy="335615"/>
          </a:xfrm>
          <a:prstGeom prst="rect">
            <a:avLst/>
          </a:prstGeom>
          <a:noFill/>
        </p:spPr>
        <p:txBody>
          <a:bodyPr wrap="square" rtlCol="0">
            <a:spAutoFit/>
          </a:bodyPr>
          <a:lstStyle>
            <a:defPPr>
              <a:defRPr lang="en-US" smtId="4294967295"/>
            </a:defPPr>
            <a:lvl1pPr marL="0" algn="l" defTabSz="457200" rtl="0" eaLnBrk="1" latinLnBrk="0" hangingPunct="1">
              <a:defRPr sz="1800" kern="1200" smtId="4294967295">
                <a:solidFill>
                  <a:schemeClr val="tx1"/>
                </a:solidFill>
                <a:latin typeface="+mn-lt"/>
                <a:ea typeface="+mn-ea"/>
                <a:cs typeface="+mn-cs"/>
              </a:defRPr>
            </a:lvl1pPr>
            <a:lvl2pPr marL="457200" algn="l" defTabSz="457200" rtl="0" eaLnBrk="1" latinLnBrk="0" hangingPunct="1">
              <a:defRPr sz="1800" kern="1200" smtId="4294967295">
                <a:solidFill>
                  <a:schemeClr val="tx1"/>
                </a:solidFill>
                <a:latin typeface="+mn-lt"/>
                <a:ea typeface="+mn-ea"/>
                <a:cs typeface="+mn-cs"/>
              </a:defRPr>
            </a:lvl2pPr>
            <a:lvl3pPr marL="914400" algn="l" defTabSz="457200" rtl="0" eaLnBrk="1" latinLnBrk="0" hangingPunct="1">
              <a:defRPr sz="1800" kern="1200" smtId="4294967295">
                <a:solidFill>
                  <a:schemeClr val="tx1"/>
                </a:solidFill>
                <a:latin typeface="+mn-lt"/>
                <a:ea typeface="+mn-ea"/>
                <a:cs typeface="+mn-cs"/>
              </a:defRPr>
            </a:lvl3pPr>
            <a:lvl4pPr marL="1371600" algn="l" defTabSz="457200" rtl="0" eaLnBrk="1" latinLnBrk="0" hangingPunct="1">
              <a:defRPr sz="1800" kern="1200" smtId="4294967295">
                <a:solidFill>
                  <a:schemeClr val="tx1"/>
                </a:solidFill>
                <a:latin typeface="+mn-lt"/>
                <a:ea typeface="+mn-ea"/>
                <a:cs typeface="+mn-cs"/>
              </a:defRPr>
            </a:lvl4pPr>
            <a:lvl5pPr marL="1828800" algn="l" defTabSz="457200" rtl="0" eaLnBrk="1" latinLnBrk="0" hangingPunct="1">
              <a:defRPr sz="1800" kern="1200" smtId="4294967295">
                <a:solidFill>
                  <a:schemeClr val="tx1"/>
                </a:solidFill>
                <a:latin typeface="+mn-lt"/>
                <a:ea typeface="+mn-ea"/>
                <a:cs typeface="+mn-cs"/>
              </a:defRPr>
            </a:lvl5pPr>
            <a:lvl6pPr marL="2286000" algn="l" defTabSz="457200" rtl="0" eaLnBrk="1" latinLnBrk="0" hangingPunct="1">
              <a:defRPr sz="1800" kern="1200" smtId="4294967295">
                <a:solidFill>
                  <a:schemeClr val="tx1"/>
                </a:solidFill>
                <a:latin typeface="+mn-lt"/>
                <a:ea typeface="+mn-ea"/>
                <a:cs typeface="+mn-cs"/>
              </a:defRPr>
            </a:lvl6pPr>
            <a:lvl7pPr marL="2743200" algn="l" defTabSz="457200" rtl="0" eaLnBrk="1" latinLnBrk="0" hangingPunct="1">
              <a:defRPr sz="1800" kern="1200" smtId="4294967295">
                <a:solidFill>
                  <a:schemeClr val="tx1"/>
                </a:solidFill>
                <a:latin typeface="+mn-lt"/>
                <a:ea typeface="+mn-ea"/>
                <a:cs typeface="+mn-cs"/>
              </a:defRPr>
            </a:lvl7pPr>
            <a:lvl8pPr marL="3200400" algn="l" defTabSz="457200" rtl="0" eaLnBrk="1" latinLnBrk="0" hangingPunct="1">
              <a:defRPr sz="1800" kern="1200" smtId="4294967295">
                <a:solidFill>
                  <a:schemeClr val="tx1"/>
                </a:solidFill>
                <a:latin typeface="+mn-lt"/>
                <a:ea typeface="+mn-ea"/>
                <a:cs typeface="+mn-cs"/>
              </a:defRPr>
            </a:lvl8pPr>
          </a:lstStyle>
          <a:p>
            <a:r>
              <a:rPr lang="fr-FR" sz="1599" smtClean="0">
                <a:solidFill>
                  <a:srgbClr val="003087"/>
                </a:solidFill>
                <a:latin typeface="Univers for KPMG"/>
                <a:cs typeface="Univers for KPMG"/>
              </a:rPr>
              <a:t>     </a:t>
            </a:r>
          </a:p>
        </p:txBody>
      </p:sp>
      <p:sp>
        <p:nvSpPr>
          <p:cNvPr id="12" name="ZoneTexte 11">
            <a:hlinkClick r:id="rId9"/>
          </p:cNvPr>
          <p:cNvSpPr txBox="1"/>
          <p:nvPr userDrawn="1"/>
        </p:nvSpPr>
        <p:spPr>
          <a:xfrm>
            <a:off x="3688514" y="5101862"/>
            <a:ext cx="290481" cy="335615"/>
          </a:xfrm>
          <a:prstGeom prst="rect">
            <a:avLst/>
          </a:prstGeom>
          <a:noFill/>
        </p:spPr>
        <p:txBody>
          <a:bodyPr wrap="square" rtlCol="0">
            <a:spAutoFit/>
          </a:bodyPr>
          <a:lstStyle>
            <a:defPPr>
              <a:defRPr lang="en-US" smtId="4294967295"/>
            </a:defPPr>
            <a:lvl1pPr marL="0" algn="l" defTabSz="457200" rtl="0" eaLnBrk="1" latinLnBrk="0" hangingPunct="1">
              <a:defRPr sz="1800" kern="1200" smtId="4294967295">
                <a:solidFill>
                  <a:schemeClr val="tx1"/>
                </a:solidFill>
                <a:latin typeface="+mn-lt"/>
                <a:ea typeface="+mn-ea"/>
                <a:cs typeface="+mn-cs"/>
              </a:defRPr>
            </a:lvl1pPr>
            <a:lvl2pPr marL="457200" algn="l" defTabSz="457200" rtl="0" eaLnBrk="1" latinLnBrk="0" hangingPunct="1">
              <a:defRPr sz="1800" kern="1200" smtId="4294967295">
                <a:solidFill>
                  <a:schemeClr val="tx1"/>
                </a:solidFill>
                <a:latin typeface="+mn-lt"/>
                <a:ea typeface="+mn-ea"/>
                <a:cs typeface="+mn-cs"/>
              </a:defRPr>
            </a:lvl2pPr>
            <a:lvl3pPr marL="914400" algn="l" defTabSz="457200" rtl="0" eaLnBrk="1" latinLnBrk="0" hangingPunct="1">
              <a:defRPr sz="1800" kern="1200" smtId="4294967295">
                <a:solidFill>
                  <a:schemeClr val="tx1"/>
                </a:solidFill>
                <a:latin typeface="+mn-lt"/>
                <a:ea typeface="+mn-ea"/>
                <a:cs typeface="+mn-cs"/>
              </a:defRPr>
            </a:lvl3pPr>
            <a:lvl4pPr marL="1371600" algn="l" defTabSz="457200" rtl="0" eaLnBrk="1" latinLnBrk="0" hangingPunct="1">
              <a:defRPr sz="1800" kern="1200" smtId="4294967295">
                <a:solidFill>
                  <a:schemeClr val="tx1"/>
                </a:solidFill>
                <a:latin typeface="+mn-lt"/>
                <a:ea typeface="+mn-ea"/>
                <a:cs typeface="+mn-cs"/>
              </a:defRPr>
            </a:lvl4pPr>
            <a:lvl5pPr marL="1828800" algn="l" defTabSz="457200" rtl="0" eaLnBrk="1" latinLnBrk="0" hangingPunct="1">
              <a:defRPr sz="1800" kern="1200" smtId="4294967295">
                <a:solidFill>
                  <a:schemeClr val="tx1"/>
                </a:solidFill>
                <a:latin typeface="+mn-lt"/>
                <a:ea typeface="+mn-ea"/>
                <a:cs typeface="+mn-cs"/>
              </a:defRPr>
            </a:lvl5pPr>
            <a:lvl6pPr marL="2286000" algn="l" defTabSz="457200" rtl="0" eaLnBrk="1" latinLnBrk="0" hangingPunct="1">
              <a:defRPr sz="1800" kern="1200" smtId="4294967295">
                <a:solidFill>
                  <a:schemeClr val="tx1"/>
                </a:solidFill>
                <a:latin typeface="+mn-lt"/>
                <a:ea typeface="+mn-ea"/>
                <a:cs typeface="+mn-cs"/>
              </a:defRPr>
            </a:lvl6pPr>
            <a:lvl7pPr marL="2743200" algn="l" defTabSz="457200" rtl="0" eaLnBrk="1" latinLnBrk="0" hangingPunct="1">
              <a:defRPr sz="1800" kern="1200" smtId="4294967295">
                <a:solidFill>
                  <a:schemeClr val="tx1"/>
                </a:solidFill>
                <a:latin typeface="+mn-lt"/>
                <a:ea typeface="+mn-ea"/>
                <a:cs typeface="+mn-cs"/>
              </a:defRPr>
            </a:lvl7pPr>
            <a:lvl8pPr marL="3200400" algn="l" defTabSz="457200" rtl="0" eaLnBrk="1" latinLnBrk="0" hangingPunct="1">
              <a:defRPr sz="1800" kern="1200" smtId="4294967295">
                <a:solidFill>
                  <a:schemeClr val="tx1"/>
                </a:solidFill>
                <a:latin typeface="+mn-lt"/>
                <a:ea typeface="+mn-ea"/>
                <a:cs typeface="+mn-cs"/>
              </a:defRPr>
            </a:lvl8pPr>
          </a:lstStyle>
          <a:p>
            <a:r>
              <a:rPr lang="fr-FR" sz="1599" smtClean="0">
                <a:solidFill>
                  <a:srgbClr val="003087"/>
                </a:solidFill>
                <a:latin typeface="Univers for KPMG"/>
                <a:cs typeface="Univers for KPMG"/>
              </a:rPr>
              <a:t>     </a:t>
            </a:r>
          </a:p>
        </p:txBody>
      </p:sp>
      <p:sp>
        <p:nvSpPr>
          <p:cNvPr id="13" name="ZoneTexte 12">
            <a:hlinkClick r:id="rId10"/>
          </p:cNvPr>
          <p:cNvSpPr txBox="1"/>
          <p:nvPr userDrawn="1"/>
        </p:nvSpPr>
        <p:spPr>
          <a:xfrm>
            <a:off x="4026967" y="5091801"/>
            <a:ext cx="290481" cy="335615"/>
          </a:xfrm>
          <a:prstGeom prst="rect">
            <a:avLst/>
          </a:prstGeom>
          <a:noFill/>
        </p:spPr>
        <p:txBody>
          <a:bodyPr wrap="square" rtlCol="0">
            <a:spAutoFit/>
          </a:bodyPr>
          <a:lstStyle>
            <a:defPPr>
              <a:defRPr lang="en-US" smtId="4294967295"/>
            </a:defPPr>
            <a:lvl1pPr marL="0" algn="l" defTabSz="457200" rtl="0" eaLnBrk="1" latinLnBrk="0" hangingPunct="1">
              <a:defRPr sz="1800" kern="1200" smtId="4294967295">
                <a:solidFill>
                  <a:schemeClr val="tx1"/>
                </a:solidFill>
                <a:latin typeface="+mn-lt"/>
                <a:ea typeface="+mn-ea"/>
                <a:cs typeface="+mn-cs"/>
              </a:defRPr>
            </a:lvl1pPr>
            <a:lvl2pPr marL="457200" algn="l" defTabSz="457200" rtl="0" eaLnBrk="1" latinLnBrk="0" hangingPunct="1">
              <a:defRPr sz="1800" kern="1200" smtId="4294967295">
                <a:solidFill>
                  <a:schemeClr val="tx1"/>
                </a:solidFill>
                <a:latin typeface="+mn-lt"/>
                <a:ea typeface="+mn-ea"/>
                <a:cs typeface="+mn-cs"/>
              </a:defRPr>
            </a:lvl2pPr>
            <a:lvl3pPr marL="914400" algn="l" defTabSz="457200" rtl="0" eaLnBrk="1" latinLnBrk="0" hangingPunct="1">
              <a:defRPr sz="1800" kern="1200" smtId="4294967295">
                <a:solidFill>
                  <a:schemeClr val="tx1"/>
                </a:solidFill>
                <a:latin typeface="+mn-lt"/>
                <a:ea typeface="+mn-ea"/>
                <a:cs typeface="+mn-cs"/>
              </a:defRPr>
            </a:lvl3pPr>
            <a:lvl4pPr marL="1371600" algn="l" defTabSz="457200" rtl="0" eaLnBrk="1" latinLnBrk="0" hangingPunct="1">
              <a:defRPr sz="1800" kern="1200" smtId="4294967295">
                <a:solidFill>
                  <a:schemeClr val="tx1"/>
                </a:solidFill>
                <a:latin typeface="+mn-lt"/>
                <a:ea typeface="+mn-ea"/>
                <a:cs typeface="+mn-cs"/>
              </a:defRPr>
            </a:lvl4pPr>
            <a:lvl5pPr marL="1828800" algn="l" defTabSz="457200" rtl="0" eaLnBrk="1" latinLnBrk="0" hangingPunct="1">
              <a:defRPr sz="1800" kern="1200" smtId="4294967295">
                <a:solidFill>
                  <a:schemeClr val="tx1"/>
                </a:solidFill>
                <a:latin typeface="+mn-lt"/>
                <a:ea typeface="+mn-ea"/>
                <a:cs typeface="+mn-cs"/>
              </a:defRPr>
            </a:lvl5pPr>
            <a:lvl6pPr marL="2286000" algn="l" defTabSz="457200" rtl="0" eaLnBrk="1" latinLnBrk="0" hangingPunct="1">
              <a:defRPr sz="1800" kern="1200" smtId="4294967295">
                <a:solidFill>
                  <a:schemeClr val="tx1"/>
                </a:solidFill>
                <a:latin typeface="+mn-lt"/>
                <a:ea typeface="+mn-ea"/>
                <a:cs typeface="+mn-cs"/>
              </a:defRPr>
            </a:lvl6pPr>
            <a:lvl7pPr marL="2743200" algn="l" defTabSz="457200" rtl="0" eaLnBrk="1" latinLnBrk="0" hangingPunct="1">
              <a:defRPr sz="1800" kern="1200" smtId="4294967295">
                <a:solidFill>
                  <a:schemeClr val="tx1"/>
                </a:solidFill>
                <a:latin typeface="+mn-lt"/>
                <a:ea typeface="+mn-ea"/>
                <a:cs typeface="+mn-cs"/>
              </a:defRPr>
            </a:lvl7pPr>
            <a:lvl8pPr marL="3200400" algn="l" defTabSz="457200" rtl="0" eaLnBrk="1" latinLnBrk="0" hangingPunct="1">
              <a:defRPr sz="1800" kern="1200" smtId="4294967295">
                <a:solidFill>
                  <a:schemeClr val="tx1"/>
                </a:solidFill>
                <a:latin typeface="+mn-lt"/>
                <a:ea typeface="+mn-ea"/>
                <a:cs typeface="+mn-cs"/>
              </a:defRPr>
            </a:lvl8pPr>
          </a:lstStyle>
          <a:p>
            <a:r>
              <a:rPr lang="fr-FR" sz="1599" smtClean="0">
                <a:solidFill>
                  <a:srgbClr val="003087"/>
                </a:solidFill>
                <a:latin typeface="Univers for KPMG"/>
                <a:cs typeface="Univers for KPMG"/>
              </a:rPr>
              <a:t>     </a:t>
            </a:r>
          </a:p>
        </p:txBody>
      </p:sp>
      <p:sp>
        <p:nvSpPr>
          <p:cNvPr id="14" name="Content Placeholder 1"/>
          <p:cNvSpPr txBox="1"/>
          <p:nvPr userDrawn="1"/>
        </p:nvSpPr>
        <p:spPr>
          <a:xfrm>
            <a:off x="2135462" y="6563281"/>
            <a:ext cx="8035651" cy="742381"/>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lvl="1" defTabSz="914038"/>
            <a:r>
              <a:rPr lang="fr-FR" altLang="en-US" sz="599" kern="0" smtClean="0">
                <a:solidFill>
                  <a:prstClr val="white">
                    <a:lumMod val="65000"/>
                  </a:prstClr>
                </a:solidFill>
                <a:latin typeface="Univers for KPMG" panose="020B0603020202020204" pitchFamily="34" charset="0"/>
              </a:rPr>
              <a:t>Cette proposition a été réalisée par KPMG S.A. KPMG S.A. est le membre français du réseau KPMG International constitué de cabinets indépendants adhérents de KPMG International Cooperative, une entité de droit suisse. Les informations contenues dans ce document sont valables à sa date de publication. Nous ne pouvons garantir que ces informations seront toujours exactes à une date ultérieure. Cette proposition est soumise au respect des négociations, des accords et contrats signés. KPMG International ne propose pas de services aux clients. Aucun cabinet membre n’a le droit d’engager KPMG International ou les autres cabinets membres vis-à-vis des tiers. KPMG International n'a le droit d'engager aucun cabinet membre. </a:t>
            </a:r>
          </a:p>
        </p:txBody>
      </p:sp>
    </p:spTree>
    <p:extLst>
      <p:ext uri="{BB962C8B-B14F-4D97-AF65-F5344CB8AC3E}">
        <p14:creationId xmlns:p14="http://schemas.microsoft.com/office/powerpoint/2010/main" val="1814712659"/>
      </p:ext>
    </p:extLst>
  </p:cSld>
  <p:clrMapOvr>
    <a:masterClrMapping/>
  </p:clrMapOvr>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2_QUAD WITH CENTE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smtClean="0"/>
              <a:t>Modifiez le style du titre</a:t>
            </a:r>
            <a:endParaRPr lang="en-US" dirty="0"/>
          </a:p>
        </p:txBody>
      </p:sp>
      <p:sp>
        <p:nvSpPr>
          <p:cNvPr id="8" name="Text Placeholder 20"/>
          <p:cNvSpPr>
            <a:spLocks noGrp="1"/>
          </p:cNvSpPr>
          <p:nvPr>
            <p:ph type="body" sz="quarter" idx="22"/>
          </p:nvPr>
        </p:nvSpPr>
        <p:spPr bwMode="gray">
          <a:xfrm>
            <a:off x="890989" y="1993183"/>
            <a:ext cx="4174175" cy="4828908"/>
          </a:xfrm>
          <a:prstGeom prst="rect">
            <a:avLst/>
          </a:prstGeom>
          <a:solidFill>
            <a:schemeClr val="bg1"/>
          </a:solidFill>
          <a:ln w="12700">
            <a:solidFill>
              <a:srgbClr val="00338D"/>
            </a:solidFill>
          </a:ln>
        </p:spPr>
        <p:txBody>
          <a:bodyPr lIns="91440" tIns="45720" rIns="91440" bIns="45720">
            <a:normAutofit/>
          </a:bodyPr>
          <a:lstStyle>
            <a:lvl1pPr>
              <a:spcBef>
                <a:spcPts val="0"/>
              </a:spcBef>
              <a:defRPr sz="848">
                <a:latin typeface="Arial" panose="020B0604020202020204" pitchFamily="34" charset="0"/>
                <a:cs typeface="Univers for KPMG Light"/>
              </a:defRPr>
            </a:lvl1pPr>
            <a:lvl2pPr>
              <a:spcBef>
                <a:spcPts val="0"/>
              </a:spcBef>
              <a:defRPr sz="848">
                <a:latin typeface="Arial" panose="020B0604020202020204" pitchFamily="34" charset="0"/>
                <a:cs typeface="Univers for KPMG Light"/>
              </a:defRPr>
            </a:lvl2pPr>
            <a:lvl3pPr>
              <a:spcBef>
                <a:spcPts val="0"/>
              </a:spcBef>
              <a:defRPr sz="848">
                <a:latin typeface="Arial" panose="020B0604020202020204" pitchFamily="34" charset="0"/>
                <a:cs typeface="Univers for KPMG Light"/>
              </a:defRPr>
            </a:lvl3pPr>
            <a:lvl4pPr>
              <a:spcBef>
                <a:spcPts val="0"/>
              </a:spcBef>
              <a:defRPr sz="1100">
                <a:latin typeface="Univers for KPMG" panose="020B0603020202020204" pitchFamily="34" charset="0"/>
              </a:defRPr>
            </a:lvl4pPr>
            <a:lvl5pPr>
              <a:spcBef>
                <a:spcPts val="0"/>
              </a:spcBef>
              <a:defRPr sz="1100">
                <a:latin typeface="Univers for KPMG" panose="020B0603020202020204" pitchFamily="34" charset="0"/>
              </a:defRPr>
            </a:lvl5pPr>
            <a:lvl6pPr>
              <a:defRPr baseline="0"/>
            </a:lvl6pPr>
            <a:lvl7pPr>
              <a:defRPr baseline="0"/>
            </a:lvl7pPr>
            <a:lvl8pPr>
              <a:defRPr baseline="0"/>
            </a:lvl8pPr>
          </a:lstStyle>
          <a:p>
            <a:pPr lvl="0"/>
            <a:r>
              <a:rPr lang="fr-FR" smtClean="0"/>
              <a:t>Modifiez les styles du texte du masque</a:t>
            </a:r>
          </a:p>
          <a:p>
            <a:pPr lvl="1"/>
            <a:r>
              <a:rPr lang="fr-FR" smtClean="0"/>
              <a:t>Deuxième niveau</a:t>
            </a:r>
          </a:p>
          <a:p>
            <a:pPr lvl="2"/>
            <a:r>
              <a:rPr lang="fr-FR" smtClean="0"/>
              <a:t>Troisième niveau</a:t>
            </a:r>
          </a:p>
        </p:txBody>
      </p:sp>
      <p:sp>
        <p:nvSpPr>
          <p:cNvPr id="9" name="Text Placeholder 20"/>
          <p:cNvSpPr>
            <a:spLocks noGrp="1"/>
          </p:cNvSpPr>
          <p:nvPr>
            <p:ph type="body" sz="quarter" idx="26"/>
          </p:nvPr>
        </p:nvSpPr>
        <p:spPr bwMode="gray">
          <a:xfrm>
            <a:off x="890984" y="1700598"/>
            <a:ext cx="4174170" cy="302522"/>
          </a:xfrm>
          <a:prstGeom prst="rect">
            <a:avLst/>
          </a:prstGeom>
          <a:solidFill>
            <a:srgbClr val="00338D"/>
          </a:solidFill>
          <a:ln w="12700">
            <a:solidFill>
              <a:srgbClr val="00338D"/>
            </a:solidFill>
          </a:ln>
        </p:spPr>
        <p:txBody>
          <a:bodyPr vert="horz" lIns="0" tIns="0" rIns="0" bIns="0" rtlCol="0" anchor="ctr" anchorCtr="1">
            <a:normAutofit/>
          </a:bodyPr>
          <a:lstStyle>
            <a:lvl1pPr algn="l">
              <a:defRPr lang="en-US" sz="990" b="1" kern="1200" noProof="0" dirty="0" smtClean="0">
                <a:solidFill>
                  <a:schemeClr val="bg1"/>
                </a:solidFill>
                <a:latin typeface="Arial" panose="020B0604020202020204" pitchFamily="34" charset="0"/>
                <a:ea typeface="+mn-ea"/>
                <a:cs typeface="Arial" pitchFamily="34" charset="0"/>
              </a:defRPr>
            </a:lvl1pPr>
            <a:lvl5pPr>
              <a:defRPr/>
            </a:lvl5pPr>
            <a:lvl6pPr>
              <a:defRPr baseline="0"/>
            </a:lvl6pPr>
            <a:lvl7pPr>
              <a:defRPr baseline="0"/>
            </a:lvl7pPr>
            <a:lvl8pPr>
              <a:defRPr baseline="0"/>
            </a:lvl8pPr>
          </a:lstStyle>
          <a:p>
            <a:pPr marL="0" lvl="0" indent="0" algn="l" defTabSz="838050" rtl="0" eaLnBrk="1" latinLnBrk="0" hangingPunct="1">
              <a:lnSpc>
                <a:spcPct val="100000"/>
              </a:lnSpc>
              <a:spcBef>
                <a:spcPts val="551"/>
              </a:spcBef>
              <a:buFont typeface="Arial" pitchFamily="34" charset="0"/>
              <a:buNone/>
            </a:pPr>
            <a:r>
              <a:rPr lang="fr-FR" smtClean="0"/>
              <a:t>Modifiez les styles du texte du masque</a:t>
            </a:r>
          </a:p>
        </p:txBody>
      </p:sp>
      <p:sp>
        <p:nvSpPr>
          <p:cNvPr id="44" name="Text Placeholder 20"/>
          <p:cNvSpPr>
            <a:spLocks noGrp="1"/>
          </p:cNvSpPr>
          <p:nvPr>
            <p:ph type="body" sz="quarter" idx="49"/>
          </p:nvPr>
        </p:nvSpPr>
        <p:spPr bwMode="gray">
          <a:xfrm>
            <a:off x="5780502" y="1993183"/>
            <a:ext cx="4174175" cy="4828908"/>
          </a:xfrm>
          <a:prstGeom prst="rect">
            <a:avLst/>
          </a:prstGeom>
          <a:solidFill>
            <a:schemeClr val="bg1"/>
          </a:solidFill>
          <a:ln w="12700">
            <a:solidFill>
              <a:srgbClr val="00338D"/>
            </a:solidFill>
          </a:ln>
        </p:spPr>
        <p:txBody>
          <a:bodyPr lIns="91440" tIns="45720" rIns="91440" bIns="45720">
            <a:normAutofit/>
          </a:bodyPr>
          <a:lstStyle>
            <a:lvl1pPr>
              <a:spcBef>
                <a:spcPts val="0"/>
              </a:spcBef>
              <a:defRPr sz="848">
                <a:latin typeface="Arial" panose="020B0604020202020204" pitchFamily="34" charset="0"/>
                <a:cs typeface="Univers for KPMG Light"/>
              </a:defRPr>
            </a:lvl1pPr>
            <a:lvl2pPr>
              <a:spcBef>
                <a:spcPts val="0"/>
              </a:spcBef>
              <a:defRPr sz="848">
                <a:latin typeface="Arial" panose="020B0604020202020204" pitchFamily="34" charset="0"/>
                <a:cs typeface="Univers for KPMG Light"/>
              </a:defRPr>
            </a:lvl2pPr>
            <a:lvl3pPr>
              <a:spcBef>
                <a:spcPts val="0"/>
              </a:spcBef>
              <a:defRPr sz="848">
                <a:latin typeface="Arial" panose="020B0604020202020204" pitchFamily="34" charset="0"/>
                <a:cs typeface="Univers for KPMG Light"/>
              </a:defRPr>
            </a:lvl3pPr>
            <a:lvl4pPr>
              <a:spcBef>
                <a:spcPts val="0"/>
              </a:spcBef>
              <a:defRPr sz="1100">
                <a:latin typeface="Univers for KPMG" panose="020B0603020202020204" pitchFamily="34" charset="0"/>
              </a:defRPr>
            </a:lvl4pPr>
            <a:lvl5pPr>
              <a:spcBef>
                <a:spcPts val="0"/>
              </a:spcBef>
              <a:defRPr sz="1100">
                <a:latin typeface="Univers for KPMG" panose="020B0603020202020204" pitchFamily="34" charset="0"/>
              </a:defRPr>
            </a:lvl5pPr>
            <a:lvl6pPr>
              <a:defRPr baseline="0"/>
            </a:lvl6pPr>
            <a:lvl7pPr>
              <a:defRPr baseline="0"/>
            </a:lvl7pPr>
            <a:lvl8pPr>
              <a:defRPr baseline="0"/>
            </a:lvl8pPr>
          </a:lstStyle>
          <a:p>
            <a:pPr lvl="0"/>
            <a:r>
              <a:rPr lang="fr-FR" smtClean="0"/>
              <a:t>Modifiez les styles du texte du masque</a:t>
            </a:r>
          </a:p>
          <a:p>
            <a:pPr lvl="1"/>
            <a:r>
              <a:rPr lang="fr-FR" smtClean="0"/>
              <a:t>Deuxième niveau</a:t>
            </a:r>
          </a:p>
          <a:p>
            <a:pPr lvl="2"/>
            <a:r>
              <a:rPr lang="fr-FR" smtClean="0"/>
              <a:t>Troisième niveau</a:t>
            </a:r>
          </a:p>
        </p:txBody>
      </p:sp>
      <p:sp>
        <p:nvSpPr>
          <p:cNvPr id="45" name="Text Placeholder 20"/>
          <p:cNvSpPr>
            <a:spLocks noGrp="1"/>
          </p:cNvSpPr>
          <p:nvPr>
            <p:ph type="body" sz="quarter" idx="50"/>
          </p:nvPr>
        </p:nvSpPr>
        <p:spPr bwMode="gray">
          <a:xfrm>
            <a:off x="5780498" y="1700598"/>
            <a:ext cx="4174170" cy="282312"/>
          </a:xfrm>
          <a:prstGeom prst="rect">
            <a:avLst/>
          </a:prstGeom>
          <a:solidFill>
            <a:srgbClr val="00338D"/>
          </a:solidFill>
          <a:ln w="12700">
            <a:solidFill>
              <a:srgbClr val="00338D"/>
            </a:solidFill>
          </a:ln>
        </p:spPr>
        <p:txBody>
          <a:bodyPr vert="horz" lIns="0" tIns="0" rIns="0" bIns="0" rtlCol="0" anchor="ctr" anchorCtr="1">
            <a:normAutofit/>
          </a:bodyPr>
          <a:lstStyle>
            <a:lvl1pPr algn="l">
              <a:defRPr lang="en-US" sz="990" b="1" kern="1200" noProof="0" dirty="0" smtClean="0">
                <a:solidFill>
                  <a:schemeClr val="bg1"/>
                </a:solidFill>
                <a:latin typeface="Arial" panose="020B0604020202020204" pitchFamily="34" charset="0"/>
                <a:ea typeface="+mn-ea"/>
                <a:cs typeface="Arial" pitchFamily="34" charset="0"/>
              </a:defRPr>
            </a:lvl1pPr>
            <a:lvl5pPr>
              <a:defRPr/>
            </a:lvl5pPr>
            <a:lvl6pPr>
              <a:defRPr baseline="0"/>
            </a:lvl6pPr>
            <a:lvl7pPr>
              <a:defRPr baseline="0"/>
            </a:lvl7pPr>
            <a:lvl8pPr>
              <a:defRPr baseline="0"/>
            </a:lvl8pPr>
          </a:lstStyle>
          <a:p>
            <a:pPr marL="0" lvl="0" indent="0" algn="l" defTabSz="838050" rtl="0" eaLnBrk="1" latinLnBrk="0" hangingPunct="1">
              <a:lnSpc>
                <a:spcPct val="100000"/>
              </a:lnSpc>
              <a:spcBef>
                <a:spcPts val="551"/>
              </a:spcBef>
              <a:buFont typeface="Arial" pitchFamily="34" charset="0"/>
              <a:buNone/>
            </a:pPr>
            <a:r>
              <a:rPr lang="fr-FR" smtClean="0"/>
              <a:t>Modifiez les styles du texte du masque</a:t>
            </a:r>
          </a:p>
        </p:txBody>
      </p:sp>
    </p:spTree>
    <p:extLst>
      <p:ext uri="{BB962C8B-B14F-4D97-AF65-F5344CB8AC3E}">
        <p14:creationId xmlns:p14="http://schemas.microsoft.com/office/powerpoint/2010/main" val="3049193501"/>
      </p:ext>
    </p:extLst>
  </p:cSld>
  <p:clrMapOvr>
    <a:masterClrMapping/>
  </p:clrMapOvr>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userDrawn="1">
  <p:cSld name="1_Etude">
    <p:spTree>
      <p:nvGrpSpPr>
        <p:cNvPr id="1" name=""/>
        <p:cNvGrpSpPr/>
        <p:nvPr/>
      </p:nvGrpSpPr>
      <p:grpSpPr>
        <a:xfrm>
          <a:off x="0" y="0"/>
          <a:ext cx="0" cy="0"/>
          <a:chOff x="0" y="0"/>
          <a:chExt cx="0" cy="0"/>
        </a:xfrm>
      </p:grpSpPr>
    </p:spTree>
    <p:extLst>
      <p:ext uri="{BB962C8B-B14F-4D97-AF65-F5344CB8AC3E}">
        <p14:creationId xmlns:p14="http://schemas.microsoft.com/office/powerpoint/2010/main" val="985056485"/>
      </p:ext>
    </p:extLst>
  </p:cSld>
  <p:clrMapOvr>
    <a:masterClrMapping/>
  </p:clrMapOvr>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userDrawn="1">
  <p:cSld name="2_DIVIDER ONE">
    <p:spTree>
      <p:nvGrpSpPr>
        <p:cNvPr id="1" name=""/>
        <p:cNvGrpSpPr/>
        <p:nvPr/>
      </p:nvGrpSpPr>
      <p:grpSpPr>
        <a:xfrm>
          <a:off x="0" y="0"/>
          <a:ext cx="0" cy="0"/>
          <a:chOff x="0" y="0"/>
          <a:chExt cx="0" cy="0"/>
        </a:xfrm>
      </p:grpSpPr>
      <p:sp>
        <p:nvSpPr>
          <p:cNvPr id="3" name="Rectangle 2"/>
          <p:cNvSpPr/>
          <p:nvPr userDrawn="1"/>
        </p:nvSpPr>
        <p:spPr>
          <a:xfrm>
            <a:off x="1" y="6596063"/>
            <a:ext cx="10691813" cy="96361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467799">
              <a:defRPr/>
            </a:pPr>
            <a:endParaRPr lang="fr-FR" sz="1841" dirty="0">
              <a:solidFill>
                <a:prstClr val="white"/>
              </a:solidFill>
            </a:endParaRPr>
          </a:p>
        </p:txBody>
      </p:sp>
      <p:sp>
        <p:nvSpPr>
          <p:cNvPr id="4" name="object 4"/>
          <p:cNvSpPr/>
          <p:nvPr userDrawn="1"/>
        </p:nvSpPr>
        <p:spPr>
          <a:xfrm>
            <a:off x="0" y="1"/>
            <a:ext cx="2141538" cy="7559675"/>
          </a:xfrm>
          <a:custGeom>
            <a:avLst/>
            <a:gdLst/>
            <a:ahLst/>
            <a:cxnLst/>
            <a:rect l="l" t="t" r="r" b="b"/>
            <a:pathLst>
              <a:path w="1742046" h="7772400">
                <a:moveTo>
                  <a:pt x="0" y="7772400"/>
                </a:moveTo>
                <a:lnTo>
                  <a:pt x="1742046" y="7772400"/>
                </a:lnTo>
                <a:lnTo>
                  <a:pt x="1742046" y="0"/>
                </a:lnTo>
                <a:lnTo>
                  <a:pt x="0" y="0"/>
                </a:lnTo>
                <a:lnTo>
                  <a:pt x="0" y="7772400"/>
                </a:lnTo>
                <a:close/>
              </a:path>
            </a:pathLst>
          </a:custGeom>
          <a:solidFill>
            <a:srgbClr val="00B0F0"/>
          </a:solidFill>
        </p:spPr>
        <p:txBody>
          <a:bodyPr lIns="0" tIns="0" rIns="0" bIns="0"/>
          <a:lstStyle/>
          <a:p>
            <a:pPr defTabSz="467799">
              <a:defRPr/>
            </a:pPr>
            <a:endParaRPr sz="1750" dirty="0">
              <a:solidFill>
                <a:prstClr val="black"/>
              </a:solidFill>
            </a:endParaRPr>
          </a:p>
        </p:txBody>
      </p:sp>
      <p:sp>
        <p:nvSpPr>
          <p:cNvPr id="6" name="Freeform 5"/>
          <p:cNvSpPr>
            <a:spLocks noEditPoints="1"/>
          </p:cNvSpPr>
          <p:nvPr userDrawn="1"/>
        </p:nvSpPr>
        <p:spPr bwMode="auto">
          <a:xfrm>
            <a:off x="2633664" y="760413"/>
            <a:ext cx="898525" cy="366712"/>
          </a:xfrm>
          <a:custGeom>
            <a:avLst/>
            <a:gdLst>
              <a:gd name="T0" fmla="*/ 285 w 300"/>
              <a:gd name="T1" fmla="*/ 82 h 121"/>
              <a:gd name="T2" fmla="*/ 236 w 300"/>
              <a:gd name="T3" fmla="*/ 92 h 121"/>
              <a:gd name="T4" fmla="*/ 259 w 300"/>
              <a:gd name="T5" fmla="*/ 64 h 121"/>
              <a:gd name="T6" fmla="*/ 285 w 300"/>
              <a:gd name="T7" fmla="*/ 59 h 121"/>
              <a:gd name="T8" fmla="*/ 236 w 300"/>
              <a:gd name="T9" fmla="*/ 3 h 121"/>
              <a:gd name="T10" fmla="*/ 261 w 300"/>
              <a:gd name="T11" fmla="*/ 107 h 121"/>
              <a:gd name="T12" fmla="*/ 264 w 300"/>
              <a:gd name="T13" fmla="*/ 95 h 121"/>
              <a:gd name="T14" fmla="*/ 225 w 300"/>
              <a:gd name="T15" fmla="*/ 69 h 121"/>
              <a:gd name="T16" fmla="*/ 207 w 300"/>
              <a:gd name="T17" fmla="*/ 92 h 121"/>
              <a:gd name="T18" fmla="*/ 165 w 300"/>
              <a:gd name="T19" fmla="*/ 92 h 121"/>
              <a:gd name="T20" fmla="*/ 225 w 300"/>
              <a:gd name="T21" fmla="*/ 3 h 121"/>
              <a:gd name="T22" fmla="*/ 181 w 300"/>
              <a:gd name="T23" fmla="*/ 92 h 121"/>
              <a:gd name="T24" fmla="*/ 153 w 300"/>
              <a:gd name="T25" fmla="*/ 55 h 121"/>
              <a:gd name="T26" fmla="*/ 111 w 300"/>
              <a:gd name="T27" fmla="*/ 92 h 121"/>
              <a:gd name="T28" fmla="*/ 103 w 300"/>
              <a:gd name="T29" fmla="*/ 55 h 121"/>
              <a:gd name="T30" fmla="*/ 153 w 300"/>
              <a:gd name="T31" fmla="*/ 3 h 121"/>
              <a:gd name="T32" fmla="*/ 150 w 300"/>
              <a:gd name="T33" fmla="*/ 69 h 121"/>
              <a:gd name="T34" fmla="*/ 98 w 300"/>
              <a:gd name="T35" fmla="*/ 83 h 121"/>
              <a:gd name="T36" fmla="*/ 94 w 300"/>
              <a:gd name="T37" fmla="*/ 83 h 121"/>
              <a:gd name="T38" fmla="*/ 93 w 300"/>
              <a:gd name="T39" fmla="*/ 73 h 121"/>
              <a:gd name="T40" fmla="*/ 100 w 300"/>
              <a:gd name="T41" fmla="*/ 65 h 121"/>
              <a:gd name="T42" fmla="*/ 98 w 300"/>
              <a:gd name="T43" fmla="*/ 83 h 121"/>
              <a:gd name="T44" fmla="*/ 71 w 300"/>
              <a:gd name="T45" fmla="*/ 91 h 121"/>
              <a:gd name="T46" fmla="*/ 39 w 300"/>
              <a:gd name="T47" fmla="*/ 87 h 121"/>
              <a:gd name="T48" fmla="*/ 26 w 300"/>
              <a:gd name="T49" fmla="*/ 82 h 121"/>
              <a:gd name="T50" fmla="*/ 19 w 300"/>
              <a:gd name="T51" fmla="*/ 3 h 121"/>
              <a:gd name="T52" fmla="*/ 233 w 300"/>
              <a:gd name="T53" fmla="*/ 0 h 121"/>
              <a:gd name="T54" fmla="*/ 228 w 300"/>
              <a:gd name="T55" fmla="*/ 0 h 121"/>
              <a:gd name="T56" fmla="*/ 155 w 300"/>
              <a:gd name="T57" fmla="*/ 55 h 121"/>
              <a:gd name="T58" fmla="*/ 89 w 300"/>
              <a:gd name="T59" fmla="*/ 55 h 121"/>
              <a:gd name="T60" fmla="*/ 17 w 300"/>
              <a:gd name="T61" fmla="*/ 0 h 121"/>
              <a:gd name="T62" fmla="*/ 15 w 300"/>
              <a:gd name="T63" fmla="*/ 120 h 121"/>
              <a:gd name="T64" fmla="*/ 37 w 300"/>
              <a:gd name="T65" fmla="*/ 120 h 121"/>
              <a:gd name="T66" fmla="*/ 70 w 300"/>
              <a:gd name="T67" fmla="*/ 95 h 121"/>
              <a:gd name="T68" fmla="*/ 86 w 300"/>
              <a:gd name="T69" fmla="*/ 95 h 121"/>
              <a:gd name="T70" fmla="*/ 95 w 300"/>
              <a:gd name="T71" fmla="*/ 95 h 121"/>
              <a:gd name="T72" fmla="*/ 119 w 300"/>
              <a:gd name="T73" fmla="*/ 120 h 121"/>
              <a:gd name="T74" fmla="*/ 150 w 300"/>
              <a:gd name="T75" fmla="*/ 95 h 121"/>
              <a:gd name="T76" fmla="*/ 180 w 300"/>
              <a:gd name="T77" fmla="*/ 95 h 121"/>
              <a:gd name="T78" fmla="*/ 201 w 300"/>
              <a:gd name="T79" fmla="*/ 120 h 121"/>
              <a:gd name="T80" fmla="*/ 223 w 300"/>
              <a:gd name="T81" fmla="*/ 114 h 121"/>
              <a:gd name="T82" fmla="*/ 281 w 300"/>
              <a:gd name="T83" fmla="*/ 95 h 121"/>
              <a:gd name="T84" fmla="*/ 233 w 300"/>
              <a:gd name="T85" fmla="*/ 0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00" h="121">
                <a:moveTo>
                  <a:pt x="298" y="92"/>
                </a:moveTo>
                <a:cubicBezTo>
                  <a:pt x="282" y="92"/>
                  <a:pt x="282" y="92"/>
                  <a:pt x="282" y="92"/>
                </a:cubicBezTo>
                <a:cubicBezTo>
                  <a:pt x="285" y="82"/>
                  <a:pt x="285" y="82"/>
                  <a:pt x="285" y="82"/>
                </a:cubicBezTo>
                <a:cubicBezTo>
                  <a:pt x="253" y="82"/>
                  <a:pt x="253" y="82"/>
                  <a:pt x="253" y="82"/>
                </a:cubicBezTo>
                <a:cubicBezTo>
                  <a:pt x="251" y="92"/>
                  <a:pt x="251" y="92"/>
                  <a:pt x="251" y="92"/>
                </a:cubicBezTo>
                <a:cubicBezTo>
                  <a:pt x="236" y="92"/>
                  <a:pt x="236" y="92"/>
                  <a:pt x="236" y="92"/>
                </a:cubicBezTo>
                <a:cubicBezTo>
                  <a:pt x="236" y="90"/>
                  <a:pt x="236" y="90"/>
                  <a:pt x="236" y="90"/>
                </a:cubicBezTo>
                <a:cubicBezTo>
                  <a:pt x="236" y="89"/>
                  <a:pt x="236" y="88"/>
                  <a:pt x="236" y="86"/>
                </a:cubicBezTo>
                <a:cubicBezTo>
                  <a:pt x="239" y="75"/>
                  <a:pt x="246" y="64"/>
                  <a:pt x="259" y="64"/>
                </a:cubicBezTo>
                <a:cubicBezTo>
                  <a:pt x="264" y="64"/>
                  <a:pt x="269" y="66"/>
                  <a:pt x="268" y="73"/>
                </a:cubicBezTo>
                <a:cubicBezTo>
                  <a:pt x="287" y="73"/>
                  <a:pt x="287" y="73"/>
                  <a:pt x="287" y="73"/>
                </a:cubicBezTo>
                <a:cubicBezTo>
                  <a:pt x="288" y="70"/>
                  <a:pt x="289" y="64"/>
                  <a:pt x="285" y="59"/>
                </a:cubicBezTo>
                <a:cubicBezTo>
                  <a:pt x="281" y="54"/>
                  <a:pt x="273" y="52"/>
                  <a:pt x="263" y="52"/>
                </a:cubicBezTo>
                <a:cubicBezTo>
                  <a:pt x="256" y="52"/>
                  <a:pt x="245" y="53"/>
                  <a:pt x="236" y="59"/>
                </a:cubicBezTo>
                <a:cubicBezTo>
                  <a:pt x="236" y="3"/>
                  <a:pt x="236" y="3"/>
                  <a:pt x="236" y="3"/>
                </a:cubicBezTo>
                <a:cubicBezTo>
                  <a:pt x="298" y="3"/>
                  <a:pt x="298" y="3"/>
                  <a:pt x="298" y="3"/>
                </a:cubicBezTo>
                <a:lnTo>
                  <a:pt x="298" y="92"/>
                </a:lnTo>
                <a:close/>
                <a:moveTo>
                  <a:pt x="261" y="107"/>
                </a:moveTo>
                <a:cubicBezTo>
                  <a:pt x="257" y="108"/>
                  <a:pt x="254" y="108"/>
                  <a:pt x="251" y="108"/>
                </a:cubicBezTo>
                <a:cubicBezTo>
                  <a:pt x="242" y="108"/>
                  <a:pt x="235" y="104"/>
                  <a:pt x="235" y="95"/>
                </a:cubicBezTo>
                <a:cubicBezTo>
                  <a:pt x="264" y="95"/>
                  <a:pt x="264" y="95"/>
                  <a:pt x="264" y="95"/>
                </a:cubicBezTo>
                <a:lnTo>
                  <a:pt x="261" y="107"/>
                </a:lnTo>
                <a:close/>
                <a:moveTo>
                  <a:pt x="225" y="56"/>
                </a:moveTo>
                <a:cubicBezTo>
                  <a:pt x="225" y="69"/>
                  <a:pt x="225" y="69"/>
                  <a:pt x="225" y="69"/>
                </a:cubicBezTo>
                <a:cubicBezTo>
                  <a:pt x="221" y="75"/>
                  <a:pt x="218" y="81"/>
                  <a:pt x="217" y="87"/>
                </a:cubicBezTo>
                <a:cubicBezTo>
                  <a:pt x="217" y="89"/>
                  <a:pt x="216" y="90"/>
                  <a:pt x="216" y="92"/>
                </a:cubicBezTo>
                <a:cubicBezTo>
                  <a:pt x="207" y="92"/>
                  <a:pt x="207" y="92"/>
                  <a:pt x="207" y="92"/>
                </a:cubicBezTo>
                <a:cubicBezTo>
                  <a:pt x="215" y="55"/>
                  <a:pt x="215" y="55"/>
                  <a:pt x="215" y="55"/>
                </a:cubicBezTo>
                <a:cubicBezTo>
                  <a:pt x="188" y="55"/>
                  <a:pt x="188" y="55"/>
                  <a:pt x="188" y="55"/>
                </a:cubicBezTo>
                <a:cubicBezTo>
                  <a:pt x="165" y="92"/>
                  <a:pt x="165" y="92"/>
                  <a:pt x="165" y="92"/>
                </a:cubicBezTo>
                <a:cubicBezTo>
                  <a:pt x="163" y="92"/>
                  <a:pt x="163" y="92"/>
                  <a:pt x="163" y="92"/>
                </a:cubicBezTo>
                <a:cubicBezTo>
                  <a:pt x="163" y="3"/>
                  <a:pt x="163" y="3"/>
                  <a:pt x="163" y="3"/>
                </a:cubicBezTo>
                <a:cubicBezTo>
                  <a:pt x="225" y="3"/>
                  <a:pt x="225" y="3"/>
                  <a:pt x="225" y="3"/>
                </a:cubicBezTo>
                <a:lnTo>
                  <a:pt x="225" y="56"/>
                </a:lnTo>
                <a:close/>
                <a:moveTo>
                  <a:pt x="191" y="92"/>
                </a:moveTo>
                <a:cubicBezTo>
                  <a:pt x="181" y="92"/>
                  <a:pt x="181" y="92"/>
                  <a:pt x="181" y="92"/>
                </a:cubicBezTo>
                <a:cubicBezTo>
                  <a:pt x="195" y="70"/>
                  <a:pt x="195" y="70"/>
                  <a:pt x="195" y="70"/>
                </a:cubicBezTo>
                <a:lnTo>
                  <a:pt x="191" y="92"/>
                </a:lnTo>
                <a:close/>
                <a:moveTo>
                  <a:pt x="153" y="55"/>
                </a:moveTo>
                <a:cubicBezTo>
                  <a:pt x="138" y="55"/>
                  <a:pt x="138" y="55"/>
                  <a:pt x="138" y="55"/>
                </a:cubicBezTo>
                <a:cubicBezTo>
                  <a:pt x="127" y="92"/>
                  <a:pt x="127" y="92"/>
                  <a:pt x="127" y="92"/>
                </a:cubicBezTo>
                <a:cubicBezTo>
                  <a:pt x="111" y="92"/>
                  <a:pt x="111" y="92"/>
                  <a:pt x="111" y="92"/>
                </a:cubicBezTo>
                <a:cubicBezTo>
                  <a:pt x="119" y="89"/>
                  <a:pt x="124" y="83"/>
                  <a:pt x="126" y="74"/>
                </a:cubicBezTo>
                <a:cubicBezTo>
                  <a:pt x="127" y="68"/>
                  <a:pt x="126" y="63"/>
                  <a:pt x="123" y="60"/>
                </a:cubicBezTo>
                <a:cubicBezTo>
                  <a:pt x="119" y="55"/>
                  <a:pt x="111" y="55"/>
                  <a:pt x="103" y="55"/>
                </a:cubicBezTo>
                <a:cubicBezTo>
                  <a:pt x="102" y="55"/>
                  <a:pt x="91" y="55"/>
                  <a:pt x="91" y="55"/>
                </a:cubicBezTo>
                <a:cubicBezTo>
                  <a:pt x="91" y="3"/>
                  <a:pt x="91" y="3"/>
                  <a:pt x="91" y="3"/>
                </a:cubicBezTo>
                <a:cubicBezTo>
                  <a:pt x="153" y="3"/>
                  <a:pt x="153" y="3"/>
                  <a:pt x="153" y="3"/>
                </a:cubicBezTo>
                <a:lnTo>
                  <a:pt x="153" y="55"/>
                </a:lnTo>
                <a:close/>
                <a:moveTo>
                  <a:pt x="143" y="92"/>
                </a:moveTo>
                <a:cubicBezTo>
                  <a:pt x="150" y="69"/>
                  <a:pt x="150" y="69"/>
                  <a:pt x="150" y="69"/>
                </a:cubicBezTo>
                <a:cubicBezTo>
                  <a:pt x="150" y="92"/>
                  <a:pt x="150" y="92"/>
                  <a:pt x="150" y="92"/>
                </a:cubicBezTo>
                <a:lnTo>
                  <a:pt x="143" y="92"/>
                </a:lnTo>
                <a:close/>
                <a:moveTo>
                  <a:pt x="98" y="83"/>
                </a:moveTo>
                <a:cubicBezTo>
                  <a:pt x="98" y="83"/>
                  <a:pt x="98" y="83"/>
                  <a:pt x="98" y="83"/>
                </a:cubicBezTo>
                <a:cubicBezTo>
                  <a:pt x="97" y="83"/>
                  <a:pt x="97" y="83"/>
                  <a:pt x="96" y="83"/>
                </a:cubicBezTo>
                <a:cubicBezTo>
                  <a:pt x="95" y="83"/>
                  <a:pt x="95" y="83"/>
                  <a:pt x="94" y="83"/>
                </a:cubicBezTo>
                <a:cubicBezTo>
                  <a:pt x="90" y="83"/>
                  <a:pt x="90" y="83"/>
                  <a:pt x="90" y="83"/>
                </a:cubicBezTo>
                <a:cubicBezTo>
                  <a:pt x="92" y="77"/>
                  <a:pt x="92" y="77"/>
                  <a:pt x="92" y="77"/>
                </a:cubicBezTo>
                <a:cubicBezTo>
                  <a:pt x="93" y="73"/>
                  <a:pt x="93" y="73"/>
                  <a:pt x="93" y="73"/>
                </a:cubicBezTo>
                <a:cubicBezTo>
                  <a:pt x="95" y="65"/>
                  <a:pt x="95" y="65"/>
                  <a:pt x="95" y="65"/>
                </a:cubicBezTo>
                <a:cubicBezTo>
                  <a:pt x="96" y="65"/>
                  <a:pt x="97" y="65"/>
                  <a:pt x="97" y="65"/>
                </a:cubicBezTo>
                <a:cubicBezTo>
                  <a:pt x="98" y="65"/>
                  <a:pt x="99" y="65"/>
                  <a:pt x="100" y="65"/>
                </a:cubicBezTo>
                <a:cubicBezTo>
                  <a:pt x="106" y="65"/>
                  <a:pt x="109" y="66"/>
                  <a:pt x="110" y="67"/>
                </a:cubicBezTo>
                <a:cubicBezTo>
                  <a:pt x="111" y="69"/>
                  <a:pt x="111" y="71"/>
                  <a:pt x="110" y="74"/>
                </a:cubicBezTo>
                <a:cubicBezTo>
                  <a:pt x="108" y="80"/>
                  <a:pt x="106" y="83"/>
                  <a:pt x="98" y="83"/>
                </a:cubicBezTo>
                <a:moveTo>
                  <a:pt x="81" y="58"/>
                </a:moveTo>
                <a:cubicBezTo>
                  <a:pt x="80" y="62"/>
                  <a:pt x="80" y="62"/>
                  <a:pt x="80" y="62"/>
                </a:cubicBezTo>
                <a:cubicBezTo>
                  <a:pt x="71" y="91"/>
                  <a:pt x="71" y="91"/>
                  <a:pt x="71" y="91"/>
                </a:cubicBezTo>
                <a:cubicBezTo>
                  <a:pt x="71" y="92"/>
                  <a:pt x="71" y="92"/>
                  <a:pt x="71" y="92"/>
                </a:cubicBezTo>
                <a:cubicBezTo>
                  <a:pt x="42" y="92"/>
                  <a:pt x="42" y="92"/>
                  <a:pt x="42" y="92"/>
                </a:cubicBezTo>
                <a:cubicBezTo>
                  <a:pt x="39" y="87"/>
                  <a:pt x="39" y="87"/>
                  <a:pt x="39" y="87"/>
                </a:cubicBezTo>
                <a:cubicBezTo>
                  <a:pt x="71" y="55"/>
                  <a:pt x="71" y="55"/>
                  <a:pt x="71" y="55"/>
                </a:cubicBezTo>
                <a:cubicBezTo>
                  <a:pt x="50" y="55"/>
                  <a:pt x="50" y="55"/>
                  <a:pt x="50" y="55"/>
                </a:cubicBezTo>
                <a:cubicBezTo>
                  <a:pt x="26" y="82"/>
                  <a:pt x="26" y="82"/>
                  <a:pt x="26" y="82"/>
                </a:cubicBezTo>
                <a:cubicBezTo>
                  <a:pt x="34" y="55"/>
                  <a:pt x="34" y="55"/>
                  <a:pt x="34" y="55"/>
                </a:cubicBezTo>
                <a:cubicBezTo>
                  <a:pt x="19" y="55"/>
                  <a:pt x="19" y="55"/>
                  <a:pt x="19" y="55"/>
                </a:cubicBezTo>
                <a:cubicBezTo>
                  <a:pt x="19" y="3"/>
                  <a:pt x="19" y="3"/>
                  <a:pt x="19" y="3"/>
                </a:cubicBezTo>
                <a:cubicBezTo>
                  <a:pt x="81" y="3"/>
                  <a:pt x="81" y="3"/>
                  <a:pt x="81" y="3"/>
                </a:cubicBezTo>
                <a:lnTo>
                  <a:pt x="81" y="58"/>
                </a:lnTo>
                <a:close/>
                <a:moveTo>
                  <a:pt x="233" y="0"/>
                </a:moveTo>
                <a:cubicBezTo>
                  <a:pt x="233" y="61"/>
                  <a:pt x="233" y="61"/>
                  <a:pt x="233" y="61"/>
                </a:cubicBezTo>
                <a:cubicBezTo>
                  <a:pt x="231" y="62"/>
                  <a:pt x="229" y="64"/>
                  <a:pt x="228" y="66"/>
                </a:cubicBezTo>
                <a:cubicBezTo>
                  <a:pt x="228" y="0"/>
                  <a:pt x="228" y="0"/>
                  <a:pt x="228" y="0"/>
                </a:cubicBezTo>
                <a:cubicBezTo>
                  <a:pt x="161" y="0"/>
                  <a:pt x="161" y="0"/>
                  <a:pt x="161" y="0"/>
                </a:cubicBezTo>
                <a:cubicBezTo>
                  <a:pt x="161" y="55"/>
                  <a:pt x="161" y="55"/>
                  <a:pt x="161" y="55"/>
                </a:cubicBezTo>
                <a:cubicBezTo>
                  <a:pt x="155" y="55"/>
                  <a:pt x="155" y="55"/>
                  <a:pt x="155" y="55"/>
                </a:cubicBezTo>
                <a:cubicBezTo>
                  <a:pt x="155" y="0"/>
                  <a:pt x="155" y="0"/>
                  <a:pt x="155" y="0"/>
                </a:cubicBezTo>
                <a:cubicBezTo>
                  <a:pt x="89" y="0"/>
                  <a:pt x="89" y="0"/>
                  <a:pt x="89" y="0"/>
                </a:cubicBezTo>
                <a:cubicBezTo>
                  <a:pt x="89" y="55"/>
                  <a:pt x="89" y="55"/>
                  <a:pt x="89" y="55"/>
                </a:cubicBezTo>
                <a:cubicBezTo>
                  <a:pt x="83" y="55"/>
                  <a:pt x="83" y="55"/>
                  <a:pt x="83" y="55"/>
                </a:cubicBezTo>
                <a:cubicBezTo>
                  <a:pt x="83" y="0"/>
                  <a:pt x="83" y="0"/>
                  <a:pt x="83" y="0"/>
                </a:cubicBezTo>
                <a:cubicBezTo>
                  <a:pt x="17" y="0"/>
                  <a:pt x="17" y="0"/>
                  <a:pt x="17" y="0"/>
                </a:cubicBezTo>
                <a:cubicBezTo>
                  <a:pt x="17" y="63"/>
                  <a:pt x="17" y="63"/>
                  <a:pt x="17" y="63"/>
                </a:cubicBezTo>
                <a:cubicBezTo>
                  <a:pt x="0" y="120"/>
                  <a:pt x="0" y="120"/>
                  <a:pt x="0" y="120"/>
                </a:cubicBezTo>
                <a:cubicBezTo>
                  <a:pt x="15" y="120"/>
                  <a:pt x="15" y="120"/>
                  <a:pt x="15" y="120"/>
                </a:cubicBezTo>
                <a:cubicBezTo>
                  <a:pt x="22" y="95"/>
                  <a:pt x="22" y="95"/>
                  <a:pt x="22" y="95"/>
                </a:cubicBezTo>
                <a:cubicBezTo>
                  <a:pt x="24" y="95"/>
                  <a:pt x="24" y="95"/>
                  <a:pt x="24" y="95"/>
                </a:cubicBezTo>
                <a:cubicBezTo>
                  <a:pt x="37" y="120"/>
                  <a:pt x="37" y="120"/>
                  <a:pt x="37" y="120"/>
                </a:cubicBezTo>
                <a:cubicBezTo>
                  <a:pt x="55" y="120"/>
                  <a:pt x="55" y="120"/>
                  <a:pt x="55" y="120"/>
                </a:cubicBezTo>
                <a:cubicBezTo>
                  <a:pt x="43" y="95"/>
                  <a:pt x="43" y="95"/>
                  <a:pt x="43" y="95"/>
                </a:cubicBezTo>
                <a:cubicBezTo>
                  <a:pt x="70" y="95"/>
                  <a:pt x="70" y="95"/>
                  <a:pt x="70" y="95"/>
                </a:cubicBezTo>
                <a:cubicBezTo>
                  <a:pt x="62" y="120"/>
                  <a:pt x="62" y="120"/>
                  <a:pt x="62" y="120"/>
                </a:cubicBezTo>
                <a:cubicBezTo>
                  <a:pt x="79" y="120"/>
                  <a:pt x="79" y="120"/>
                  <a:pt x="79" y="120"/>
                </a:cubicBezTo>
                <a:cubicBezTo>
                  <a:pt x="86" y="95"/>
                  <a:pt x="86" y="95"/>
                  <a:pt x="86" y="95"/>
                </a:cubicBezTo>
                <a:cubicBezTo>
                  <a:pt x="90" y="95"/>
                  <a:pt x="90" y="95"/>
                  <a:pt x="90" y="95"/>
                </a:cubicBezTo>
                <a:cubicBezTo>
                  <a:pt x="90" y="95"/>
                  <a:pt x="90" y="95"/>
                  <a:pt x="90" y="95"/>
                </a:cubicBezTo>
                <a:cubicBezTo>
                  <a:pt x="95" y="95"/>
                  <a:pt x="95" y="95"/>
                  <a:pt x="95" y="95"/>
                </a:cubicBezTo>
                <a:cubicBezTo>
                  <a:pt x="95" y="95"/>
                  <a:pt x="95" y="95"/>
                  <a:pt x="95" y="95"/>
                </a:cubicBezTo>
                <a:cubicBezTo>
                  <a:pt x="126" y="95"/>
                  <a:pt x="126" y="95"/>
                  <a:pt x="126" y="95"/>
                </a:cubicBezTo>
                <a:cubicBezTo>
                  <a:pt x="119" y="120"/>
                  <a:pt x="119" y="120"/>
                  <a:pt x="119" y="120"/>
                </a:cubicBezTo>
                <a:cubicBezTo>
                  <a:pt x="136" y="120"/>
                  <a:pt x="136" y="120"/>
                  <a:pt x="136" y="120"/>
                </a:cubicBezTo>
                <a:cubicBezTo>
                  <a:pt x="143" y="95"/>
                  <a:pt x="143" y="95"/>
                  <a:pt x="143" y="95"/>
                </a:cubicBezTo>
                <a:cubicBezTo>
                  <a:pt x="150" y="95"/>
                  <a:pt x="150" y="95"/>
                  <a:pt x="150" y="95"/>
                </a:cubicBezTo>
                <a:cubicBezTo>
                  <a:pt x="150" y="120"/>
                  <a:pt x="150" y="120"/>
                  <a:pt x="150" y="120"/>
                </a:cubicBezTo>
                <a:cubicBezTo>
                  <a:pt x="164" y="120"/>
                  <a:pt x="164" y="120"/>
                  <a:pt x="164" y="120"/>
                </a:cubicBezTo>
                <a:cubicBezTo>
                  <a:pt x="180" y="95"/>
                  <a:pt x="180" y="95"/>
                  <a:pt x="180" y="95"/>
                </a:cubicBezTo>
                <a:cubicBezTo>
                  <a:pt x="190" y="95"/>
                  <a:pt x="190" y="95"/>
                  <a:pt x="190" y="95"/>
                </a:cubicBezTo>
                <a:cubicBezTo>
                  <a:pt x="185" y="120"/>
                  <a:pt x="185" y="120"/>
                  <a:pt x="185" y="120"/>
                </a:cubicBezTo>
                <a:cubicBezTo>
                  <a:pt x="201" y="120"/>
                  <a:pt x="201" y="120"/>
                  <a:pt x="201" y="120"/>
                </a:cubicBezTo>
                <a:cubicBezTo>
                  <a:pt x="206" y="95"/>
                  <a:pt x="206" y="95"/>
                  <a:pt x="206" y="95"/>
                </a:cubicBezTo>
                <a:cubicBezTo>
                  <a:pt x="216" y="95"/>
                  <a:pt x="216" y="95"/>
                  <a:pt x="216" y="95"/>
                </a:cubicBezTo>
                <a:cubicBezTo>
                  <a:pt x="215" y="102"/>
                  <a:pt x="217" y="109"/>
                  <a:pt x="223" y="114"/>
                </a:cubicBezTo>
                <a:cubicBezTo>
                  <a:pt x="229" y="120"/>
                  <a:pt x="238" y="121"/>
                  <a:pt x="246" y="121"/>
                </a:cubicBezTo>
                <a:cubicBezTo>
                  <a:pt x="255" y="121"/>
                  <a:pt x="266" y="120"/>
                  <a:pt x="276" y="117"/>
                </a:cubicBezTo>
                <a:cubicBezTo>
                  <a:pt x="281" y="95"/>
                  <a:pt x="281" y="95"/>
                  <a:pt x="281" y="95"/>
                </a:cubicBezTo>
                <a:cubicBezTo>
                  <a:pt x="300" y="95"/>
                  <a:pt x="300" y="95"/>
                  <a:pt x="300" y="95"/>
                </a:cubicBezTo>
                <a:cubicBezTo>
                  <a:pt x="300" y="0"/>
                  <a:pt x="300" y="0"/>
                  <a:pt x="300" y="0"/>
                </a:cubicBezTo>
                <a:lnTo>
                  <a:pt x="233" y="0"/>
                </a:lnTo>
                <a:close/>
              </a:path>
            </a:pathLst>
          </a:custGeom>
          <a:solidFill>
            <a:srgbClr val="00468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467799">
              <a:defRPr/>
            </a:pPr>
            <a:endParaRPr lang="fr-FR" sz="1841" dirty="0">
              <a:solidFill>
                <a:prstClr val="black"/>
              </a:solidFill>
            </a:endParaRPr>
          </a:p>
        </p:txBody>
      </p:sp>
      <p:sp>
        <p:nvSpPr>
          <p:cNvPr id="5" name="Espace réservé du texte 4"/>
          <p:cNvSpPr>
            <a:spLocks noGrp="1"/>
          </p:cNvSpPr>
          <p:nvPr>
            <p:ph type="body" sz="quarter" idx="10"/>
          </p:nvPr>
        </p:nvSpPr>
        <p:spPr>
          <a:xfrm>
            <a:off x="2536000" y="1427099"/>
            <a:ext cx="7635113" cy="5168964"/>
          </a:xfrm>
        </p:spPr>
        <p:txBody>
          <a:bodyPr/>
          <a:lstStyle>
            <a:lvl1pPr eaLnBrk="1" hangingPunct="1">
              <a:lnSpc>
                <a:spcPct val="70000"/>
              </a:lnSpc>
              <a:defRPr lang="fr-FR" sz="8797" b="0" dirty="0">
                <a:solidFill>
                  <a:srgbClr val="00338D"/>
                </a:solidFill>
                <a:latin typeface="KPMG Extralight" panose="020B0303030202040204" pitchFamily="34" charset="0"/>
                <a:cs typeface="KPMG Extralight" panose="020B0303030202040204" pitchFamily="34" charset="0"/>
              </a:defRPr>
            </a:lvl1pPr>
            <a:lvl2pPr>
              <a:spcBef>
                <a:spcPts val="2399"/>
              </a:spcBef>
              <a:spcAft>
                <a:spcPts val="0"/>
              </a:spcAft>
              <a:defRPr sz="1499">
                <a:solidFill>
                  <a:srgbClr val="00338D"/>
                </a:solidFill>
              </a:defRPr>
            </a:lvl2pPr>
          </a:lstStyle>
          <a:p>
            <a:pPr lvl="0"/>
            <a:r>
              <a:rPr lang="fr-FR" dirty="0"/>
              <a:t>Modifiez les styles du texte du masque</a:t>
            </a:r>
          </a:p>
          <a:p>
            <a:pPr lvl="1"/>
            <a:r>
              <a:rPr lang="fr-FR" dirty="0"/>
              <a:t>Deuxième niveau</a:t>
            </a:r>
          </a:p>
        </p:txBody>
      </p:sp>
    </p:spTree>
    <p:extLst>
      <p:ext uri="{BB962C8B-B14F-4D97-AF65-F5344CB8AC3E}">
        <p14:creationId xmlns:p14="http://schemas.microsoft.com/office/powerpoint/2010/main" val="3291892401"/>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3_DIVIDER ONE">
    <p:spTree>
      <p:nvGrpSpPr>
        <p:cNvPr id="1" name=""/>
        <p:cNvGrpSpPr/>
        <p:nvPr/>
      </p:nvGrpSpPr>
      <p:grpSpPr>
        <a:xfrm>
          <a:off x="0" y="0"/>
          <a:ext cx="0" cy="0"/>
          <a:chOff x="0" y="0"/>
          <a:chExt cx="0" cy="0"/>
        </a:xfrm>
      </p:grpSpPr>
      <p:sp>
        <p:nvSpPr>
          <p:cNvPr id="3" name="Rectangle 2"/>
          <p:cNvSpPr/>
          <p:nvPr userDrawn="1"/>
        </p:nvSpPr>
        <p:spPr>
          <a:xfrm>
            <a:off x="1" y="6596063"/>
            <a:ext cx="10691813" cy="96361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467799">
              <a:defRPr/>
            </a:pPr>
            <a:endParaRPr lang="fr-FR" sz="1841" dirty="0">
              <a:solidFill>
                <a:prstClr val="white"/>
              </a:solidFill>
            </a:endParaRPr>
          </a:p>
        </p:txBody>
      </p:sp>
      <p:sp>
        <p:nvSpPr>
          <p:cNvPr id="4" name="object 4"/>
          <p:cNvSpPr/>
          <p:nvPr userDrawn="1"/>
        </p:nvSpPr>
        <p:spPr>
          <a:xfrm>
            <a:off x="0" y="1"/>
            <a:ext cx="2141538" cy="7559675"/>
          </a:xfrm>
          <a:custGeom>
            <a:avLst/>
            <a:gdLst/>
            <a:ahLst/>
            <a:cxnLst/>
            <a:rect l="l" t="t" r="r" b="b"/>
            <a:pathLst>
              <a:path w="1742046" h="7772400">
                <a:moveTo>
                  <a:pt x="0" y="7772400"/>
                </a:moveTo>
                <a:lnTo>
                  <a:pt x="1742046" y="7772400"/>
                </a:lnTo>
                <a:lnTo>
                  <a:pt x="1742046" y="0"/>
                </a:lnTo>
                <a:lnTo>
                  <a:pt x="0" y="0"/>
                </a:lnTo>
                <a:lnTo>
                  <a:pt x="0" y="7772400"/>
                </a:lnTo>
                <a:close/>
              </a:path>
            </a:pathLst>
          </a:custGeom>
          <a:solidFill>
            <a:srgbClr val="00A3A1"/>
          </a:solidFill>
        </p:spPr>
        <p:txBody>
          <a:bodyPr lIns="0" tIns="0" rIns="0" bIns="0"/>
          <a:lstStyle/>
          <a:p>
            <a:pPr defTabSz="467799">
              <a:defRPr/>
            </a:pPr>
            <a:endParaRPr sz="1750" dirty="0">
              <a:solidFill>
                <a:prstClr val="black"/>
              </a:solidFill>
            </a:endParaRPr>
          </a:p>
        </p:txBody>
      </p:sp>
      <p:sp>
        <p:nvSpPr>
          <p:cNvPr id="6" name="Freeform 5"/>
          <p:cNvSpPr>
            <a:spLocks noEditPoints="1"/>
          </p:cNvSpPr>
          <p:nvPr userDrawn="1"/>
        </p:nvSpPr>
        <p:spPr bwMode="auto">
          <a:xfrm>
            <a:off x="2633664" y="760413"/>
            <a:ext cx="898525" cy="366712"/>
          </a:xfrm>
          <a:custGeom>
            <a:avLst/>
            <a:gdLst>
              <a:gd name="T0" fmla="*/ 285 w 300"/>
              <a:gd name="T1" fmla="*/ 82 h 121"/>
              <a:gd name="T2" fmla="*/ 236 w 300"/>
              <a:gd name="T3" fmla="*/ 92 h 121"/>
              <a:gd name="T4" fmla="*/ 259 w 300"/>
              <a:gd name="T5" fmla="*/ 64 h 121"/>
              <a:gd name="T6" fmla="*/ 285 w 300"/>
              <a:gd name="T7" fmla="*/ 59 h 121"/>
              <a:gd name="T8" fmla="*/ 236 w 300"/>
              <a:gd name="T9" fmla="*/ 3 h 121"/>
              <a:gd name="T10" fmla="*/ 261 w 300"/>
              <a:gd name="T11" fmla="*/ 107 h 121"/>
              <a:gd name="T12" fmla="*/ 264 w 300"/>
              <a:gd name="T13" fmla="*/ 95 h 121"/>
              <a:gd name="T14" fmla="*/ 225 w 300"/>
              <a:gd name="T15" fmla="*/ 69 h 121"/>
              <a:gd name="T16" fmla="*/ 207 w 300"/>
              <a:gd name="T17" fmla="*/ 92 h 121"/>
              <a:gd name="T18" fmla="*/ 165 w 300"/>
              <a:gd name="T19" fmla="*/ 92 h 121"/>
              <a:gd name="T20" fmla="*/ 225 w 300"/>
              <a:gd name="T21" fmla="*/ 3 h 121"/>
              <a:gd name="T22" fmla="*/ 181 w 300"/>
              <a:gd name="T23" fmla="*/ 92 h 121"/>
              <a:gd name="T24" fmla="*/ 153 w 300"/>
              <a:gd name="T25" fmla="*/ 55 h 121"/>
              <a:gd name="T26" fmla="*/ 111 w 300"/>
              <a:gd name="T27" fmla="*/ 92 h 121"/>
              <a:gd name="T28" fmla="*/ 103 w 300"/>
              <a:gd name="T29" fmla="*/ 55 h 121"/>
              <a:gd name="T30" fmla="*/ 153 w 300"/>
              <a:gd name="T31" fmla="*/ 3 h 121"/>
              <a:gd name="T32" fmla="*/ 150 w 300"/>
              <a:gd name="T33" fmla="*/ 69 h 121"/>
              <a:gd name="T34" fmla="*/ 98 w 300"/>
              <a:gd name="T35" fmla="*/ 83 h 121"/>
              <a:gd name="T36" fmla="*/ 94 w 300"/>
              <a:gd name="T37" fmla="*/ 83 h 121"/>
              <a:gd name="T38" fmla="*/ 93 w 300"/>
              <a:gd name="T39" fmla="*/ 73 h 121"/>
              <a:gd name="T40" fmla="*/ 100 w 300"/>
              <a:gd name="T41" fmla="*/ 65 h 121"/>
              <a:gd name="T42" fmla="*/ 98 w 300"/>
              <a:gd name="T43" fmla="*/ 83 h 121"/>
              <a:gd name="T44" fmla="*/ 71 w 300"/>
              <a:gd name="T45" fmla="*/ 91 h 121"/>
              <a:gd name="T46" fmla="*/ 39 w 300"/>
              <a:gd name="T47" fmla="*/ 87 h 121"/>
              <a:gd name="T48" fmla="*/ 26 w 300"/>
              <a:gd name="T49" fmla="*/ 82 h 121"/>
              <a:gd name="T50" fmla="*/ 19 w 300"/>
              <a:gd name="T51" fmla="*/ 3 h 121"/>
              <a:gd name="T52" fmla="*/ 233 w 300"/>
              <a:gd name="T53" fmla="*/ 0 h 121"/>
              <a:gd name="T54" fmla="*/ 228 w 300"/>
              <a:gd name="T55" fmla="*/ 0 h 121"/>
              <a:gd name="T56" fmla="*/ 155 w 300"/>
              <a:gd name="T57" fmla="*/ 55 h 121"/>
              <a:gd name="T58" fmla="*/ 89 w 300"/>
              <a:gd name="T59" fmla="*/ 55 h 121"/>
              <a:gd name="T60" fmla="*/ 17 w 300"/>
              <a:gd name="T61" fmla="*/ 0 h 121"/>
              <a:gd name="T62" fmla="*/ 15 w 300"/>
              <a:gd name="T63" fmla="*/ 120 h 121"/>
              <a:gd name="T64" fmla="*/ 37 w 300"/>
              <a:gd name="T65" fmla="*/ 120 h 121"/>
              <a:gd name="T66" fmla="*/ 70 w 300"/>
              <a:gd name="T67" fmla="*/ 95 h 121"/>
              <a:gd name="T68" fmla="*/ 86 w 300"/>
              <a:gd name="T69" fmla="*/ 95 h 121"/>
              <a:gd name="T70" fmla="*/ 95 w 300"/>
              <a:gd name="T71" fmla="*/ 95 h 121"/>
              <a:gd name="T72" fmla="*/ 119 w 300"/>
              <a:gd name="T73" fmla="*/ 120 h 121"/>
              <a:gd name="T74" fmla="*/ 150 w 300"/>
              <a:gd name="T75" fmla="*/ 95 h 121"/>
              <a:gd name="T76" fmla="*/ 180 w 300"/>
              <a:gd name="T77" fmla="*/ 95 h 121"/>
              <a:gd name="T78" fmla="*/ 201 w 300"/>
              <a:gd name="T79" fmla="*/ 120 h 121"/>
              <a:gd name="T80" fmla="*/ 223 w 300"/>
              <a:gd name="T81" fmla="*/ 114 h 121"/>
              <a:gd name="T82" fmla="*/ 281 w 300"/>
              <a:gd name="T83" fmla="*/ 95 h 121"/>
              <a:gd name="T84" fmla="*/ 233 w 300"/>
              <a:gd name="T85" fmla="*/ 0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00" h="121">
                <a:moveTo>
                  <a:pt x="298" y="92"/>
                </a:moveTo>
                <a:cubicBezTo>
                  <a:pt x="282" y="92"/>
                  <a:pt x="282" y="92"/>
                  <a:pt x="282" y="92"/>
                </a:cubicBezTo>
                <a:cubicBezTo>
                  <a:pt x="285" y="82"/>
                  <a:pt x="285" y="82"/>
                  <a:pt x="285" y="82"/>
                </a:cubicBezTo>
                <a:cubicBezTo>
                  <a:pt x="253" y="82"/>
                  <a:pt x="253" y="82"/>
                  <a:pt x="253" y="82"/>
                </a:cubicBezTo>
                <a:cubicBezTo>
                  <a:pt x="251" y="92"/>
                  <a:pt x="251" y="92"/>
                  <a:pt x="251" y="92"/>
                </a:cubicBezTo>
                <a:cubicBezTo>
                  <a:pt x="236" y="92"/>
                  <a:pt x="236" y="92"/>
                  <a:pt x="236" y="92"/>
                </a:cubicBezTo>
                <a:cubicBezTo>
                  <a:pt x="236" y="90"/>
                  <a:pt x="236" y="90"/>
                  <a:pt x="236" y="90"/>
                </a:cubicBezTo>
                <a:cubicBezTo>
                  <a:pt x="236" y="89"/>
                  <a:pt x="236" y="88"/>
                  <a:pt x="236" y="86"/>
                </a:cubicBezTo>
                <a:cubicBezTo>
                  <a:pt x="239" y="75"/>
                  <a:pt x="246" y="64"/>
                  <a:pt x="259" y="64"/>
                </a:cubicBezTo>
                <a:cubicBezTo>
                  <a:pt x="264" y="64"/>
                  <a:pt x="269" y="66"/>
                  <a:pt x="268" y="73"/>
                </a:cubicBezTo>
                <a:cubicBezTo>
                  <a:pt x="287" y="73"/>
                  <a:pt x="287" y="73"/>
                  <a:pt x="287" y="73"/>
                </a:cubicBezTo>
                <a:cubicBezTo>
                  <a:pt x="288" y="70"/>
                  <a:pt x="289" y="64"/>
                  <a:pt x="285" y="59"/>
                </a:cubicBezTo>
                <a:cubicBezTo>
                  <a:pt x="281" y="54"/>
                  <a:pt x="273" y="52"/>
                  <a:pt x="263" y="52"/>
                </a:cubicBezTo>
                <a:cubicBezTo>
                  <a:pt x="256" y="52"/>
                  <a:pt x="245" y="53"/>
                  <a:pt x="236" y="59"/>
                </a:cubicBezTo>
                <a:cubicBezTo>
                  <a:pt x="236" y="3"/>
                  <a:pt x="236" y="3"/>
                  <a:pt x="236" y="3"/>
                </a:cubicBezTo>
                <a:cubicBezTo>
                  <a:pt x="298" y="3"/>
                  <a:pt x="298" y="3"/>
                  <a:pt x="298" y="3"/>
                </a:cubicBezTo>
                <a:lnTo>
                  <a:pt x="298" y="92"/>
                </a:lnTo>
                <a:close/>
                <a:moveTo>
                  <a:pt x="261" y="107"/>
                </a:moveTo>
                <a:cubicBezTo>
                  <a:pt x="257" y="108"/>
                  <a:pt x="254" y="108"/>
                  <a:pt x="251" y="108"/>
                </a:cubicBezTo>
                <a:cubicBezTo>
                  <a:pt x="242" y="108"/>
                  <a:pt x="235" y="104"/>
                  <a:pt x="235" y="95"/>
                </a:cubicBezTo>
                <a:cubicBezTo>
                  <a:pt x="264" y="95"/>
                  <a:pt x="264" y="95"/>
                  <a:pt x="264" y="95"/>
                </a:cubicBezTo>
                <a:lnTo>
                  <a:pt x="261" y="107"/>
                </a:lnTo>
                <a:close/>
                <a:moveTo>
                  <a:pt x="225" y="56"/>
                </a:moveTo>
                <a:cubicBezTo>
                  <a:pt x="225" y="69"/>
                  <a:pt x="225" y="69"/>
                  <a:pt x="225" y="69"/>
                </a:cubicBezTo>
                <a:cubicBezTo>
                  <a:pt x="221" y="75"/>
                  <a:pt x="218" y="81"/>
                  <a:pt x="217" y="87"/>
                </a:cubicBezTo>
                <a:cubicBezTo>
                  <a:pt x="217" y="89"/>
                  <a:pt x="216" y="90"/>
                  <a:pt x="216" y="92"/>
                </a:cubicBezTo>
                <a:cubicBezTo>
                  <a:pt x="207" y="92"/>
                  <a:pt x="207" y="92"/>
                  <a:pt x="207" y="92"/>
                </a:cubicBezTo>
                <a:cubicBezTo>
                  <a:pt x="215" y="55"/>
                  <a:pt x="215" y="55"/>
                  <a:pt x="215" y="55"/>
                </a:cubicBezTo>
                <a:cubicBezTo>
                  <a:pt x="188" y="55"/>
                  <a:pt x="188" y="55"/>
                  <a:pt x="188" y="55"/>
                </a:cubicBezTo>
                <a:cubicBezTo>
                  <a:pt x="165" y="92"/>
                  <a:pt x="165" y="92"/>
                  <a:pt x="165" y="92"/>
                </a:cubicBezTo>
                <a:cubicBezTo>
                  <a:pt x="163" y="92"/>
                  <a:pt x="163" y="92"/>
                  <a:pt x="163" y="92"/>
                </a:cubicBezTo>
                <a:cubicBezTo>
                  <a:pt x="163" y="3"/>
                  <a:pt x="163" y="3"/>
                  <a:pt x="163" y="3"/>
                </a:cubicBezTo>
                <a:cubicBezTo>
                  <a:pt x="225" y="3"/>
                  <a:pt x="225" y="3"/>
                  <a:pt x="225" y="3"/>
                </a:cubicBezTo>
                <a:lnTo>
                  <a:pt x="225" y="56"/>
                </a:lnTo>
                <a:close/>
                <a:moveTo>
                  <a:pt x="191" y="92"/>
                </a:moveTo>
                <a:cubicBezTo>
                  <a:pt x="181" y="92"/>
                  <a:pt x="181" y="92"/>
                  <a:pt x="181" y="92"/>
                </a:cubicBezTo>
                <a:cubicBezTo>
                  <a:pt x="195" y="70"/>
                  <a:pt x="195" y="70"/>
                  <a:pt x="195" y="70"/>
                </a:cubicBezTo>
                <a:lnTo>
                  <a:pt x="191" y="92"/>
                </a:lnTo>
                <a:close/>
                <a:moveTo>
                  <a:pt x="153" y="55"/>
                </a:moveTo>
                <a:cubicBezTo>
                  <a:pt x="138" y="55"/>
                  <a:pt x="138" y="55"/>
                  <a:pt x="138" y="55"/>
                </a:cubicBezTo>
                <a:cubicBezTo>
                  <a:pt x="127" y="92"/>
                  <a:pt x="127" y="92"/>
                  <a:pt x="127" y="92"/>
                </a:cubicBezTo>
                <a:cubicBezTo>
                  <a:pt x="111" y="92"/>
                  <a:pt x="111" y="92"/>
                  <a:pt x="111" y="92"/>
                </a:cubicBezTo>
                <a:cubicBezTo>
                  <a:pt x="119" y="89"/>
                  <a:pt x="124" y="83"/>
                  <a:pt x="126" y="74"/>
                </a:cubicBezTo>
                <a:cubicBezTo>
                  <a:pt x="127" y="68"/>
                  <a:pt x="126" y="63"/>
                  <a:pt x="123" y="60"/>
                </a:cubicBezTo>
                <a:cubicBezTo>
                  <a:pt x="119" y="55"/>
                  <a:pt x="111" y="55"/>
                  <a:pt x="103" y="55"/>
                </a:cubicBezTo>
                <a:cubicBezTo>
                  <a:pt x="102" y="55"/>
                  <a:pt x="91" y="55"/>
                  <a:pt x="91" y="55"/>
                </a:cubicBezTo>
                <a:cubicBezTo>
                  <a:pt x="91" y="3"/>
                  <a:pt x="91" y="3"/>
                  <a:pt x="91" y="3"/>
                </a:cubicBezTo>
                <a:cubicBezTo>
                  <a:pt x="153" y="3"/>
                  <a:pt x="153" y="3"/>
                  <a:pt x="153" y="3"/>
                </a:cubicBezTo>
                <a:lnTo>
                  <a:pt x="153" y="55"/>
                </a:lnTo>
                <a:close/>
                <a:moveTo>
                  <a:pt x="143" y="92"/>
                </a:moveTo>
                <a:cubicBezTo>
                  <a:pt x="150" y="69"/>
                  <a:pt x="150" y="69"/>
                  <a:pt x="150" y="69"/>
                </a:cubicBezTo>
                <a:cubicBezTo>
                  <a:pt x="150" y="92"/>
                  <a:pt x="150" y="92"/>
                  <a:pt x="150" y="92"/>
                </a:cubicBezTo>
                <a:lnTo>
                  <a:pt x="143" y="92"/>
                </a:lnTo>
                <a:close/>
                <a:moveTo>
                  <a:pt x="98" y="83"/>
                </a:moveTo>
                <a:cubicBezTo>
                  <a:pt x="98" y="83"/>
                  <a:pt x="98" y="83"/>
                  <a:pt x="98" y="83"/>
                </a:cubicBezTo>
                <a:cubicBezTo>
                  <a:pt x="97" y="83"/>
                  <a:pt x="97" y="83"/>
                  <a:pt x="96" y="83"/>
                </a:cubicBezTo>
                <a:cubicBezTo>
                  <a:pt x="95" y="83"/>
                  <a:pt x="95" y="83"/>
                  <a:pt x="94" y="83"/>
                </a:cubicBezTo>
                <a:cubicBezTo>
                  <a:pt x="90" y="83"/>
                  <a:pt x="90" y="83"/>
                  <a:pt x="90" y="83"/>
                </a:cubicBezTo>
                <a:cubicBezTo>
                  <a:pt x="92" y="77"/>
                  <a:pt x="92" y="77"/>
                  <a:pt x="92" y="77"/>
                </a:cubicBezTo>
                <a:cubicBezTo>
                  <a:pt x="93" y="73"/>
                  <a:pt x="93" y="73"/>
                  <a:pt x="93" y="73"/>
                </a:cubicBezTo>
                <a:cubicBezTo>
                  <a:pt x="95" y="65"/>
                  <a:pt x="95" y="65"/>
                  <a:pt x="95" y="65"/>
                </a:cubicBezTo>
                <a:cubicBezTo>
                  <a:pt x="96" y="65"/>
                  <a:pt x="97" y="65"/>
                  <a:pt x="97" y="65"/>
                </a:cubicBezTo>
                <a:cubicBezTo>
                  <a:pt x="98" y="65"/>
                  <a:pt x="99" y="65"/>
                  <a:pt x="100" y="65"/>
                </a:cubicBezTo>
                <a:cubicBezTo>
                  <a:pt x="106" y="65"/>
                  <a:pt x="109" y="66"/>
                  <a:pt x="110" y="67"/>
                </a:cubicBezTo>
                <a:cubicBezTo>
                  <a:pt x="111" y="69"/>
                  <a:pt x="111" y="71"/>
                  <a:pt x="110" y="74"/>
                </a:cubicBezTo>
                <a:cubicBezTo>
                  <a:pt x="108" y="80"/>
                  <a:pt x="106" y="83"/>
                  <a:pt x="98" y="83"/>
                </a:cubicBezTo>
                <a:moveTo>
                  <a:pt x="81" y="58"/>
                </a:moveTo>
                <a:cubicBezTo>
                  <a:pt x="80" y="62"/>
                  <a:pt x="80" y="62"/>
                  <a:pt x="80" y="62"/>
                </a:cubicBezTo>
                <a:cubicBezTo>
                  <a:pt x="71" y="91"/>
                  <a:pt x="71" y="91"/>
                  <a:pt x="71" y="91"/>
                </a:cubicBezTo>
                <a:cubicBezTo>
                  <a:pt x="71" y="92"/>
                  <a:pt x="71" y="92"/>
                  <a:pt x="71" y="92"/>
                </a:cubicBezTo>
                <a:cubicBezTo>
                  <a:pt x="42" y="92"/>
                  <a:pt x="42" y="92"/>
                  <a:pt x="42" y="92"/>
                </a:cubicBezTo>
                <a:cubicBezTo>
                  <a:pt x="39" y="87"/>
                  <a:pt x="39" y="87"/>
                  <a:pt x="39" y="87"/>
                </a:cubicBezTo>
                <a:cubicBezTo>
                  <a:pt x="71" y="55"/>
                  <a:pt x="71" y="55"/>
                  <a:pt x="71" y="55"/>
                </a:cubicBezTo>
                <a:cubicBezTo>
                  <a:pt x="50" y="55"/>
                  <a:pt x="50" y="55"/>
                  <a:pt x="50" y="55"/>
                </a:cubicBezTo>
                <a:cubicBezTo>
                  <a:pt x="26" y="82"/>
                  <a:pt x="26" y="82"/>
                  <a:pt x="26" y="82"/>
                </a:cubicBezTo>
                <a:cubicBezTo>
                  <a:pt x="34" y="55"/>
                  <a:pt x="34" y="55"/>
                  <a:pt x="34" y="55"/>
                </a:cubicBezTo>
                <a:cubicBezTo>
                  <a:pt x="19" y="55"/>
                  <a:pt x="19" y="55"/>
                  <a:pt x="19" y="55"/>
                </a:cubicBezTo>
                <a:cubicBezTo>
                  <a:pt x="19" y="3"/>
                  <a:pt x="19" y="3"/>
                  <a:pt x="19" y="3"/>
                </a:cubicBezTo>
                <a:cubicBezTo>
                  <a:pt x="81" y="3"/>
                  <a:pt x="81" y="3"/>
                  <a:pt x="81" y="3"/>
                </a:cubicBezTo>
                <a:lnTo>
                  <a:pt x="81" y="58"/>
                </a:lnTo>
                <a:close/>
                <a:moveTo>
                  <a:pt x="233" y="0"/>
                </a:moveTo>
                <a:cubicBezTo>
                  <a:pt x="233" y="61"/>
                  <a:pt x="233" y="61"/>
                  <a:pt x="233" y="61"/>
                </a:cubicBezTo>
                <a:cubicBezTo>
                  <a:pt x="231" y="62"/>
                  <a:pt x="229" y="64"/>
                  <a:pt x="228" y="66"/>
                </a:cubicBezTo>
                <a:cubicBezTo>
                  <a:pt x="228" y="0"/>
                  <a:pt x="228" y="0"/>
                  <a:pt x="228" y="0"/>
                </a:cubicBezTo>
                <a:cubicBezTo>
                  <a:pt x="161" y="0"/>
                  <a:pt x="161" y="0"/>
                  <a:pt x="161" y="0"/>
                </a:cubicBezTo>
                <a:cubicBezTo>
                  <a:pt x="161" y="55"/>
                  <a:pt x="161" y="55"/>
                  <a:pt x="161" y="55"/>
                </a:cubicBezTo>
                <a:cubicBezTo>
                  <a:pt x="155" y="55"/>
                  <a:pt x="155" y="55"/>
                  <a:pt x="155" y="55"/>
                </a:cubicBezTo>
                <a:cubicBezTo>
                  <a:pt x="155" y="0"/>
                  <a:pt x="155" y="0"/>
                  <a:pt x="155" y="0"/>
                </a:cubicBezTo>
                <a:cubicBezTo>
                  <a:pt x="89" y="0"/>
                  <a:pt x="89" y="0"/>
                  <a:pt x="89" y="0"/>
                </a:cubicBezTo>
                <a:cubicBezTo>
                  <a:pt x="89" y="55"/>
                  <a:pt x="89" y="55"/>
                  <a:pt x="89" y="55"/>
                </a:cubicBezTo>
                <a:cubicBezTo>
                  <a:pt x="83" y="55"/>
                  <a:pt x="83" y="55"/>
                  <a:pt x="83" y="55"/>
                </a:cubicBezTo>
                <a:cubicBezTo>
                  <a:pt x="83" y="0"/>
                  <a:pt x="83" y="0"/>
                  <a:pt x="83" y="0"/>
                </a:cubicBezTo>
                <a:cubicBezTo>
                  <a:pt x="17" y="0"/>
                  <a:pt x="17" y="0"/>
                  <a:pt x="17" y="0"/>
                </a:cubicBezTo>
                <a:cubicBezTo>
                  <a:pt x="17" y="63"/>
                  <a:pt x="17" y="63"/>
                  <a:pt x="17" y="63"/>
                </a:cubicBezTo>
                <a:cubicBezTo>
                  <a:pt x="0" y="120"/>
                  <a:pt x="0" y="120"/>
                  <a:pt x="0" y="120"/>
                </a:cubicBezTo>
                <a:cubicBezTo>
                  <a:pt x="15" y="120"/>
                  <a:pt x="15" y="120"/>
                  <a:pt x="15" y="120"/>
                </a:cubicBezTo>
                <a:cubicBezTo>
                  <a:pt x="22" y="95"/>
                  <a:pt x="22" y="95"/>
                  <a:pt x="22" y="95"/>
                </a:cubicBezTo>
                <a:cubicBezTo>
                  <a:pt x="24" y="95"/>
                  <a:pt x="24" y="95"/>
                  <a:pt x="24" y="95"/>
                </a:cubicBezTo>
                <a:cubicBezTo>
                  <a:pt x="37" y="120"/>
                  <a:pt x="37" y="120"/>
                  <a:pt x="37" y="120"/>
                </a:cubicBezTo>
                <a:cubicBezTo>
                  <a:pt x="55" y="120"/>
                  <a:pt x="55" y="120"/>
                  <a:pt x="55" y="120"/>
                </a:cubicBezTo>
                <a:cubicBezTo>
                  <a:pt x="43" y="95"/>
                  <a:pt x="43" y="95"/>
                  <a:pt x="43" y="95"/>
                </a:cubicBezTo>
                <a:cubicBezTo>
                  <a:pt x="70" y="95"/>
                  <a:pt x="70" y="95"/>
                  <a:pt x="70" y="95"/>
                </a:cubicBezTo>
                <a:cubicBezTo>
                  <a:pt x="62" y="120"/>
                  <a:pt x="62" y="120"/>
                  <a:pt x="62" y="120"/>
                </a:cubicBezTo>
                <a:cubicBezTo>
                  <a:pt x="79" y="120"/>
                  <a:pt x="79" y="120"/>
                  <a:pt x="79" y="120"/>
                </a:cubicBezTo>
                <a:cubicBezTo>
                  <a:pt x="86" y="95"/>
                  <a:pt x="86" y="95"/>
                  <a:pt x="86" y="95"/>
                </a:cubicBezTo>
                <a:cubicBezTo>
                  <a:pt x="90" y="95"/>
                  <a:pt x="90" y="95"/>
                  <a:pt x="90" y="95"/>
                </a:cubicBezTo>
                <a:cubicBezTo>
                  <a:pt x="90" y="95"/>
                  <a:pt x="90" y="95"/>
                  <a:pt x="90" y="95"/>
                </a:cubicBezTo>
                <a:cubicBezTo>
                  <a:pt x="95" y="95"/>
                  <a:pt x="95" y="95"/>
                  <a:pt x="95" y="95"/>
                </a:cubicBezTo>
                <a:cubicBezTo>
                  <a:pt x="95" y="95"/>
                  <a:pt x="95" y="95"/>
                  <a:pt x="95" y="95"/>
                </a:cubicBezTo>
                <a:cubicBezTo>
                  <a:pt x="126" y="95"/>
                  <a:pt x="126" y="95"/>
                  <a:pt x="126" y="95"/>
                </a:cubicBezTo>
                <a:cubicBezTo>
                  <a:pt x="119" y="120"/>
                  <a:pt x="119" y="120"/>
                  <a:pt x="119" y="120"/>
                </a:cubicBezTo>
                <a:cubicBezTo>
                  <a:pt x="136" y="120"/>
                  <a:pt x="136" y="120"/>
                  <a:pt x="136" y="120"/>
                </a:cubicBezTo>
                <a:cubicBezTo>
                  <a:pt x="143" y="95"/>
                  <a:pt x="143" y="95"/>
                  <a:pt x="143" y="95"/>
                </a:cubicBezTo>
                <a:cubicBezTo>
                  <a:pt x="150" y="95"/>
                  <a:pt x="150" y="95"/>
                  <a:pt x="150" y="95"/>
                </a:cubicBezTo>
                <a:cubicBezTo>
                  <a:pt x="150" y="120"/>
                  <a:pt x="150" y="120"/>
                  <a:pt x="150" y="120"/>
                </a:cubicBezTo>
                <a:cubicBezTo>
                  <a:pt x="164" y="120"/>
                  <a:pt x="164" y="120"/>
                  <a:pt x="164" y="120"/>
                </a:cubicBezTo>
                <a:cubicBezTo>
                  <a:pt x="180" y="95"/>
                  <a:pt x="180" y="95"/>
                  <a:pt x="180" y="95"/>
                </a:cubicBezTo>
                <a:cubicBezTo>
                  <a:pt x="190" y="95"/>
                  <a:pt x="190" y="95"/>
                  <a:pt x="190" y="95"/>
                </a:cubicBezTo>
                <a:cubicBezTo>
                  <a:pt x="185" y="120"/>
                  <a:pt x="185" y="120"/>
                  <a:pt x="185" y="120"/>
                </a:cubicBezTo>
                <a:cubicBezTo>
                  <a:pt x="201" y="120"/>
                  <a:pt x="201" y="120"/>
                  <a:pt x="201" y="120"/>
                </a:cubicBezTo>
                <a:cubicBezTo>
                  <a:pt x="206" y="95"/>
                  <a:pt x="206" y="95"/>
                  <a:pt x="206" y="95"/>
                </a:cubicBezTo>
                <a:cubicBezTo>
                  <a:pt x="216" y="95"/>
                  <a:pt x="216" y="95"/>
                  <a:pt x="216" y="95"/>
                </a:cubicBezTo>
                <a:cubicBezTo>
                  <a:pt x="215" y="102"/>
                  <a:pt x="217" y="109"/>
                  <a:pt x="223" y="114"/>
                </a:cubicBezTo>
                <a:cubicBezTo>
                  <a:pt x="229" y="120"/>
                  <a:pt x="238" y="121"/>
                  <a:pt x="246" y="121"/>
                </a:cubicBezTo>
                <a:cubicBezTo>
                  <a:pt x="255" y="121"/>
                  <a:pt x="266" y="120"/>
                  <a:pt x="276" y="117"/>
                </a:cubicBezTo>
                <a:cubicBezTo>
                  <a:pt x="281" y="95"/>
                  <a:pt x="281" y="95"/>
                  <a:pt x="281" y="95"/>
                </a:cubicBezTo>
                <a:cubicBezTo>
                  <a:pt x="300" y="95"/>
                  <a:pt x="300" y="95"/>
                  <a:pt x="300" y="95"/>
                </a:cubicBezTo>
                <a:cubicBezTo>
                  <a:pt x="300" y="0"/>
                  <a:pt x="300" y="0"/>
                  <a:pt x="300" y="0"/>
                </a:cubicBezTo>
                <a:lnTo>
                  <a:pt x="233" y="0"/>
                </a:lnTo>
                <a:close/>
              </a:path>
            </a:pathLst>
          </a:custGeom>
          <a:solidFill>
            <a:srgbClr val="00468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467799">
              <a:defRPr/>
            </a:pPr>
            <a:endParaRPr lang="fr-FR" sz="1841" dirty="0">
              <a:solidFill>
                <a:prstClr val="black"/>
              </a:solidFill>
            </a:endParaRPr>
          </a:p>
        </p:txBody>
      </p:sp>
      <p:sp>
        <p:nvSpPr>
          <p:cNvPr id="5" name="Espace réservé du texte 4"/>
          <p:cNvSpPr>
            <a:spLocks noGrp="1"/>
          </p:cNvSpPr>
          <p:nvPr>
            <p:ph type="body" sz="quarter" idx="10"/>
          </p:nvPr>
        </p:nvSpPr>
        <p:spPr>
          <a:xfrm>
            <a:off x="2536000" y="1427099"/>
            <a:ext cx="7635113" cy="5168964"/>
          </a:xfrm>
        </p:spPr>
        <p:txBody>
          <a:bodyPr/>
          <a:lstStyle>
            <a:lvl1pPr eaLnBrk="1" hangingPunct="1">
              <a:lnSpc>
                <a:spcPct val="70000"/>
              </a:lnSpc>
              <a:defRPr lang="fr-FR" sz="8797" b="0" dirty="0">
                <a:solidFill>
                  <a:srgbClr val="00338D"/>
                </a:solidFill>
                <a:latin typeface="KPMG Extralight" panose="020B0303030202040204" pitchFamily="34" charset="0"/>
                <a:cs typeface="KPMG Extralight" panose="020B0303030202040204" pitchFamily="34" charset="0"/>
              </a:defRPr>
            </a:lvl1pPr>
            <a:lvl2pPr>
              <a:spcBef>
                <a:spcPts val="2399"/>
              </a:spcBef>
              <a:spcAft>
                <a:spcPts val="0"/>
              </a:spcAft>
              <a:defRPr sz="1499">
                <a:solidFill>
                  <a:srgbClr val="00338D"/>
                </a:solidFill>
              </a:defRPr>
            </a:lvl2pPr>
          </a:lstStyle>
          <a:p>
            <a:pPr lvl="0"/>
            <a:r>
              <a:rPr lang="fr-FR" dirty="0"/>
              <a:t>Modifiez les styles du texte du masque</a:t>
            </a:r>
          </a:p>
          <a:p>
            <a:pPr lvl="1"/>
            <a:r>
              <a:rPr lang="fr-FR" dirty="0"/>
              <a:t>Deuxième niveau</a:t>
            </a:r>
          </a:p>
        </p:txBody>
      </p:sp>
    </p:spTree>
    <p:extLst>
      <p:ext uri="{BB962C8B-B14F-4D97-AF65-F5344CB8AC3E}">
        <p14:creationId xmlns:p14="http://schemas.microsoft.com/office/powerpoint/2010/main" val="293923686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2_DIVIDER ONE">
    <p:spTree>
      <p:nvGrpSpPr>
        <p:cNvPr id="1" name=""/>
        <p:cNvGrpSpPr/>
        <p:nvPr/>
      </p:nvGrpSpPr>
      <p:grpSpPr>
        <a:xfrm>
          <a:off x="0" y="0"/>
          <a:ext cx="0" cy="0"/>
          <a:chOff x="0" y="0"/>
          <a:chExt cx="0" cy="0"/>
        </a:xfrm>
      </p:grpSpPr>
      <p:sp>
        <p:nvSpPr>
          <p:cNvPr id="3" name="Rectangle 2"/>
          <p:cNvSpPr/>
          <p:nvPr userDrawn="1"/>
        </p:nvSpPr>
        <p:spPr>
          <a:xfrm>
            <a:off x="1" y="6596063"/>
            <a:ext cx="10691813" cy="96361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467799" eaLnBrk="1" fontAlgn="auto" hangingPunct="1">
              <a:spcBef>
                <a:spcPts val="0"/>
              </a:spcBef>
              <a:spcAft>
                <a:spcPts val="0"/>
              </a:spcAft>
              <a:defRPr/>
            </a:pPr>
            <a:endParaRPr lang="fr-FR" sz="1841" dirty="0"/>
          </a:p>
        </p:txBody>
      </p:sp>
      <p:sp>
        <p:nvSpPr>
          <p:cNvPr id="4" name="object 4"/>
          <p:cNvSpPr/>
          <p:nvPr userDrawn="1"/>
        </p:nvSpPr>
        <p:spPr>
          <a:xfrm>
            <a:off x="0" y="1"/>
            <a:ext cx="2141538" cy="7559675"/>
          </a:xfrm>
          <a:custGeom>
            <a:avLst/>
            <a:gdLst/>
            <a:ahLst/>
            <a:cxnLst/>
            <a:rect l="l" t="t" r="r" b="b"/>
            <a:pathLst>
              <a:path w="1742046" h="7772400">
                <a:moveTo>
                  <a:pt x="0" y="7772400"/>
                </a:moveTo>
                <a:lnTo>
                  <a:pt x="1742046" y="7772400"/>
                </a:lnTo>
                <a:lnTo>
                  <a:pt x="1742046" y="0"/>
                </a:lnTo>
                <a:lnTo>
                  <a:pt x="0" y="0"/>
                </a:lnTo>
                <a:lnTo>
                  <a:pt x="0" y="7772400"/>
                </a:lnTo>
                <a:close/>
              </a:path>
            </a:pathLst>
          </a:custGeom>
          <a:solidFill>
            <a:srgbClr val="00B0F0"/>
          </a:solidFill>
        </p:spPr>
        <p:txBody>
          <a:bodyPr lIns="0" tIns="0" rIns="0" bIns="0"/>
          <a:lstStyle/>
          <a:p>
            <a:pPr defTabSz="467799" eaLnBrk="1" fontAlgn="auto" hangingPunct="1">
              <a:spcBef>
                <a:spcPts val="0"/>
              </a:spcBef>
              <a:spcAft>
                <a:spcPts val="0"/>
              </a:spcAft>
              <a:defRPr/>
            </a:pPr>
            <a:endParaRPr sz="1750" dirty="0">
              <a:latin typeface="+mn-lt"/>
            </a:endParaRPr>
          </a:p>
        </p:txBody>
      </p:sp>
      <p:sp>
        <p:nvSpPr>
          <p:cNvPr id="6" name="Freeform 5"/>
          <p:cNvSpPr>
            <a:spLocks noEditPoints="1"/>
          </p:cNvSpPr>
          <p:nvPr userDrawn="1"/>
        </p:nvSpPr>
        <p:spPr bwMode="auto">
          <a:xfrm>
            <a:off x="2633664" y="760413"/>
            <a:ext cx="898525" cy="366712"/>
          </a:xfrm>
          <a:custGeom>
            <a:avLst/>
            <a:gdLst>
              <a:gd name="T0" fmla="*/ 285 w 300"/>
              <a:gd name="T1" fmla="*/ 82 h 121"/>
              <a:gd name="T2" fmla="*/ 236 w 300"/>
              <a:gd name="T3" fmla="*/ 92 h 121"/>
              <a:gd name="T4" fmla="*/ 259 w 300"/>
              <a:gd name="T5" fmla="*/ 64 h 121"/>
              <a:gd name="T6" fmla="*/ 285 w 300"/>
              <a:gd name="T7" fmla="*/ 59 h 121"/>
              <a:gd name="T8" fmla="*/ 236 w 300"/>
              <a:gd name="T9" fmla="*/ 3 h 121"/>
              <a:gd name="T10" fmla="*/ 261 w 300"/>
              <a:gd name="T11" fmla="*/ 107 h 121"/>
              <a:gd name="T12" fmla="*/ 264 w 300"/>
              <a:gd name="T13" fmla="*/ 95 h 121"/>
              <a:gd name="T14" fmla="*/ 225 w 300"/>
              <a:gd name="T15" fmla="*/ 69 h 121"/>
              <a:gd name="T16" fmla="*/ 207 w 300"/>
              <a:gd name="T17" fmla="*/ 92 h 121"/>
              <a:gd name="T18" fmla="*/ 165 w 300"/>
              <a:gd name="T19" fmla="*/ 92 h 121"/>
              <a:gd name="T20" fmla="*/ 225 w 300"/>
              <a:gd name="T21" fmla="*/ 3 h 121"/>
              <a:gd name="T22" fmla="*/ 181 w 300"/>
              <a:gd name="T23" fmla="*/ 92 h 121"/>
              <a:gd name="T24" fmla="*/ 153 w 300"/>
              <a:gd name="T25" fmla="*/ 55 h 121"/>
              <a:gd name="T26" fmla="*/ 111 w 300"/>
              <a:gd name="T27" fmla="*/ 92 h 121"/>
              <a:gd name="T28" fmla="*/ 103 w 300"/>
              <a:gd name="T29" fmla="*/ 55 h 121"/>
              <a:gd name="T30" fmla="*/ 153 w 300"/>
              <a:gd name="T31" fmla="*/ 3 h 121"/>
              <a:gd name="T32" fmla="*/ 150 w 300"/>
              <a:gd name="T33" fmla="*/ 69 h 121"/>
              <a:gd name="T34" fmla="*/ 98 w 300"/>
              <a:gd name="T35" fmla="*/ 83 h 121"/>
              <a:gd name="T36" fmla="*/ 94 w 300"/>
              <a:gd name="T37" fmla="*/ 83 h 121"/>
              <a:gd name="T38" fmla="*/ 93 w 300"/>
              <a:gd name="T39" fmla="*/ 73 h 121"/>
              <a:gd name="T40" fmla="*/ 100 w 300"/>
              <a:gd name="T41" fmla="*/ 65 h 121"/>
              <a:gd name="T42" fmla="*/ 98 w 300"/>
              <a:gd name="T43" fmla="*/ 83 h 121"/>
              <a:gd name="T44" fmla="*/ 71 w 300"/>
              <a:gd name="T45" fmla="*/ 91 h 121"/>
              <a:gd name="T46" fmla="*/ 39 w 300"/>
              <a:gd name="T47" fmla="*/ 87 h 121"/>
              <a:gd name="T48" fmla="*/ 26 w 300"/>
              <a:gd name="T49" fmla="*/ 82 h 121"/>
              <a:gd name="T50" fmla="*/ 19 w 300"/>
              <a:gd name="T51" fmla="*/ 3 h 121"/>
              <a:gd name="T52" fmla="*/ 233 w 300"/>
              <a:gd name="T53" fmla="*/ 0 h 121"/>
              <a:gd name="T54" fmla="*/ 228 w 300"/>
              <a:gd name="T55" fmla="*/ 0 h 121"/>
              <a:gd name="T56" fmla="*/ 155 w 300"/>
              <a:gd name="T57" fmla="*/ 55 h 121"/>
              <a:gd name="T58" fmla="*/ 89 w 300"/>
              <a:gd name="T59" fmla="*/ 55 h 121"/>
              <a:gd name="T60" fmla="*/ 17 w 300"/>
              <a:gd name="T61" fmla="*/ 0 h 121"/>
              <a:gd name="T62" fmla="*/ 15 w 300"/>
              <a:gd name="T63" fmla="*/ 120 h 121"/>
              <a:gd name="T64" fmla="*/ 37 w 300"/>
              <a:gd name="T65" fmla="*/ 120 h 121"/>
              <a:gd name="T66" fmla="*/ 70 w 300"/>
              <a:gd name="T67" fmla="*/ 95 h 121"/>
              <a:gd name="T68" fmla="*/ 86 w 300"/>
              <a:gd name="T69" fmla="*/ 95 h 121"/>
              <a:gd name="T70" fmla="*/ 95 w 300"/>
              <a:gd name="T71" fmla="*/ 95 h 121"/>
              <a:gd name="T72" fmla="*/ 119 w 300"/>
              <a:gd name="T73" fmla="*/ 120 h 121"/>
              <a:gd name="T74" fmla="*/ 150 w 300"/>
              <a:gd name="T75" fmla="*/ 95 h 121"/>
              <a:gd name="T76" fmla="*/ 180 w 300"/>
              <a:gd name="T77" fmla="*/ 95 h 121"/>
              <a:gd name="T78" fmla="*/ 201 w 300"/>
              <a:gd name="T79" fmla="*/ 120 h 121"/>
              <a:gd name="T80" fmla="*/ 223 w 300"/>
              <a:gd name="T81" fmla="*/ 114 h 121"/>
              <a:gd name="T82" fmla="*/ 281 w 300"/>
              <a:gd name="T83" fmla="*/ 95 h 121"/>
              <a:gd name="T84" fmla="*/ 233 w 300"/>
              <a:gd name="T85" fmla="*/ 0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00" h="121">
                <a:moveTo>
                  <a:pt x="298" y="92"/>
                </a:moveTo>
                <a:cubicBezTo>
                  <a:pt x="282" y="92"/>
                  <a:pt x="282" y="92"/>
                  <a:pt x="282" y="92"/>
                </a:cubicBezTo>
                <a:cubicBezTo>
                  <a:pt x="285" y="82"/>
                  <a:pt x="285" y="82"/>
                  <a:pt x="285" y="82"/>
                </a:cubicBezTo>
                <a:cubicBezTo>
                  <a:pt x="253" y="82"/>
                  <a:pt x="253" y="82"/>
                  <a:pt x="253" y="82"/>
                </a:cubicBezTo>
                <a:cubicBezTo>
                  <a:pt x="251" y="92"/>
                  <a:pt x="251" y="92"/>
                  <a:pt x="251" y="92"/>
                </a:cubicBezTo>
                <a:cubicBezTo>
                  <a:pt x="236" y="92"/>
                  <a:pt x="236" y="92"/>
                  <a:pt x="236" y="92"/>
                </a:cubicBezTo>
                <a:cubicBezTo>
                  <a:pt x="236" y="90"/>
                  <a:pt x="236" y="90"/>
                  <a:pt x="236" y="90"/>
                </a:cubicBezTo>
                <a:cubicBezTo>
                  <a:pt x="236" y="89"/>
                  <a:pt x="236" y="88"/>
                  <a:pt x="236" y="86"/>
                </a:cubicBezTo>
                <a:cubicBezTo>
                  <a:pt x="239" y="75"/>
                  <a:pt x="246" y="64"/>
                  <a:pt x="259" y="64"/>
                </a:cubicBezTo>
                <a:cubicBezTo>
                  <a:pt x="264" y="64"/>
                  <a:pt x="269" y="66"/>
                  <a:pt x="268" y="73"/>
                </a:cubicBezTo>
                <a:cubicBezTo>
                  <a:pt x="287" y="73"/>
                  <a:pt x="287" y="73"/>
                  <a:pt x="287" y="73"/>
                </a:cubicBezTo>
                <a:cubicBezTo>
                  <a:pt x="288" y="70"/>
                  <a:pt x="289" y="64"/>
                  <a:pt x="285" y="59"/>
                </a:cubicBezTo>
                <a:cubicBezTo>
                  <a:pt x="281" y="54"/>
                  <a:pt x="273" y="52"/>
                  <a:pt x="263" y="52"/>
                </a:cubicBezTo>
                <a:cubicBezTo>
                  <a:pt x="256" y="52"/>
                  <a:pt x="245" y="53"/>
                  <a:pt x="236" y="59"/>
                </a:cubicBezTo>
                <a:cubicBezTo>
                  <a:pt x="236" y="3"/>
                  <a:pt x="236" y="3"/>
                  <a:pt x="236" y="3"/>
                </a:cubicBezTo>
                <a:cubicBezTo>
                  <a:pt x="298" y="3"/>
                  <a:pt x="298" y="3"/>
                  <a:pt x="298" y="3"/>
                </a:cubicBezTo>
                <a:lnTo>
                  <a:pt x="298" y="92"/>
                </a:lnTo>
                <a:close/>
                <a:moveTo>
                  <a:pt x="261" y="107"/>
                </a:moveTo>
                <a:cubicBezTo>
                  <a:pt x="257" y="108"/>
                  <a:pt x="254" y="108"/>
                  <a:pt x="251" y="108"/>
                </a:cubicBezTo>
                <a:cubicBezTo>
                  <a:pt x="242" y="108"/>
                  <a:pt x="235" y="104"/>
                  <a:pt x="235" y="95"/>
                </a:cubicBezTo>
                <a:cubicBezTo>
                  <a:pt x="264" y="95"/>
                  <a:pt x="264" y="95"/>
                  <a:pt x="264" y="95"/>
                </a:cubicBezTo>
                <a:lnTo>
                  <a:pt x="261" y="107"/>
                </a:lnTo>
                <a:close/>
                <a:moveTo>
                  <a:pt x="225" y="56"/>
                </a:moveTo>
                <a:cubicBezTo>
                  <a:pt x="225" y="69"/>
                  <a:pt x="225" y="69"/>
                  <a:pt x="225" y="69"/>
                </a:cubicBezTo>
                <a:cubicBezTo>
                  <a:pt x="221" y="75"/>
                  <a:pt x="218" y="81"/>
                  <a:pt x="217" y="87"/>
                </a:cubicBezTo>
                <a:cubicBezTo>
                  <a:pt x="217" y="89"/>
                  <a:pt x="216" y="90"/>
                  <a:pt x="216" y="92"/>
                </a:cubicBezTo>
                <a:cubicBezTo>
                  <a:pt x="207" y="92"/>
                  <a:pt x="207" y="92"/>
                  <a:pt x="207" y="92"/>
                </a:cubicBezTo>
                <a:cubicBezTo>
                  <a:pt x="215" y="55"/>
                  <a:pt x="215" y="55"/>
                  <a:pt x="215" y="55"/>
                </a:cubicBezTo>
                <a:cubicBezTo>
                  <a:pt x="188" y="55"/>
                  <a:pt x="188" y="55"/>
                  <a:pt x="188" y="55"/>
                </a:cubicBezTo>
                <a:cubicBezTo>
                  <a:pt x="165" y="92"/>
                  <a:pt x="165" y="92"/>
                  <a:pt x="165" y="92"/>
                </a:cubicBezTo>
                <a:cubicBezTo>
                  <a:pt x="163" y="92"/>
                  <a:pt x="163" y="92"/>
                  <a:pt x="163" y="92"/>
                </a:cubicBezTo>
                <a:cubicBezTo>
                  <a:pt x="163" y="3"/>
                  <a:pt x="163" y="3"/>
                  <a:pt x="163" y="3"/>
                </a:cubicBezTo>
                <a:cubicBezTo>
                  <a:pt x="225" y="3"/>
                  <a:pt x="225" y="3"/>
                  <a:pt x="225" y="3"/>
                </a:cubicBezTo>
                <a:lnTo>
                  <a:pt x="225" y="56"/>
                </a:lnTo>
                <a:close/>
                <a:moveTo>
                  <a:pt x="191" y="92"/>
                </a:moveTo>
                <a:cubicBezTo>
                  <a:pt x="181" y="92"/>
                  <a:pt x="181" y="92"/>
                  <a:pt x="181" y="92"/>
                </a:cubicBezTo>
                <a:cubicBezTo>
                  <a:pt x="195" y="70"/>
                  <a:pt x="195" y="70"/>
                  <a:pt x="195" y="70"/>
                </a:cubicBezTo>
                <a:lnTo>
                  <a:pt x="191" y="92"/>
                </a:lnTo>
                <a:close/>
                <a:moveTo>
                  <a:pt x="153" y="55"/>
                </a:moveTo>
                <a:cubicBezTo>
                  <a:pt x="138" y="55"/>
                  <a:pt x="138" y="55"/>
                  <a:pt x="138" y="55"/>
                </a:cubicBezTo>
                <a:cubicBezTo>
                  <a:pt x="127" y="92"/>
                  <a:pt x="127" y="92"/>
                  <a:pt x="127" y="92"/>
                </a:cubicBezTo>
                <a:cubicBezTo>
                  <a:pt x="111" y="92"/>
                  <a:pt x="111" y="92"/>
                  <a:pt x="111" y="92"/>
                </a:cubicBezTo>
                <a:cubicBezTo>
                  <a:pt x="119" y="89"/>
                  <a:pt x="124" y="83"/>
                  <a:pt x="126" y="74"/>
                </a:cubicBezTo>
                <a:cubicBezTo>
                  <a:pt x="127" y="68"/>
                  <a:pt x="126" y="63"/>
                  <a:pt x="123" y="60"/>
                </a:cubicBezTo>
                <a:cubicBezTo>
                  <a:pt x="119" y="55"/>
                  <a:pt x="111" y="55"/>
                  <a:pt x="103" y="55"/>
                </a:cubicBezTo>
                <a:cubicBezTo>
                  <a:pt x="102" y="55"/>
                  <a:pt x="91" y="55"/>
                  <a:pt x="91" y="55"/>
                </a:cubicBezTo>
                <a:cubicBezTo>
                  <a:pt x="91" y="3"/>
                  <a:pt x="91" y="3"/>
                  <a:pt x="91" y="3"/>
                </a:cubicBezTo>
                <a:cubicBezTo>
                  <a:pt x="153" y="3"/>
                  <a:pt x="153" y="3"/>
                  <a:pt x="153" y="3"/>
                </a:cubicBezTo>
                <a:lnTo>
                  <a:pt x="153" y="55"/>
                </a:lnTo>
                <a:close/>
                <a:moveTo>
                  <a:pt x="143" y="92"/>
                </a:moveTo>
                <a:cubicBezTo>
                  <a:pt x="150" y="69"/>
                  <a:pt x="150" y="69"/>
                  <a:pt x="150" y="69"/>
                </a:cubicBezTo>
                <a:cubicBezTo>
                  <a:pt x="150" y="92"/>
                  <a:pt x="150" y="92"/>
                  <a:pt x="150" y="92"/>
                </a:cubicBezTo>
                <a:lnTo>
                  <a:pt x="143" y="92"/>
                </a:lnTo>
                <a:close/>
                <a:moveTo>
                  <a:pt x="98" y="83"/>
                </a:moveTo>
                <a:cubicBezTo>
                  <a:pt x="98" y="83"/>
                  <a:pt x="98" y="83"/>
                  <a:pt x="98" y="83"/>
                </a:cubicBezTo>
                <a:cubicBezTo>
                  <a:pt x="97" y="83"/>
                  <a:pt x="97" y="83"/>
                  <a:pt x="96" y="83"/>
                </a:cubicBezTo>
                <a:cubicBezTo>
                  <a:pt x="95" y="83"/>
                  <a:pt x="95" y="83"/>
                  <a:pt x="94" y="83"/>
                </a:cubicBezTo>
                <a:cubicBezTo>
                  <a:pt x="90" y="83"/>
                  <a:pt x="90" y="83"/>
                  <a:pt x="90" y="83"/>
                </a:cubicBezTo>
                <a:cubicBezTo>
                  <a:pt x="92" y="77"/>
                  <a:pt x="92" y="77"/>
                  <a:pt x="92" y="77"/>
                </a:cubicBezTo>
                <a:cubicBezTo>
                  <a:pt x="93" y="73"/>
                  <a:pt x="93" y="73"/>
                  <a:pt x="93" y="73"/>
                </a:cubicBezTo>
                <a:cubicBezTo>
                  <a:pt x="95" y="65"/>
                  <a:pt x="95" y="65"/>
                  <a:pt x="95" y="65"/>
                </a:cubicBezTo>
                <a:cubicBezTo>
                  <a:pt x="96" y="65"/>
                  <a:pt x="97" y="65"/>
                  <a:pt x="97" y="65"/>
                </a:cubicBezTo>
                <a:cubicBezTo>
                  <a:pt x="98" y="65"/>
                  <a:pt x="99" y="65"/>
                  <a:pt x="100" y="65"/>
                </a:cubicBezTo>
                <a:cubicBezTo>
                  <a:pt x="106" y="65"/>
                  <a:pt x="109" y="66"/>
                  <a:pt x="110" y="67"/>
                </a:cubicBezTo>
                <a:cubicBezTo>
                  <a:pt x="111" y="69"/>
                  <a:pt x="111" y="71"/>
                  <a:pt x="110" y="74"/>
                </a:cubicBezTo>
                <a:cubicBezTo>
                  <a:pt x="108" y="80"/>
                  <a:pt x="106" y="83"/>
                  <a:pt x="98" y="83"/>
                </a:cubicBezTo>
                <a:moveTo>
                  <a:pt x="81" y="58"/>
                </a:moveTo>
                <a:cubicBezTo>
                  <a:pt x="80" y="62"/>
                  <a:pt x="80" y="62"/>
                  <a:pt x="80" y="62"/>
                </a:cubicBezTo>
                <a:cubicBezTo>
                  <a:pt x="71" y="91"/>
                  <a:pt x="71" y="91"/>
                  <a:pt x="71" y="91"/>
                </a:cubicBezTo>
                <a:cubicBezTo>
                  <a:pt x="71" y="92"/>
                  <a:pt x="71" y="92"/>
                  <a:pt x="71" y="92"/>
                </a:cubicBezTo>
                <a:cubicBezTo>
                  <a:pt x="42" y="92"/>
                  <a:pt x="42" y="92"/>
                  <a:pt x="42" y="92"/>
                </a:cubicBezTo>
                <a:cubicBezTo>
                  <a:pt x="39" y="87"/>
                  <a:pt x="39" y="87"/>
                  <a:pt x="39" y="87"/>
                </a:cubicBezTo>
                <a:cubicBezTo>
                  <a:pt x="71" y="55"/>
                  <a:pt x="71" y="55"/>
                  <a:pt x="71" y="55"/>
                </a:cubicBezTo>
                <a:cubicBezTo>
                  <a:pt x="50" y="55"/>
                  <a:pt x="50" y="55"/>
                  <a:pt x="50" y="55"/>
                </a:cubicBezTo>
                <a:cubicBezTo>
                  <a:pt x="26" y="82"/>
                  <a:pt x="26" y="82"/>
                  <a:pt x="26" y="82"/>
                </a:cubicBezTo>
                <a:cubicBezTo>
                  <a:pt x="34" y="55"/>
                  <a:pt x="34" y="55"/>
                  <a:pt x="34" y="55"/>
                </a:cubicBezTo>
                <a:cubicBezTo>
                  <a:pt x="19" y="55"/>
                  <a:pt x="19" y="55"/>
                  <a:pt x="19" y="55"/>
                </a:cubicBezTo>
                <a:cubicBezTo>
                  <a:pt x="19" y="3"/>
                  <a:pt x="19" y="3"/>
                  <a:pt x="19" y="3"/>
                </a:cubicBezTo>
                <a:cubicBezTo>
                  <a:pt x="81" y="3"/>
                  <a:pt x="81" y="3"/>
                  <a:pt x="81" y="3"/>
                </a:cubicBezTo>
                <a:lnTo>
                  <a:pt x="81" y="58"/>
                </a:lnTo>
                <a:close/>
                <a:moveTo>
                  <a:pt x="233" y="0"/>
                </a:moveTo>
                <a:cubicBezTo>
                  <a:pt x="233" y="61"/>
                  <a:pt x="233" y="61"/>
                  <a:pt x="233" y="61"/>
                </a:cubicBezTo>
                <a:cubicBezTo>
                  <a:pt x="231" y="62"/>
                  <a:pt x="229" y="64"/>
                  <a:pt x="228" y="66"/>
                </a:cubicBezTo>
                <a:cubicBezTo>
                  <a:pt x="228" y="0"/>
                  <a:pt x="228" y="0"/>
                  <a:pt x="228" y="0"/>
                </a:cubicBezTo>
                <a:cubicBezTo>
                  <a:pt x="161" y="0"/>
                  <a:pt x="161" y="0"/>
                  <a:pt x="161" y="0"/>
                </a:cubicBezTo>
                <a:cubicBezTo>
                  <a:pt x="161" y="55"/>
                  <a:pt x="161" y="55"/>
                  <a:pt x="161" y="55"/>
                </a:cubicBezTo>
                <a:cubicBezTo>
                  <a:pt x="155" y="55"/>
                  <a:pt x="155" y="55"/>
                  <a:pt x="155" y="55"/>
                </a:cubicBezTo>
                <a:cubicBezTo>
                  <a:pt x="155" y="0"/>
                  <a:pt x="155" y="0"/>
                  <a:pt x="155" y="0"/>
                </a:cubicBezTo>
                <a:cubicBezTo>
                  <a:pt x="89" y="0"/>
                  <a:pt x="89" y="0"/>
                  <a:pt x="89" y="0"/>
                </a:cubicBezTo>
                <a:cubicBezTo>
                  <a:pt x="89" y="55"/>
                  <a:pt x="89" y="55"/>
                  <a:pt x="89" y="55"/>
                </a:cubicBezTo>
                <a:cubicBezTo>
                  <a:pt x="83" y="55"/>
                  <a:pt x="83" y="55"/>
                  <a:pt x="83" y="55"/>
                </a:cubicBezTo>
                <a:cubicBezTo>
                  <a:pt x="83" y="0"/>
                  <a:pt x="83" y="0"/>
                  <a:pt x="83" y="0"/>
                </a:cubicBezTo>
                <a:cubicBezTo>
                  <a:pt x="17" y="0"/>
                  <a:pt x="17" y="0"/>
                  <a:pt x="17" y="0"/>
                </a:cubicBezTo>
                <a:cubicBezTo>
                  <a:pt x="17" y="63"/>
                  <a:pt x="17" y="63"/>
                  <a:pt x="17" y="63"/>
                </a:cubicBezTo>
                <a:cubicBezTo>
                  <a:pt x="0" y="120"/>
                  <a:pt x="0" y="120"/>
                  <a:pt x="0" y="120"/>
                </a:cubicBezTo>
                <a:cubicBezTo>
                  <a:pt x="15" y="120"/>
                  <a:pt x="15" y="120"/>
                  <a:pt x="15" y="120"/>
                </a:cubicBezTo>
                <a:cubicBezTo>
                  <a:pt x="22" y="95"/>
                  <a:pt x="22" y="95"/>
                  <a:pt x="22" y="95"/>
                </a:cubicBezTo>
                <a:cubicBezTo>
                  <a:pt x="24" y="95"/>
                  <a:pt x="24" y="95"/>
                  <a:pt x="24" y="95"/>
                </a:cubicBezTo>
                <a:cubicBezTo>
                  <a:pt x="37" y="120"/>
                  <a:pt x="37" y="120"/>
                  <a:pt x="37" y="120"/>
                </a:cubicBezTo>
                <a:cubicBezTo>
                  <a:pt x="55" y="120"/>
                  <a:pt x="55" y="120"/>
                  <a:pt x="55" y="120"/>
                </a:cubicBezTo>
                <a:cubicBezTo>
                  <a:pt x="43" y="95"/>
                  <a:pt x="43" y="95"/>
                  <a:pt x="43" y="95"/>
                </a:cubicBezTo>
                <a:cubicBezTo>
                  <a:pt x="70" y="95"/>
                  <a:pt x="70" y="95"/>
                  <a:pt x="70" y="95"/>
                </a:cubicBezTo>
                <a:cubicBezTo>
                  <a:pt x="62" y="120"/>
                  <a:pt x="62" y="120"/>
                  <a:pt x="62" y="120"/>
                </a:cubicBezTo>
                <a:cubicBezTo>
                  <a:pt x="79" y="120"/>
                  <a:pt x="79" y="120"/>
                  <a:pt x="79" y="120"/>
                </a:cubicBezTo>
                <a:cubicBezTo>
                  <a:pt x="86" y="95"/>
                  <a:pt x="86" y="95"/>
                  <a:pt x="86" y="95"/>
                </a:cubicBezTo>
                <a:cubicBezTo>
                  <a:pt x="90" y="95"/>
                  <a:pt x="90" y="95"/>
                  <a:pt x="90" y="95"/>
                </a:cubicBezTo>
                <a:cubicBezTo>
                  <a:pt x="90" y="95"/>
                  <a:pt x="90" y="95"/>
                  <a:pt x="90" y="95"/>
                </a:cubicBezTo>
                <a:cubicBezTo>
                  <a:pt x="95" y="95"/>
                  <a:pt x="95" y="95"/>
                  <a:pt x="95" y="95"/>
                </a:cubicBezTo>
                <a:cubicBezTo>
                  <a:pt x="95" y="95"/>
                  <a:pt x="95" y="95"/>
                  <a:pt x="95" y="95"/>
                </a:cubicBezTo>
                <a:cubicBezTo>
                  <a:pt x="126" y="95"/>
                  <a:pt x="126" y="95"/>
                  <a:pt x="126" y="95"/>
                </a:cubicBezTo>
                <a:cubicBezTo>
                  <a:pt x="119" y="120"/>
                  <a:pt x="119" y="120"/>
                  <a:pt x="119" y="120"/>
                </a:cubicBezTo>
                <a:cubicBezTo>
                  <a:pt x="136" y="120"/>
                  <a:pt x="136" y="120"/>
                  <a:pt x="136" y="120"/>
                </a:cubicBezTo>
                <a:cubicBezTo>
                  <a:pt x="143" y="95"/>
                  <a:pt x="143" y="95"/>
                  <a:pt x="143" y="95"/>
                </a:cubicBezTo>
                <a:cubicBezTo>
                  <a:pt x="150" y="95"/>
                  <a:pt x="150" y="95"/>
                  <a:pt x="150" y="95"/>
                </a:cubicBezTo>
                <a:cubicBezTo>
                  <a:pt x="150" y="120"/>
                  <a:pt x="150" y="120"/>
                  <a:pt x="150" y="120"/>
                </a:cubicBezTo>
                <a:cubicBezTo>
                  <a:pt x="164" y="120"/>
                  <a:pt x="164" y="120"/>
                  <a:pt x="164" y="120"/>
                </a:cubicBezTo>
                <a:cubicBezTo>
                  <a:pt x="180" y="95"/>
                  <a:pt x="180" y="95"/>
                  <a:pt x="180" y="95"/>
                </a:cubicBezTo>
                <a:cubicBezTo>
                  <a:pt x="190" y="95"/>
                  <a:pt x="190" y="95"/>
                  <a:pt x="190" y="95"/>
                </a:cubicBezTo>
                <a:cubicBezTo>
                  <a:pt x="185" y="120"/>
                  <a:pt x="185" y="120"/>
                  <a:pt x="185" y="120"/>
                </a:cubicBezTo>
                <a:cubicBezTo>
                  <a:pt x="201" y="120"/>
                  <a:pt x="201" y="120"/>
                  <a:pt x="201" y="120"/>
                </a:cubicBezTo>
                <a:cubicBezTo>
                  <a:pt x="206" y="95"/>
                  <a:pt x="206" y="95"/>
                  <a:pt x="206" y="95"/>
                </a:cubicBezTo>
                <a:cubicBezTo>
                  <a:pt x="216" y="95"/>
                  <a:pt x="216" y="95"/>
                  <a:pt x="216" y="95"/>
                </a:cubicBezTo>
                <a:cubicBezTo>
                  <a:pt x="215" y="102"/>
                  <a:pt x="217" y="109"/>
                  <a:pt x="223" y="114"/>
                </a:cubicBezTo>
                <a:cubicBezTo>
                  <a:pt x="229" y="120"/>
                  <a:pt x="238" y="121"/>
                  <a:pt x="246" y="121"/>
                </a:cubicBezTo>
                <a:cubicBezTo>
                  <a:pt x="255" y="121"/>
                  <a:pt x="266" y="120"/>
                  <a:pt x="276" y="117"/>
                </a:cubicBezTo>
                <a:cubicBezTo>
                  <a:pt x="281" y="95"/>
                  <a:pt x="281" y="95"/>
                  <a:pt x="281" y="95"/>
                </a:cubicBezTo>
                <a:cubicBezTo>
                  <a:pt x="300" y="95"/>
                  <a:pt x="300" y="95"/>
                  <a:pt x="300" y="95"/>
                </a:cubicBezTo>
                <a:cubicBezTo>
                  <a:pt x="300" y="0"/>
                  <a:pt x="300" y="0"/>
                  <a:pt x="300" y="0"/>
                </a:cubicBezTo>
                <a:lnTo>
                  <a:pt x="233" y="0"/>
                </a:lnTo>
                <a:close/>
              </a:path>
            </a:pathLst>
          </a:custGeom>
          <a:solidFill>
            <a:srgbClr val="00468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467799" eaLnBrk="1" fontAlgn="auto" hangingPunct="1">
              <a:spcBef>
                <a:spcPts val="0"/>
              </a:spcBef>
              <a:spcAft>
                <a:spcPts val="0"/>
              </a:spcAft>
              <a:defRPr/>
            </a:pPr>
            <a:endParaRPr lang="fr-FR" sz="1841" dirty="0">
              <a:latin typeface="+mn-lt"/>
            </a:endParaRPr>
          </a:p>
        </p:txBody>
      </p:sp>
      <p:sp>
        <p:nvSpPr>
          <p:cNvPr id="5" name="Espace réservé du texte 4"/>
          <p:cNvSpPr>
            <a:spLocks noGrp="1"/>
          </p:cNvSpPr>
          <p:nvPr>
            <p:ph type="body" sz="quarter" idx="10"/>
          </p:nvPr>
        </p:nvSpPr>
        <p:spPr>
          <a:xfrm>
            <a:off x="2536000" y="1427099"/>
            <a:ext cx="7635113" cy="5168964"/>
          </a:xfrm>
          <a:prstGeom prst="rect">
            <a:avLst/>
          </a:prstGeom>
        </p:spPr>
        <p:txBody>
          <a:bodyPr/>
          <a:lstStyle>
            <a:lvl1pPr eaLnBrk="1" hangingPunct="1">
              <a:lnSpc>
                <a:spcPct val="70000"/>
              </a:lnSpc>
              <a:defRPr lang="fr-FR" sz="8797" b="0" dirty="0">
                <a:solidFill>
                  <a:srgbClr val="00338D"/>
                </a:solidFill>
                <a:latin typeface="KPMG Extralight" panose="020B0303030202040204" pitchFamily="34" charset="0"/>
                <a:cs typeface="KPMG Extralight" panose="020B0303030202040204" pitchFamily="34" charset="0"/>
              </a:defRPr>
            </a:lvl1pPr>
            <a:lvl2pPr>
              <a:spcBef>
                <a:spcPts val="2399"/>
              </a:spcBef>
              <a:spcAft>
                <a:spcPts val="0"/>
              </a:spcAft>
              <a:defRPr sz="1499">
                <a:solidFill>
                  <a:srgbClr val="00338D"/>
                </a:solidFill>
              </a:defRPr>
            </a:lvl2pPr>
          </a:lstStyle>
          <a:p>
            <a:pPr lvl="0"/>
            <a:r>
              <a:rPr lang="fr-FR" dirty="0"/>
              <a:t>Modifiez les styles du texte du masque</a:t>
            </a:r>
          </a:p>
          <a:p>
            <a:pPr lvl="1"/>
            <a:r>
              <a:rPr lang="fr-FR" dirty="0"/>
              <a:t>Deuxième niveau</a:t>
            </a:r>
          </a:p>
        </p:txBody>
      </p:sp>
      <p:pic>
        <p:nvPicPr>
          <p:cNvPr id="7" name="Image 6"/>
          <p:cNvPicPr>
            <a:picLocks noChangeAspect="1"/>
          </p:cNvPicPr>
          <p:nvPr userDrawn="1"/>
        </p:nvPicPr>
        <p:blipFill>
          <a:blip r:embed="rId2"/>
          <a:stretch>
            <a:fillRect/>
          </a:stretch>
        </p:blipFill>
        <p:spPr>
          <a:xfrm>
            <a:off x="9090027" y="760413"/>
            <a:ext cx="1005681" cy="366712"/>
          </a:xfrm>
          <a:prstGeom prst="rect">
            <a:avLst/>
          </a:prstGeom>
        </p:spPr>
      </p:pic>
    </p:spTree>
    <p:extLst>
      <p:ext uri="{BB962C8B-B14F-4D97-AF65-F5344CB8AC3E}">
        <p14:creationId xmlns:p14="http://schemas.microsoft.com/office/powerpoint/2010/main" val="667392640"/>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Titre seul">
    <p:spTree>
      <p:nvGrpSpPr>
        <p:cNvPr id="1" name=""/>
        <p:cNvGrpSpPr/>
        <p:nvPr/>
      </p:nvGrpSpPr>
      <p:grpSpPr>
        <a:xfrm>
          <a:off x="0" y="0"/>
          <a:ext cx="0" cy="0"/>
          <a:chOff x="0" y="0"/>
          <a:chExt cx="0" cy="0"/>
        </a:xfrm>
      </p:grpSpPr>
      <p:sp>
        <p:nvSpPr>
          <p:cNvPr id="7" name="object 4"/>
          <p:cNvSpPr/>
          <p:nvPr userDrawn="1"/>
        </p:nvSpPr>
        <p:spPr>
          <a:xfrm>
            <a:off x="0" y="0"/>
            <a:ext cx="1838992" cy="7559675"/>
          </a:xfrm>
          <a:custGeom>
            <a:avLst/>
            <a:gdLst/>
            <a:ahLst/>
            <a:cxnLst/>
            <a:rect l="l" t="t" r="r" b="b"/>
            <a:pathLst>
              <a:path w="1742046" h="7772400">
                <a:moveTo>
                  <a:pt x="0" y="7772400"/>
                </a:moveTo>
                <a:lnTo>
                  <a:pt x="1742046" y="7772400"/>
                </a:lnTo>
                <a:lnTo>
                  <a:pt x="1742046" y="0"/>
                </a:lnTo>
                <a:lnTo>
                  <a:pt x="0" y="0"/>
                </a:lnTo>
                <a:lnTo>
                  <a:pt x="0" y="7772400"/>
                </a:lnTo>
                <a:close/>
              </a:path>
            </a:pathLst>
          </a:custGeom>
          <a:solidFill>
            <a:srgbClr val="00B0F0"/>
          </a:solidFill>
        </p:spPr>
        <p:txBody>
          <a:bodyPr wrap="square" lIns="0" tIns="0" rIns="0" bIns="0" rtlCol="0">
            <a:noAutofit/>
          </a:bodyPr>
          <a:lstStyle/>
          <a:p>
            <a:endParaRPr sz="1870" dirty="0">
              <a:latin typeface="Univers for KPMG Light" panose="020B0403020202020204" pitchFamily="34" charset="0"/>
            </a:endParaRPr>
          </a:p>
        </p:txBody>
      </p:sp>
      <p:sp>
        <p:nvSpPr>
          <p:cNvPr id="5" name="Title 4"/>
          <p:cNvSpPr>
            <a:spLocks noGrp="1"/>
          </p:cNvSpPr>
          <p:nvPr>
            <p:ph type="title"/>
          </p:nvPr>
        </p:nvSpPr>
        <p:spPr>
          <a:xfrm>
            <a:off x="1962150" y="322547"/>
            <a:ext cx="7842986" cy="902812"/>
          </a:xfrm>
        </p:spPr>
        <p:txBody>
          <a:bodyPr/>
          <a:lstStyle>
            <a:lvl1pPr>
              <a:defRPr>
                <a:solidFill>
                  <a:srgbClr val="00338D"/>
                </a:solidFill>
              </a:defRPr>
            </a:lvl1pPr>
          </a:lstStyle>
          <a:p>
            <a:r>
              <a:rPr lang="fr-FR" dirty="0" smtClean="0"/>
              <a:t>Modifiez le style du titre</a:t>
            </a:r>
            <a:endParaRPr lang="en-US" dirty="0"/>
          </a:p>
        </p:txBody>
      </p:sp>
      <p:sp>
        <p:nvSpPr>
          <p:cNvPr id="4" name="Espace réservé du texte 8"/>
          <p:cNvSpPr>
            <a:spLocks noGrp="1"/>
          </p:cNvSpPr>
          <p:nvPr>
            <p:ph type="body" sz="quarter" idx="16"/>
          </p:nvPr>
        </p:nvSpPr>
        <p:spPr>
          <a:xfrm>
            <a:off x="76200" y="1477963"/>
            <a:ext cx="1695450" cy="5008562"/>
          </a:xfrm>
          <a:prstGeom prst="rect">
            <a:avLst/>
          </a:prstGeom>
        </p:spPr>
        <p:txBody>
          <a:bodyPr/>
          <a:lstStyle>
            <a:lvl1pPr>
              <a:defRPr>
                <a:solidFill>
                  <a:schemeClr val="bg1"/>
                </a:solidFill>
              </a:defRPr>
            </a:lvl1pPr>
            <a:lvl2pP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fr-FR" dirty="0" smtClean="0"/>
              <a:t>Modifiez les styles du texte du masque</a:t>
            </a:r>
          </a:p>
          <a:p>
            <a:pPr lvl="1"/>
            <a:r>
              <a:rPr lang="fr-FR" dirty="0" smtClean="0"/>
              <a:t>Deuxième niveau</a:t>
            </a:r>
          </a:p>
          <a:p>
            <a:pPr lvl="2"/>
            <a:r>
              <a:rPr lang="fr-FR" dirty="0" smtClean="0"/>
              <a:t>Troisième niveau</a:t>
            </a:r>
          </a:p>
          <a:p>
            <a:pPr lvl="3"/>
            <a:r>
              <a:rPr lang="fr-FR" dirty="0" smtClean="0"/>
              <a:t>Quatrième niveau</a:t>
            </a:r>
          </a:p>
          <a:p>
            <a:pPr lvl="4"/>
            <a:r>
              <a:rPr lang="fr-FR" dirty="0" smtClean="0"/>
              <a:t>Cinquième niveau</a:t>
            </a:r>
            <a:endParaRPr lang="fr-FR" dirty="0"/>
          </a:p>
        </p:txBody>
      </p:sp>
      <p:sp>
        <p:nvSpPr>
          <p:cNvPr id="6" name="ZoneTexte 5"/>
          <p:cNvSpPr txBox="1"/>
          <p:nvPr userDrawn="1"/>
        </p:nvSpPr>
        <p:spPr>
          <a:xfrm>
            <a:off x="529004" y="7050405"/>
            <a:ext cx="780983" cy="307777"/>
          </a:xfrm>
          <a:prstGeom prst="rect">
            <a:avLst/>
          </a:prstGeom>
          <a:noFill/>
        </p:spPr>
        <p:txBody>
          <a:bodyPr wrap="none" rtlCol="0">
            <a:spAutoFit/>
          </a:bodyPr>
          <a:lstStyle/>
          <a:p>
            <a:r>
              <a:rPr lang="fr-FR" sz="1400" dirty="0" err="1" smtClean="0">
                <a:solidFill>
                  <a:schemeClr val="bg1"/>
                </a:solidFill>
                <a:latin typeface="KPMG Logo" panose="05000000000000000000" pitchFamily="2" charset="0"/>
                <a:cs typeface="Univers for KPMG"/>
              </a:rPr>
              <a:t>kpmg</a:t>
            </a:r>
            <a:endParaRPr lang="fr-FR" sz="1400" dirty="0" smtClean="0">
              <a:solidFill>
                <a:schemeClr val="bg1"/>
              </a:solidFill>
              <a:latin typeface="KPMG Logo" panose="05000000000000000000" pitchFamily="2" charset="0"/>
              <a:cs typeface="Univers for KPMG"/>
            </a:endParaRPr>
          </a:p>
        </p:txBody>
      </p:sp>
      <p:sp>
        <p:nvSpPr>
          <p:cNvPr id="8" name="Shape 36"/>
          <p:cNvSpPr/>
          <p:nvPr userDrawn="1"/>
        </p:nvSpPr>
        <p:spPr>
          <a:xfrm>
            <a:off x="1962150" y="7083325"/>
            <a:ext cx="7385270" cy="241935"/>
          </a:xfrm>
          <a:prstGeom prst="rect">
            <a:avLst/>
          </a:prstGeom>
          <a:ln w="12700">
            <a:miter lim="400000"/>
          </a:ln>
          <a:extLst>
            <a:ext uri="{C572A759-6A51-4108-AA02-DFA0A04FC94B}">
              <ma14:wrappingTextBoxFlag xmlns="" xmlns:ma14="http://schemas.microsoft.com/office/mac/drawingml/2011/main" val="1"/>
            </a:ext>
          </a:extLst>
        </p:spPr>
        <p:txBody>
          <a:bodyPr lIns="0" tIns="0" rIns="0" bIns="0"/>
          <a:lstStyle>
            <a:lvl1pPr defTabSz="914400">
              <a:defRPr sz="800">
                <a:solidFill>
                  <a:srgbClr val="004C97"/>
                </a:solidFill>
                <a:latin typeface="Univers for KPMG"/>
                <a:ea typeface="Univers for KPMG"/>
                <a:cs typeface="Univers for KPMG"/>
                <a:sym typeface="Univers for KPMG"/>
              </a:defRPr>
            </a:lvl1pPr>
          </a:lstStyle>
          <a:p>
            <a:pPr lvl="0">
              <a:defRPr sz="1800">
                <a:solidFill>
                  <a:srgbClr val="000000"/>
                </a:solidFill>
              </a:defRPr>
            </a:pPr>
            <a:r>
              <a:rPr lang="fr-FR" sz="600" dirty="0" smtClean="0">
                <a:solidFill>
                  <a:schemeClr val="bg1">
                    <a:lumMod val="65000"/>
                  </a:schemeClr>
                </a:solidFill>
                <a:latin typeface="Univers for KPMG Light"/>
                <a:ea typeface="Univers for KPMG Light"/>
                <a:cs typeface="Univers for KPMG Light"/>
              </a:rPr>
              <a:t>© 2020 KPMG France, membre français du réseau KPMG International constitué de cabinets indépendants adhérents de KPMG International </a:t>
            </a:r>
            <a:r>
              <a:rPr lang="fr-FR" sz="600" dirty="0" err="1" smtClean="0">
                <a:solidFill>
                  <a:schemeClr val="bg1">
                    <a:lumMod val="65000"/>
                  </a:schemeClr>
                </a:solidFill>
                <a:latin typeface="Univers for KPMG Light"/>
                <a:ea typeface="Univers for KPMG Light"/>
                <a:cs typeface="Univers for KPMG Light"/>
              </a:rPr>
              <a:t>Cooperative</a:t>
            </a:r>
            <a:r>
              <a:rPr lang="fr-FR" sz="600" dirty="0" smtClean="0">
                <a:solidFill>
                  <a:schemeClr val="bg1">
                    <a:lumMod val="65000"/>
                  </a:schemeClr>
                </a:solidFill>
                <a:latin typeface="Univers for KPMG Light"/>
                <a:ea typeface="Univers for KPMG Light"/>
                <a:cs typeface="Univers for KPMG Light"/>
              </a:rPr>
              <a:t>, une entité de droit suisse. Tous droits réservés. Le nom KPMG et le logo sont des marques déposées ou des marques de KPMG International. </a:t>
            </a:r>
          </a:p>
        </p:txBody>
      </p:sp>
      <p:sp>
        <p:nvSpPr>
          <p:cNvPr id="9" name="Slide Number Placeholder 2"/>
          <p:cNvSpPr txBox="1">
            <a:spLocks/>
          </p:cNvSpPr>
          <p:nvPr userDrawn="1"/>
        </p:nvSpPr>
        <p:spPr>
          <a:xfrm>
            <a:off x="9470578" y="7003050"/>
            <a:ext cx="798067" cy="402483"/>
          </a:xfrm>
          <a:prstGeom prst="rect">
            <a:avLst/>
          </a:prstGeom>
        </p:spPr>
        <p:txBody>
          <a:bodyPr vert="horz" lIns="98694" tIns="49347" rIns="98694" bIns="49347" rtlCol="0" anchor="ctr"/>
          <a:lstStyle>
            <a:defPPr>
              <a:defRPr lang="en-US"/>
            </a:defPPr>
            <a:lvl1pPr marL="0" algn="r" defTabSz="410291" rtl="0" eaLnBrk="1" latinLnBrk="0" hangingPunct="1">
              <a:defRPr sz="1100" kern="1200">
                <a:solidFill>
                  <a:srgbClr val="00338D"/>
                </a:solidFill>
                <a:latin typeface="Univers for KPMG" panose="020B0603020202020204" pitchFamily="34" charset="0"/>
                <a:ea typeface="+mn-ea"/>
                <a:cs typeface="+mn-cs"/>
              </a:defRPr>
            </a:lvl1pPr>
            <a:lvl2pPr marL="410291" algn="l" defTabSz="410291" rtl="0" eaLnBrk="1" latinLnBrk="0" hangingPunct="1">
              <a:defRPr sz="1600" kern="1200">
                <a:solidFill>
                  <a:schemeClr val="tx1"/>
                </a:solidFill>
                <a:latin typeface="+mn-lt"/>
                <a:ea typeface="+mn-ea"/>
                <a:cs typeface="+mn-cs"/>
              </a:defRPr>
            </a:lvl2pPr>
            <a:lvl3pPr marL="820583" algn="l" defTabSz="410291" rtl="0" eaLnBrk="1" latinLnBrk="0" hangingPunct="1">
              <a:defRPr sz="1600" kern="1200">
                <a:solidFill>
                  <a:schemeClr val="tx1"/>
                </a:solidFill>
                <a:latin typeface="+mn-lt"/>
                <a:ea typeface="+mn-ea"/>
                <a:cs typeface="+mn-cs"/>
              </a:defRPr>
            </a:lvl3pPr>
            <a:lvl4pPr marL="1230874" algn="l" defTabSz="410291" rtl="0" eaLnBrk="1" latinLnBrk="0" hangingPunct="1">
              <a:defRPr sz="1600" kern="1200">
                <a:solidFill>
                  <a:schemeClr val="tx1"/>
                </a:solidFill>
                <a:latin typeface="+mn-lt"/>
                <a:ea typeface="+mn-ea"/>
                <a:cs typeface="+mn-cs"/>
              </a:defRPr>
            </a:lvl4pPr>
            <a:lvl5pPr marL="1641165" algn="l" defTabSz="410291" rtl="0" eaLnBrk="1" latinLnBrk="0" hangingPunct="1">
              <a:defRPr sz="1600" kern="1200">
                <a:solidFill>
                  <a:schemeClr val="tx1"/>
                </a:solidFill>
                <a:latin typeface="+mn-lt"/>
                <a:ea typeface="+mn-ea"/>
                <a:cs typeface="+mn-cs"/>
              </a:defRPr>
            </a:lvl5pPr>
            <a:lvl6pPr marL="2051456" algn="l" defTabSz="410291" rtl="0" eaLnBrk="1" latinLnBrk="0" hangingPunct="1">
              <a:defRPr sz="1600" kern="1200">
                <a:solidFill>
                  <a:schemeClr val="tx1"/>
                </a:solidFill>
                <a:latin typeface="+mn-lt"/>
                <a:ea typeface="+mn-ea"/>
                <a:cs typeface="+mn-cs"/>
              </a:defRPr>
            </a:lvl6pPr>
            <a:lvl7pPr marL="2461748" algn="l" defTabSz="410291" rtl="0" eaLnBrk="1" latinLnBrk="0" hangingPunct="1">
              <a:defRPr sz="1600" kern="1200">
                <a:solidFill>
                  <a:schemeClr val="tx1"/>
                </a:solidFill>
                <a:latin typeface="+mn-lt"/>
                <a:ea typeface="+mn-ea"/>
                <a:cs typeface="+mn-cs"/>
              </a:defRPr>
            </a:lvl7pPr>
            <a:lvl8pPr marL="2872039" algn="l" defTabSz="410291" rtl="0" eaLnBrk="1" latinLnBrk="0" hangingPunct="1">
              <a:defRPr sz="1600" kern="1200">
                <a:solidFill>
                  <a:schemeClr val="tx1"/>
                </a:solidFill>
                <a:latin typeface="+mn-lt"/>
                <a:ea typeface="+mn-ea"/>
                <a:cs typeface="+mn-cs"/>
              </a:defRPr>
            </a:lvl8pPr>
            <a:lvl9pPr marL="3282330" algn="l" defTabSz="410291" rtl="0" eaLnBrk="1" latinLnBrk="0" hangingPunct="1">
              <a:defRPr sz="1600" kern="1200">
                <a:solidFill>
                  <a:schemeClr val="tx1"/>
                </a:solidFill>
                <a:latin typeface="+mn-lt"/>
                <a:ea typeface="+mn-ea"/>
                <a:cs typeface="+mn-cs"/>
              </a:defRPr>
            </a:lvl9pPr>
          </a:lstStyle>
          <a:p>
            <a:fld id="{F5720C74-DF7F-4219-833F-24107FE1C2EA}" type="slidenum">
              <a:rPr lang="en-CA" sz="900" smtClean="0"/>
              <a:pPr/>
              <a:t>‹N°›</a:t>
            </a:fld>
            <a:endParaRPr lang="en-CA" sz="900" dirty="0"/>
          </a:p>
        </p:txBody>
      </p:sp>
    </p:spTree>
    <p:extLst>
      <p:ext uri="{BB962C8B-B14F-4D97-AF65-F5344CB8AC3E}">
        <p14:creationId xmlns:p14="http://schemas.microsoft.com/office/powerpoint/2010/main" val="407699438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extLst mod="1">
    <p:ext uri="{DCECCB84-F9BA-43D5-87BE-67443E8EF086}">
      <p15:sldGuideLst xmlns:p15="http://schemas.microsoft.com/office/powerpoint/2012/main">
        <p15:guide id="1" pos="1236" userDrawn="1">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TWO COLUMN TEXT">
    <p:spTree>
      <p:nvGrpSpPr>
        <p:cNvPr id="1" name=""/>
        <p:cNvGrpSpPr/>
        <p:nvPr/>
      </p:nvGrpSpPr>
      <p:grpSpPr>
        <a:xfrm>
          <a:off x="0" y="0"/>
          <a:ext cx="0" cy="0"/>
          <a:chOff x="0" y="0"/>
          <a:chExt cx="0" cy="0"/>
        </a:xfrm>
      </p:grpSpPr>
      <p:sp>
        <p:nvSpPr>
          <p:cNvPr id="14" name="object 4"/>
          <p:cNvSpPr/>
          <p:nvPr userDrawn="1"/>
        </p:nvSpPr>
        <p:spPr>
          <a:xfrm>
            <a:off x="0" y="0"/>
            <a:ext cx="1838992" cy="7559675"/>
          </a:xfrm>
          <a:custGeom>
            <a:avLst/>
            <a:gdLst/>
            <a:ahLst/>
            <a:cxnLst/>
            <a:rect l="l" t="t" r="r" b="b"/>
            <a:pathLst>
              <a:path w="1742046" h="7772400">
                <a:moveTo>
                  <a:pt x="0" y="7772400"/>
                </a:moveTo>
                <a:lnTo>
                  <a:pt x="1742046" y="7772400"/>
                </a:lnTo>
                <a:lnTo>
                  <a:pt x="1742046" y="0"/>
                </a:lnTo>
                <a:lnTo>
                  <a:pt x="0" y="0"/>
                </a:lnTo>
                <a:lnTo>
                  <a:pt x="0" y="7772400"/>
                </a:lnTo>
                <a:close/>
              </a:path>
            </a:pathLst>
          </a:custGeom>
          <a:solidFill>
            <a:srgbClr val="00B0F0"/>
          </a:solidFill>
        </p:spPr>
        <p:txBody>
          <a:bodyPr wrap="square" lIns="0" tIns="0" rIns="0" bIns="0" rtlCol="0">
            <a:noAutofit/>
          </a:bodyPr>
          <a:lstStyle/>
          <a:p>
            <a:endParaRPr sz="1870" dirty="0">
              <a:latin typeface="Univers for KPMG Light" panose="020B0403020202020204" pitchFamily="34" charset="0"/>
            </a:endParaRPr>
          </a:p>
        </p:txBody>
      </p:sp>
      <p:sp>
        <p:nvSpPr>
          <p:cNvPr id="2" name="Title 1"/>
          <p:cNvSpPr>
            <a:spLocks noGrp="1"/>
          </p:cNvSpPr>
          <p:nvPr>
            <p:ph type="title"/>
          </p:nvPr>
        </p:nvSpPr>
        <p:spPr>
          <a:xfrm>
            <a:off x="1962150" y="322547"/>
            <a:ext cx="8461374" cy="851891"/>
          </a:xfrm>
        </p:spPr>
        <p:txBody>
          <a:bodyPr/>
          <a:lstStyle>
            <a:lvl1pPr>
              <a:defRPr>
                <a:solidFill>
                  <a:srgbClr val="00338D"/>
                </a:solidFill>
              </a:defRPr>
            </a:lvl1pPr>
          </a:lstStyle>
          <a:p>
            <a:r>
              <a:rPr lang="fr-FR" smtClean="0"/>
              <a:t>Modifiez le style du titre</a:t>
            </a:r>
            <a:endParaRPr lang="en-US" dirty="0"/>
          </a:p>
        </p:txBody>
      </p:sp>
      <p:sp>
        <p:nvSpPr>
          <p:cNvPr id="6" name="Espace réservé du texte 5"/>
          <p:cNvSpPr>
            <a:spLocks noGrp="1"/>
          </p:cNvSpPr>
          <p:nvPr>
            <p:ph type="body" sz="quarter" idx="13"/>
          </p:nvPr>
        </p:nvSpPr>
        <p:spPr>
          <a:xfrm>
            <a:off x="1962148" y="2838449"/>
            <a:ext cx="4114800" cy="3708019"/>
          </a:xfrm>
          <a:prstGeom prst="rect">
            <a:avLst/>
          </a:prstGeom>
        </p:spPr>
        <p:txBody>
          <a:bodyPr/>
          <a:lstStyle>
            <a:lvl1pPr>
              <a:defRPr sz="1100"/>
            </a:lvl1pPr>
            <a:lvl2pPr>
              <a:defRPr sz="1100"/>
            </a:lvl2pPr>
            <a:lvl3pPr>
              <a:defRPr sz="1100"/>
            </a:lvl3pPr>
            <a:lvl4pPr>
              <a:defRPr sz="1100"/>
            </a:lvl4pPr>
            <a:lvl5pPr>
              <a:defRPr sz="1100"/>
            </a:lvl5pPr>
          </a:lstStyle>
          <a:p>
            <a:pPr lvl="0"/>
            <a:r>
              <a:rPr lang="fr-FR" dirty="0" smtClean="0"/>
              <a:t>Modifiez les styles du texte du masque</a:t>
            </a:r>
          </a:p>
          <a:p>
            <a:pPr lvl="1"/>
            <a:r>
              <a:rPr lang="fr-FR" dirty="0" smtClean="0"/>
              <a:t>Deuxième niveau</a:t>
            </a:r>
          </a:p>
          <a:p>
            <a:pPr lvl="2"/>
            <a:r>
              <a:rPr lang="fr-FR" dirty="0" smtClean="0"/>
              <a:t>Troisième niveau</a:t>
            </a:r>
          </a:p>
          <a:p>
            <a:pPr lvl="3"/>
            <a:r>
              <a:rPr lang="fr-FR" dirty="0" smtClean="0"/>
              <a:t>Quatrième niveau</a:t>
            </a:r>
          </a:p>
          <a:p>
            <a:pPr lvl="4"/>
            <a:r>
              <a:rPr lang="fr-FR" dirty="0" smtClean="0"/>
              <a:t>Cinquième niveau</a:t>
            </a:r>
            <a:endParaRPr lang="fr-FR" dirty="0"/>
          </a:p>
        </p:txBody>
      </p:sp>
      <p:sp>
        <p:nvSpPr>
          <p:cNvPr id="8" name="Espace réservé du texte 7"/>
          <p:cNvSpPr>
            <a:spLocks noGrp="1"/>
          </p:cNvSpPr>
          <p:nvPr>
            <p:ph type="body" sz="quarter" idx="14"/>
          </p:nvPr>
        </p:nvSpPr>
        <p:spPr>
          <a:xfrm>
            <a:off x="6308724" y="2838449"/>
            <a:ext cx="4114800" cy="3708019"/>
          </a:xfrm>
          <a:prstGeom prst="rect">
            <a:avLst/>
          </a:prstGeom>
        </p:spPr>
        <p:txBody>
          <a:bodyPr/>
          <a:lstStyle>
            <a:lvl1pPr>
              <a:defRPr sz="1100"/>
            </a:lvl1pPr>
            <a:lvl2pPr>
              <a:defRPr sz="1100"/>
            </a:lvl2pPr>
            <a:lvl3pPr>
              <a:defRPr sz="1100"/>
            </a:lvl3pPr>
            <a:lvl4pPr>
              <a:defRPr sz="1100"/>
            </a:lvl4pPr>
            <a:lvl5pPr>
              <a:defRPr sz="1100"/>
            </a:lvl5pPr>
          </a:lstStyle>
          <a:p>
            <a:pPr lvl="0"/>
            <a:r>
              <a:rPr lang="fr-FR" dirty="0" smtClean="0"/>
              <a:t>Modifiez les styles du texte du masque</a:t>
            </a:r>
          </a:p>
          <a:p>
            <a:pPr lvl="1"/>
            <a:r>
              <a:rPr lang="fr-FR" dirty="0" smtClean="0"/>
              <a:t>Deuxième niveau</a:t>
            </a:r>
          </a:p>
          <a:p>
            <a:pPr lvl="2"/>
            <a:r>
              <a:rPr lang="fr-FR" dirty="0" smtClean="0"/>
              <a:t>Troisième niveau</a:t>
            </a:r>
          </a:p>
          <a:p>
            <a:pPr lvl="3"/>
            <a:r>
              <a:rPr lang="fr-FR" dirty="0" smtClean="0"/>
              <a:t>Quatrième niveau</a:t>
            </a:r>
          </a:p>
          <a:p>
            <a:pPr lvl="4"/>
            <a:r>
              <a:rPr lang="fr-FR" dirty="0" smtClean="0"/>
              <a:t>Cinquième niveau</a:t>
            </a:r>
            <a:endParaRPr lang="fr-FR" dirty="0"/>
          </a:p>
        </p:txBody>
      </p:sp>
      <p:sp>
        <p:nvSpPr>
          <p:cNvPr id="4" name="Espace réservé du texte 3"/>
          <p:cNvSpPr>
            <a:spLocks noGrp="1"/>
          </p:cNvSpPr>
          <p:nvPr>
            <p:ph type="body" sz="quarter" idx="15"/>
          </p:nvPr>
        </p:nvSpPr>
        <p:spPr>
          <a:xfrm>
            <a:off x="1971675" y="1477963"/>
            <a:ext cx="8451849" cy="828675"/>
          </a:xfrm>
          <a:prstGeom prst="rect">
            <a:avLst/>
          </a:prstGeom>
        </p:spPr>
        <p:txBody>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9" name="Espace réservé du texte 8"/>
          <p:cNvSpPr>
            <a:spLocks noGrp="1"/>
          </p:cNvSpPr>
          <p:nvPr>
            <p:ph type="body" sz="quarter" idx="16"/>
          </p:nvPr>
        </p:nvSpPr>
        <p:spPr>
          <a:xfrm>
            <a:off x="76200" y="1477963"/>
            <a:ext cx="1695450" cy="5008562"/>
          </a:xfrm>
          <a:prstGeom prst="rect">
            <a:avLst/>
          </a:prstGeom>
        </p:spPr>
        <p:txBody>
          <a:bodyPr/>
          <a:lstStyle>
            <a:lvl1pPr>
              <a:defRPr>
                <a:solidFill>
                  <a:schemeClr val="bg1"/>
                </a:solidFill>
              </a:defRPr>
            </a:lvl1pPr>
            <a:lvl2pP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fr-FR" dirty="0" smtClean="0"/>
              <a:t>Modifiez les styles du texte du masque</a:t>
            </a:r>
          </a:p>
          <a:p>
            <a:pPr lvl="1"/>
            <a:r>
              <a:rPr lang="fr-FR" dirty="0" smtClean="0"/>
              <a:t>Deuxième niveau</a:t>
            </a:r>
          </a:p>
          <a:p>
            <a:pPr lvl="2"/>
            <a:r>
              <a:rPr lang="fr-FR" dirty="0" smtClean="0"/>
              <a:t>Troisième niveau</a:t>
            </a:r>
          </a:p>
          <a:p>
            <a:pPr lvl="3"/>
            <a:r>
              <a:rPr lang="fr-FR" dirty="0" smtClean="0"/>
              <a:t>Quatrième niveau</a:t>
            </a:r>
          </a:p>
          <a:p>
            <a:pPr lvl="4"/>
            <a:r>
              <a:rPr lang="fr-FR" dirty="0" smtClean="0"/>
              <a:t>Cinquième niveau</a:t>
            </a:r>
            <a:endParaRPr lang="fr-FR" dirty="0"/>
          </a:p>
        </p:txBody>
      </p:sp>
      <p:sp>
        <p:nvSpPr>
          <p:cNvPr id="11" name="ZoneTexte 10"/>
          <p:cNvSpPr txBox="1"/>
          <p:nvPr userDrawn="1"/>
        </p:nvSpPr>
        <p:spPr>
          <a:xfrm>
            <a:off x="529004" y="7050405"/>
            <a:ext cx="780983" cy="307777"/>
          </a:xfrm>
          <a:prstGeom prst="rect">
            <a:avLst/>
          </a:prstGeom>
          <a:noFill/>
        </p:spPr>
        <p:txBody>
          <a:bodyPr wrap="none" rtlCol="0">
            <a:spAutoFit/>
          </a:bodyPr>
          <a:lstStyle/>
          <a:p>
            <a:r>
              <a:rPr lang="fr-FR" sz="1400" dirty="0" err="1" smtClean="0">
                <a:solidFill>
                  <a:schemeClr val="bg1"/>
                </a:solidFill>
                <a:latin typeface="KPMG Logo" panose="05000000000000000000" pitchFamily="2" charset="0"/>
                <a:cs typeface="Univers for KPMG"/>
              </a:rPr>
              <a:t>kpmg</a:t>
            </a:r>
            <a:endParaRPr lang="fr-FR" sz="1400" dirty="0" smtClean="0">
              <a:solidFill>
                <a:schemeClr val="bg1"/>
              </a:solidFill>
              <a:latin typeface="KPMG Logo" panose="05000000000000000000" pitchFamily="2" charset="0"/>
              <a:cs typeface="Univers for KPMG"/>
            </a:endParaRPr>
          </a:p>
        </p:txBody>
      </p:sp>
      <p:sp>
        <p:nvSpPr>
          <p:cNvPr id="12" name="Shape 36"/>
          <p:cNvSpPr/>
          <p:nvPr userDrawn="1"/>
        </p:nvSpPr>
        <p:spPr>
          <a:xfrm>
            <a:off x="1962150" y="7083325"/>
            <a:ext cx="7385270" cy="241935"/>
          </a:xfrm>
          <a:prstGeom prst="rect">
            <a:avLst/>
          </a:prstGeom>
          <a:ln w="12700">
            <a:miter lim="400000"/>
          </a:ln>
          <a:extLst>
            <a:ext uri="{C572A759-6A51-4108-AA02-DFA0A04FC94B}">
              <ma14:wrappingTextBoxFlag xmlns="" xmlns:ma14="http://schemas.microsoft.com/office/mac/drawingml/2011/main" val="1"/>
            </a:ext>
          </a:extLst>
        </p:spPr>
        <p:txBody>
          <a:bodyPr lIns="0" tIns="0" rIns="0" bIns="0"/>
          <a:lstStyle>
            <a:lvl1pPr defTabSz="914400">
              <a:defRPr sz="800">
                <a:solidFill>
                  <a:srgbClr val="004C97"/>
                </a:solidFill>
                <a:latin typeface="Univers for KPMG"/>
                <a:ea typeface="Univers for KPMG"/>
                <a:cs typeface="Univers for KPMG"/>
                <a:sym typeface="Univers for KPMG"/>
              </a:defRPr>
            </a:lvl1pPr>
          </a:lstStyle>
          <a:p>
            <a:pPr lvl="0">
              <a:defRPr sz="1800">
                <a:solidFill>
                  <a:srgbClr val="000000"/>
                </a:solidFill>
              </a:defRPr>
            </a:pPr>
            <a:r>
              <a:rPr lang="fr-FR" sz="600" dirty="0" smtClean="0">
                <a:solidFill>
                  <a:schemeClr val="bg1">
                    <a:lumMod val="65000"/>
                  </a:schemeClr>
                </a:solidFill>
                <a:latin typeface="Univers for KPMG Light"/>
                <a:ea typeface="Univers for KPMG Light"/>
                <a:cs typeface="Univers for KPMG Light"/>
              </a:rPr>
              <a:t>© 2020 KPMG France, membre français du réseau KPMG International constitué de cabinets indépendants adhérents de KPMG International </a:t>
            </a:r>
            <a:r>
              <a:rPr lang="fr-FR" sz="600" dirty="0" err="1" smtClean="0">
                <a:solidFill>
                  <a:schemeClr val="bg1">
                    <a:lumMod val="65000"/>
                  </a:schemeClr>
                </a:solidFill>
                <a:latin typeface="Univers for KPMG Light"/>
                <a:ea typeface="Univers for KPMG Light"/>
                <a:cs typeface="Univers for KPMG Light"/>
              </a:rPr>
              <a:t>Cooperative</a:t>
            </a:r>
            <a:r>
              <a:rPr lang="fr-FR" sz="600" dirty="0" smtClean="0">
                <a:solidFill>
                  <a:schemeClr val="bg1">
                    <a:lumMod val="65000"/>
                  </a:schemeClr>
                </a:solidFill>
                <a:latin typeface="Univers for KPMG Light"/>
                <a:ea typeface="Univers for KPMG Light"/>
                <a:cs typeface="Univers for KPMG Light"/>
              </a:rPr>
              <a:t>, une entité de droit suisse. Tous droits réservés. Le nom KPMG et le logo sont des marques déposées ou des marques de KPMG International. </a:t>
            </a:r>
          </a:p>
        </p:txBody>
      </p:sp>
      <p:sp>
        <p:nvSpPr>
          <p:cNvPr id="13" name="Slide Number Placeholder 2"/>
          <p:cNvSpPr txBox="1">
            <a:spLocks/>
          </p:cNvSpPr>
          <p:nvPr userDrawn="1"/>
        </p:nvSpPr>
        <p:spPr>
          <a:xfrm>
            <a:off x="9470578" y="7003050"/>
            <a:ext cx="798067" cy="402483"/>
          </a:xfrm>
          <a:prstGeom prst="rect">
            <a:avLst/>
          </a:prstGeom>
        </p:spPr>
        <p:txBody>
          <a:bodyPr vert="horz" lIns="98694" tIns="49347" rIns="98694" bIns="49347" rtlCol="0" anchor="ctr"/>
          <a:lstStyle>
            <a:defPPr>
              <a:defRPr lang="en-US"/>
            </a:defPPr>
            <a:lvl1pPr marL="0" algn="r" defTabSz="410291" rtl="0" eaLnBrk="1" latinLnBrk="0" hangingPunct="1">
              <a:defRPr sz="1100" kern="1200">
                <a:solidFill>
                  <a:srgbClr val="00338D"/>
                </a:solidFill>
                <a:latin typeface="Univers for KPMG" panose="020B0603020202020204" pitchFamily="34" charset="0"/>
                <a:ea typeface="+mn-ea"/>
                <a:cs typeface="+mn-cs"/>
              </a:defRPr>
            </a:lvl1pPr>
            <a:lvl2pPr marL="410291" algn="l" defTabSz="410291" rtl="0" eaLnBrk="1" latinLnBrk="0" hangingPunct="1">
              <a:defRPr sz="1600" kern="1200">
                <a:solidFill>
                  <a:schemeClr val="tx1"/>
                </a:solidFill>
                <a:latin typeface="+mn-lt"/>
                <a:ea typeface="+mn-ea"/>
                <a:cs typeface="+mn-cs"/>
              </a:defRPr>
            </a:lvl2pPr>
            <a:lvl3pPr marL="820583" algn="l" defTabSz="410291" rtl="0" eaLnBrk="1" latinLnBrk="0" hangingPunct="1">
              <a:defRPr sz="1600" kern="1200">
                <a:solidFill>
                  <a:schemeClr val="tx1"/>
                </a:solidFill>
                <a:latin typeface="+mn-lt"/>
                <a:ea typeface="+mn-ea"/>
                <a:cs typeface="+mn-cs"/>
              </a:defRPr>
            </a:lvl3pPr>
            <a:lvl4pPr marL="1230874" algn="l" defTabSz="410291" rtl="0" eaLnBrk="1" latinLnBrk="0" hangingPunct="1">
              <a:defRPr sz="1600" kern="1200">
                <a:solidFill>
                  <a:schemeClr val="tx1"/>
                </a:solidFill>
                <a:latin typeface="+mn-lt"/>
                <a:ea typeface="+mn-ea"/>
                <a:cs typeface="+mn-cs"/>
              </a:defRPr>
            </a:lvl4pPr>
            <a:lvl5pPr marL="1641165" algn="l" defTabSz="410291" rtl="0" eaLnBrk="1" latinLnBrk="0" hangingPunct="1">
              <a:defRPr sz="1600" kern="1200">
                <a:solidFill>
                  <a:schemeClr val="tx1"/>
                </a:solidFill>
                <a:latin typeface="+mn-lt"/>
                <a:ea typeface="+mn-ea"/>
                <a:cs typeface="+mn-cs"/>
              </a:defRPr>
            </a:lvl5pPr>
            <a:lvl6pPr marL="2051456" algn="l" defTabSz="410291" rtl="0" eaLnBrk="1" latinLnBrk="0" hangingPunct="1">
              <a:defRPr sz="1600" kern="1200">
                <a:solidFill>
                  <a:schemeClr val="tx1"/>
                </a:solidFill>
                <a:latin typeface="+mn-lt"/>
                <a:ea typeface="+mn-ea"/>
                <a:cs typeface="+mn-cs"/>
              </a:defRPr>
            </a:lvl6pPr>
            <a:lvl7pPr marL="2461748" algn="l" defTabSz="410291" rtl="0" eaLnBrk="1" latinLnBrk="0" hangingPunct="1">
              <a:defRPr sz="1600" kern="1200">
                <a:solidFill>
                  <a:schemeClr val="tx1"/>
                </a:solidFill>
                <a:latin typeface="+mn-lt"/>
                <a:ea typeface="+mn-ea"/>
                <a:cs typeface="+mn-cs"/>
              </a:defRPr>
            </a:lvl7pPr>
            <a:lvl8pPr marL="2872039" algn="l" defTabSz="410291" rtl="0" eaLnBrk="1" latinLnBrk="0" hangingPunct="1">
              <a:defRPr sz="1600" kern="1200">
                <a:solidFill>
                  <a:schemeClr val="tx1"/>
                </a:solidFill>
                <a:latin typeface="+mn-lt"/>
                <a:ea typeface="+mn-ea"/>
                <a:cs typeface="+mn-cs"/>
              </a:defRPr>
            </a:lvl8pPr>
            <a:lvl9pPr marL="3282330" algn="l" defTabSz="410291" rtl="0" eaLnBrk="1" latinLnBrk="0" hangingPunct="1">
              <a:defRPr sz="1600" kern="1200">
                <a:solidFill>
                  <a:schemeClr val="tx1"/>
                </a:solidFill>
                <a:latin typeface="+mn-lt"/>
                <a:ea typeface="+mn-ea"/>
                <a:cs typeface="+mn-cs"/>
              </a:defRPr>
            </a:lvl9pPr>
          </a:lstStyle>
          <a:p>
            <a:fld id="{F5720C74-DF7F-4219-833F-24107FE1C2EA}" type="slidenum">
              <a:rPr lang="en-CA" sz="900" smtClean="0"/>
              <a:pPr/>
              <a:t>‹N°›</a:t>
            </a:fld>
            <a:endParaRPr lang="en-CA" sz="900" dirty="0"/>
          </a:p>
        </p:txBody>
      </p:sp>
    </p:spTree>
    <p:extLst>
      <p:ext uri="{BB962C8B-B14F-4D97-AF65-F5344CB8AC3E}">
        <p14:creationId xmlns:p14="http://schemas.microsoft.com/office/powerpoint/2010/main" val="4242880269"/>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pos="1236"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5_TWO COLUMN TEXT">
    <p:spTree>
      <p:nvGrpSpPr>
        <p:cNvPr id="1" name=""/>
        <p:cNvGrpSpPr/>
        <p:nvPr/>
      </p:nvGrpSpPr>
      <p:grpSpPr>
        <a:xfrm>
          <a:off x="0" y="0"/>
          <a:ext cx="0" cy="0"/>
          <a:chOff x="0" y="0"/>
          <a:chExt cx="0" cy="0"/>
        </a:xfrm>
      </p:grpSpPr>
      <p:sp>
        <p:nvSpPr>
          <p:cNvPr id="14" name="object 4"/>
          <p:cNvSpPr/>
          <p:nvPr userDrawn="1"/>
        </p:nvSpPr>
        <p:spPr>
          <a:xfrm>
            <a:off x="0" y="0"/>
            <a:ext cx="1838992" cy="7559675"/>
          </a:xfrm>
          <a:custGeom>
            <a:avLst/>
            <a:gdLst/>
            <a:ahLst/>
            <a:cxnLst/>
            <a:rect l="l" t="t" r="r" b="b"/>
            <a:pathLst>
              <a:path w="1742046" h="7772400">
                <a:moveTo>
                  <a:pt x="0" y="7772400"/>
                </a:moveTo>
                <a:lnTo>
                  <a:pt x="1742046" y="7772400"/>
                </a:lnTo>
                <a:lnTo>
                  <a:pt x="1742046" y="0"/>
                </a:lnTo>
                <a:lnTo>
                  <a:pt x="0" y="0"/>
                </a:lnTo>
                <a:lnTo>
                  <a:pt x="0" y="7772400"/>
                </a:lnTo>
                <a:close/>
              </a:path>
            </a:pathLst>
          </a:custGeom>
          <a:solidFill>
            <a:srgbClr val="00B0F0"/>
          </a:solidFill>
        </p:spPr>
        <p:txBody>
          <a:bodyPr wrap="square" lIns="0" tIns="0" rIns="0" bIns="0" rtlCol="0">
            <a:noAutofit/>
          </a:bodyPr>
          <a:lstStyle/>
          <a:p>
            <a:endParaRPr sz="1870" dirty="0">
              <a:latin typeface="Univers for KPMG Light" panose="020B0403020202020204" pitchFamily="34" charset="0"/>
            </a:endParaRPr>
          </a:p>
        </p:txBody>
      </p:sp>
      <p:sp>
        <p:nvSpPr>
          <p:cNvPr id="2" name="Title 1"/>
          <p:cNvSpPr>
            <a:spLocks noGrp="1"/>
          </p:cNvSpPr>
          <p:nvPr>
            <p:ph type="title"/>
          </p:nvPr>
        </p:nvSpPr>
        <p:spPr>
          <a:xfrm>
            <a:off x="1962150" y="322547"/>
            <a:ext cx="8461374" cy="851891"/>
          </a:xfrm>
        </p:spPr>
        <p:txBody>
          <a:bodyPr/>
          <a:lstStyle>
            <a:lvl1pPr>
              <a:defRPr>
                <a:solidFill>
                  <a:srgbClr val="00338D"/>
                </a:solidFill>
              </a:defRPr>
            </a:lvl1pPr>
          </a:lstStyle>
          <a:p>
            <a:r>
              <a:rPr lang="fr-FR" smtClean="0"/>
              <a:t>Modifiez le style du titre</a:t>
            </a:r>
            <a:endParaRPr lang="en-US" dirty="0"/>
          </a:p>
        </p:txBody>
      </p:sp>
      <p:sp>
        <p:nvSpPr>
          <p:cNvPr id="6" name="Espace réservé du texte 5"/>
          <p:cNvSpPr>
            <a:spLocks noGrp="1"/>
          </p:cNvSpPr>
          <p:nvPr>
            <p:ph type="body" sz="quarter" idx="13"/>
          </p:nvPr>
        </p:nvSpPr>
        <p:spPr>
          <a:xfrm>
            <a:off x="1962148" y="1766455"/>
            <a:ext cx="4114800" cy="4780013"/>
          </a:xfrm>
          <a:prstGeom prst="rect">
            <a:avLst/>
          </a:prstGeom>
        </p:spPr>
        <p:txBody>
          <a:bodyPr/>
          <a:lstStyle>
            <a:lvl1pPr>
              <a:defRPr sz="1100"/>
            </a:lvl1pPr>
            <a:lvl2pPr>
              <a:defRPr sz="1100"/>
            </a:lvl2pPr>
            <a:lvl3pPr>
              <a:defRPr sz="1100"/>
            </a:lvl3pPr>
            <a:lvl4pPr>
              <a:defRPr sz="1100"/>
            </a:lvl4pPr>
            <a:lvl5pPr>
              <a:defRPr sz="1100"/>
            </a:lvl5pPr>
          </a:lstStyle>
          <a:p>
            <a:pPr lvl="0"/>
            <a:r>
              <a:rPr lang="fr-FR" dirty="0" smtClean="0"/>
              <a:t>Modifiez les styles du texte du masque</a:t>
            </a:r>
          </a:p>
          <a:p>
            <a:pPr lvl="1"/>
            <a:r>
              <a:rPr lang="fr-FR" dirty="0" smtClean="0"/>
              <a:t>Deuxième niveau</a:t>
            </a:r>
          </a:p>
          <a:p>
            <a:pPr lvl="2"/>
            <a:r>
              <a:rPr lang="fr-FR" dirty="0" smtClean="0"/>
              <a:t>Troisième niveau</a:t>
            </a:r>
          </a:p>
          <a:p>
            <a:pPr lvl="3"/>
            <a:r>
              <a:rPr lang="fr-FR" dirty="0" smtClean="0"/>
              <a:t>Quatrième niveau</a:t>
            </a:r>
          </a:p>
          <a:p>
            <a:pPr lvl="4"/>
            <a:r>
              <a:rPr lang="fr-FR" dirty="0" smtClean="0"/>
              <a:t>Cinquième niveau</a:t>
            </a:r>
            <a:endParaRPr lang="fr-FR" dirty="0"/>
          </a:p>
        </p:txBody>
      </p:sp>
      <p:sp>
        <p:nvSpPr>
          <p:cNvPr id="8" name="Espace réservé du texte 7"/>
          <p:cNvSpPr>
            <a:spLocks noGrp="1"/>
          </p:cNvSpPr>
          <p:nvPr>
            <p:ph type="body" sz="quarter" idx="14"/>
          </p:nvPr>
        </p:nvSpPr>
        <p:spPr>
          <a:xfrm>
            <a:off x="6308724" y="1766455"/>
            <a:ext cx="4114800" cy="4780013"/>
          </a:xfrm>
          <a:prstGeom prst="rect">
            <a:avLst/>
          </a:prstGeom>
        </p:spPr>
        <p:txBody>
          <a:bodyPr/>
          <a:lstStyle>
            <a:lvl1pPr>
              <a:defRPr sz="1100"/>
            </a:lvl1pPr>
            <a:lvl2pPr>
              <a:defRPr sz="1100"/>
            </a:lvl2pPr>
            <a:lvl3pPr>
              <a:defRPr sz="1100"/>
            </a:lvl3pPr>
            <a:lvl4pPr>
              <a:defRPr sz="1100"/>
            </a:lvl4pPr>
            <a:lvl5pPr>
              <a:defRPr sz="1100"/>
            </a:lvl5pPr>
          </a:lstStyle>
          <a:p>
            <a:pPr lvl="0"/>
            <a:r>
              <a:rPr lang="fr-FR" dirty="0" smtClean="0"/>
              <a:t>Modifiez les styles du texte du masque</a:t>
            </a:r>
          </a:p>
          <a:p>
            <a:pPr lvl="1"/>
            <a:r>
              <a:rPr lang="fr-FR" dirty="0" smtClean="0"/>
              <a:t>Deuxième niveau</a:t>
            </a:r>
          </a:p>
          <a:p>
            <a:pPr lvl="2"/>
            <a:r>
              <a:rPr lang="fr-FR" dirty="0" smtClean="0"/>
              <a:t>Troisième niveau</a:t>
            </a:r>
          </a:p>
          <a:p>
            <a:pPr lvl="3"/>
            <a:r>
              <a:rPr lang="fr-FR" dirty="0" smtClean="0"/>
              <a:t>Quatrième niveau</a:t>
            </a:r>
          </a:p>
          <a:p>
            <a:pPr lvl="4"/>
            <a:r>
              <a:rPr lang="fr-FR" dirty="0" smtClean="0"/>
              <a:t>Cinquième niveau</a:t>
            </a:r>
            <a:endParaRPr lang="fr-FR" dirty="0"/>
          </a:p>
        </p:txBody>
      </p:sp>
      <p:sp>
        <p:nvSpPr>
          <p:cNvPr id="9" name="Espace réservé du texte 8"/>
          <p:cNvSpPr>
            <a:spLocks noGrp="1"/>
          </p:cNvSpPr>
          <p:nvPr>
            <p:ph type="body" sz="quarter" idx="16"/>
          </p:nvPr>
        </p:nvSpPr>
        <p:spPr>
          <a:xfrm>
            <a:off x="76200" y="1477963"/>
            <a:ext cx="1695450" cy="5008562"/>
          </a:xfrm>
          <a:prstGeom prst="rect">
            <a:avLst/>
          </a:prstGeom>
        </p:spPr>
        <p:txBody>
          <a:bodyPr/>
          <a:lstStyle>
            <a:lvl1pPr>
              <a:defRPr>
                <a:solidFill>
                  <a:schemeClr val="bg1"/>
                </a:solidFill>
              </a:defRPr>
            </a:lvl1pPr>
            <a:lvl2pP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fr-FR" dirty="0" smtClean="0"/>
              <a:t>Modifiez les styles du texte du masque</a:t>
            </a:r>
          </a:p>
          <a:p>
            <a:pPr lvl="1"/>
            <a:r>
              <a:rPr lang="fr-FR" dirty="0" smtClean="0"/>
              <a:t>Deuxième niveau</a:t>
            </a:r>
          </a:p>
          <a:p>
            <a:pPr lvl="2"/>
            <a:r>
              <a:rPr lang="fr-FR" dirty="0" smtClean="0"/>
              <a:t>Troisième niveau</a:t>
            </a:r>
          </a:p>
          <a:p>
            <a:pPr lvl="3"/>
            <a:r>
              <a:rPr lang="fr-FR" dirty="0" smtClean="0"/>
              <a:t>Quatrième niveau</a:t>
            </a:r>
          </a:p>
          <a:p>
            <a:pPr lvl="4"/>
            <a:r>
              <a:rPr lang="fr-FR" dirty="0" smtClean="0"/>
              <a:t>Cinquième niveau</a:t>
            </a:r>
            <a:endParaRPr lang="fr-FR" dirty="0"/>
          </a:p>
        </p:txBody>
      </p:sp>
      <p:sp>
        <p:nvSpPr>
          <p:cNvPr id="11" name="ZoneTexte 10"/>
          <p:cNvSpPr txBox="1"/>
          <p:nvPr userDrawn="1"/>
        </p:nvSpPr>
        <p:spPr>
          <a:xfrm>
            <a:off x="529004" y="7050405"/>
            <a:ext cx="780983" cy="307777"/>
          </a:xfrm>
          <a:prstGeom prst="rect">
            <a:avLst/>
          </a:prstGeom>
          <a:noFill/>
        </p:spPr>
        <p:txBody>
          <a:bodyPr wrap="none" rtlCol="0">
            <a:spAutoFit/>
          </a:bodyPr>
          <a:lstStyle/>
          <a:p>
            <a:r>
              <a:rPr lang="fr-FR" sz="1400" dirty="0" err="1" smtClean="0">
                <a:solidFill>
                  <a:schemeClr val="bg1"/>
                </a:solidFill>
                <a:latin typeface="KPMG Logo" panose="05000000000000000000" pitchFamily="2" charset="0"/>
                <a:cs typeface="Univers for KPMG"/>
              </a:rPr>
              <a:t>kpmg</a:t>
            </a:r>
            <a:endParaRPr lang="fr-FR" sz="1400" dirty="0" smtClean="0">
              <a:solidFill>
                <a:schemeClr val="bg1"/>
              </a:solidFill>
              <a:latin typeface="KPMG Logo" panose="05000000000000000000" pitchFamily="2" charset="0"/>
              <a:cs typeface="Univers for KPMG"/>
            </a:endParaRPr>
          </a:p>
        </p:txBody>
      </p:sp>
      <p:sp>
        <p:nvSpPr>
          <p:cNvPr id="12" name="Shape 36"/>
          <p:cNvSpPr/>
          <p:nvPr userDrawn="1"/>
        </p:nvSpPr>
        <p:spPr>
          <a:xfrm>
            <a:off x="1962150" y="7083325"/>
            <a:ext cx="7385270" cy="241935"/>
          </a:xfrm>
          <a:prstGeom prst="rect">
            <a:avLst/>
          </a:prstGeom>
          <a:ln w="12700">
            <a:miter lim="400000"/>
          </a:ln>
          <a:extLst>
            <a:ext uri="{C572A759-6A51-4108-AA02-DFA0A04FC94B}">
              <ma14:wrappingTextBoxFlag xmlns="" xmlns:ma14="http://schemas.microsoft.com/office/mac/drawingml/2011/main" val="1"/>
            </a:ext>
          </a:extLst>
        </p:spPr>
        <p:txBody>
          <a:bodyPr lIns="0" tIns="0" rIns="0" bIns="0"/>
          <a:lstStyle>
            <a:lvl1pPr defTabSz="914400">
              <a:defRPr sz="800">
                <a:solidFill>
                  <a:srgbClr val="004C97"/>
                </a:solidFill>
                <a:latin typeface="Univers for KPMG"/>
                <a:ea typeface="Univers for KPMG"/>
                <a:cs typeface="Univers for KPMG"/>
                <a:sym typeface="Univers for KPMG"/>
              </a:defRPr>
            </a:lvl1pPr>
          </a:lstStyle>
          <a:p>
            <a:pPr lvl="0">
              <a:defRPr sz="1800">
                <a:solidFill>
                  <a:srgbClr val="000000"/>
                </a:solidFill>
              </a:defRPr>
            </a:pPr>
            <a:r>
              <a:rPr lang="fr-FR" sz="600" dirty="0" smtClean="0">
                <a:solidFill>
                  <a:schemeClr val="bg1">
                    <a:lumMod val="65000"/>
                  </a:schemeClr>
                </a:solidFill>
                <a:latin typeface="Univers for KPMG Light"/>
                <a:ea typeface="Univers for KPMG Light"/>
                <a:cs typeface="Univers for KPMG Light"/>
              </a:rPr>
              <a:t>© 2020 KPMG France, membre français du réseau KPMG International constitué de cabinets indépendants adhérents de KPMG International </a:t>
            </a:r>
            <a:r>
              <a:rPr lang="fr-FR" sz="600" dirty="0" err="1" smtClean="0">
                <a:solidFill>
                  <a:schemeClr val="bg1">
                    <a:lumMod val="65000"/>
                  </a:schemeClr>
                </a:solidFill>
                <a:latin typeface="Univers for KPMG Light"/>
                <a:ea typeface="Univers for KPMG Light"/>
                <a:cs typeface="Univers for KPMG Light"/>
              </a:rPr>
              <a:t>Cooperative</a:t>
            </a:r>
            <a:r>
              <a:rPr lang="fr-FR" sz="600" dirty="0" smtClean="0">
                <a:solidFill>
                  <a:schemeClr val="bg1">
                    <a:lumMod val="65000"/>
                  </a:schemeClr>
                </a:solidFill>
                <a:latin typeface="Univers for KPMG Light"/>
                <a:ea typeface="Univers for KPMG Light"/>
                <a:cs typeface="Univers for KPMG Light"/>
              </a:rPr>
              <a:t>, une entité de droit suisse. Tous droits réservés. Le nom KPMG et le logo sont des marques déposées ou des marques de KPMG International. </a:t>
            </a:r>
          </a:p>
        </p:txBody>
      </p:sp>
      <p:sp>
        <p:nvSpPr>
          <p:cNvPr id="13" name="Slide Number Placeholder 2"/>
          <p:cNvSpPr txBox="1">
            <a:spLocks/>
          </p:cNvSpPr>
          <p:nvPr userDrawn="1"/>
        </p:nvSpPr>
        <p:spPr>
          <a:xfrm>
            <a:off x="9470578" y="7003050"/>
            <a:ext cx="798067" cy="402483"/>
          </a:xfrm>
          <a:prstGeom prst="rect">
            <a:avLst/>
          </a:prstGeom>
        </p:spPr>
        <p:txBody>
          <a:bodyPr vert="horz" lIns="98694" tIns="49347" rIns="98694" bIns="49347" rtlCol="0" anchor="ctr"/>
          <a:lstStyle>
            <a:defPPr>
              <a:defRPr lang="en-US"/>
            </a:defPPr>
            <a:lvl1pPr marL="0" algn="r" defTabSz="410291" rtl="0" eaLnBrk="1" latinLnBrk="0" hangingPunct="1">
              <a:defRPr sz="1100" kern="1200">
                <a:solidFill>
                  <a:srgbClr val="00338D"/>
                </a:solidFill>
                <a:latin typeface="Univers for KPMG" panose="020B0603020202020204" pitchFamily="34" charset="0"/>
                <a:ea typeface="+mn-ea"/>
                <a:cs typeface="+mn-cs"/>
              </a:defRPr>
            </a:lvl1pPr>
            <a:lvl2pPr marL="410291" algn="l" defTabSz="410291" rtl="0" eaLnBrk="1" latinLnBrk="0" hangingPunct="1">
              <a:defRPr sz="1600" kern="1200">
                <a:solidFill>
                  <a:schemeClr val="tx1"/>
                </a:solidFill>
                <a:latin typeface="+mn-lt"/>
                <a:ea typeface="+mn-ea"/>
                <a:cs typeface="+mn-cs"/>
              </a:defRPr>
            </a:lvl2pPr>
            <a:lvl3pPr marL="820583" algn="l" defTabSz="410291" rtl="0" eaLnBrk="1" latinLnBrk="0" hangingPunct="1">
              <a:defRPr sz="1600" kern="1200">
                <a:solidFill>
                  <a:schemeClr val="tx1"/>
                </a:solidFill>
                <a:latin typeface="+mn-lt"/>
                <a:ea typeface="+mn-ea"/>
                <a:cs typeface="+mn-cs"/>
              </a:defRPr>
            </a:lvl3pPr>
            <a:lvl4pPr marL="1230874" algn="l" defTabSz="410291" rtl="0" eaLnBrk="1" latinLnBrk="0" hangingPunct="1">
              <a:defRPr sz="1600" kern="1200">
                <a:solidFill>
                  <a:schemeClr val="tx1"/>
                </a:solidFill>
                <a:latin typeface="+mn-lt"/>
                <a:ea typeface="+mn-ea"/>
                <a:cs typeface="+mn-cs"/>
              </a:defRPr>
            </a:lvl4pPr>
            <a:lvl5pPr marL="1641165" algn="l" defTabSz="410291" rtl="0" eaLnBrk="1" latinLnBrk="0" hangingPunct="1">
              <a:defRPr sz="1600" kern="1200">
                <a:solidFill>
                  <a:schemeClr val="tx1"/>
                </a:solidFill>
                <a:latin typeface="+mn-lt"/>
                <a:ea typeface="+mn-ea"/>
                <a:cs typeface="+mn-cs"/>
              </a:defRPr>
            </a:lvl5pPr>
            <a:lvl6pPr marL="2051456" algn="l" defTabSz="410291" rtl="0" eaLnBrk="1" latinLnBrk="0" hangingPunct="1">
              <a:defRPr sz="1600" kern="1200">
                <a:solidFill>
                  <a:schemeClr val="tx1"/>
                </a:solidFill>
                <a:latin typeface="+mn-lt"/>
                <a:ea typeface="+mn-ea"/>
                <a:cs typeface="+mn-cs"/>
              </a:defRPr>
            </a:lvl6pPr>
            <a:lvl7pPr marL="2461748" algn="l" defTabSz="410291" rtl="0" eaLnBrk="1" latinLnBrk="0" hangingPunct="1">
              <a:defRPr sz="1600" kern="1200">
                <a:solidFill>
                  <a:schemeClr val="tx1"/>
                </a:solidFill>
                <a:latin typeface="+mn-lt"/>
                <a:ea typeface="+mn-ea"/>
                <a:cs typeface="+mn-cs"/>
              </a:defRPr>
            </a:lvl7pPr>
            <a:lvl8pPr marL="2872039" algn="l" defTabSz="410291" rtl="0" eaLnBrk="1" latinLnBrk="0" hangingPunct="1">
              <a:defRPr sz="1600" kern="1200">
                <a:solidFill>
                  <a:schemeClr val="tx1"/>
                </a:solidFill>
                <a:latin typeface="+mn-lt"/>
                <a:ea typeface="+mn-ea"/>
                <a:cs typeface="+mn-cs"/>
              </a:defRPr>
            </a:lvl8pPr>
            <a:lvl9pPr marL="3282330" algn="l" defTabSz="410291" rtl="0" eaLnBrk="1" latinLnBrk="0" hangingPunct="1">
              <a:defRPr sz="1600" kern="1200">
                <a:solidFill>
                  <a:schemeClr val="tx1"/>
                </a:solidFill>
                <a:latin typeface="+mn-lt"/>
                <a:ea typeface="+mn-ea"/>
                <a:cs typeface="+mn-cs"/>
              </a:defRPr>
            </a:lvl9pPr>
          </a:lstStyle>
          <a:p>
            <a:fld id="{F5720C74-DF7F-4219-833F-24107FE1C2EA}" type="slidenum">
              <a:rPr lang="en-CA" sz="900" smtClean="0"/>
              <a:pPr/>
              <a:t>‹N°›</a:t>
            </a:fld>
            <a:endParaRPr lang="en-CA" sz="900" dirty="0"/>
          </a:p>
        </p:txBody>
      </p:sp>
    </p:spTree>
    <p:extLst>
      <p:ext uri="{BB962C8B-B14F-4D97-AF65-F5344CB8AC3E}">
        <p14:creationId xmlns:p14="http://schemas.microsoft.com/office/powerpoint/2010/main" val="2423632782"/>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pos="1236">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2_TWO COLUMN TEXT">
    <p:spTree>
      <p:nvGrpSpPr>
        <p:cNvPr id="1" name=""/>
        <p:cNvGrpSpPr/>
        <p:nvPr/>
      </p:nvGrpSpPr>
      <p:grpSpPr>
        <a:xfrm>
          <a:off x="0" y="0"/>
          <a:ext cx="0" cy="0"/>
          <a:chOff x="0" y="0"/>
          <a:chExt cx="0" cy="0"/>
        </a:xfrm>
      </p:grpSpPr>
      <p:sp>
        <p:nvSpPr>
          <p:cNvPr id="12" name="object 4"/>
          <p:cNvSpPr/>
          <p:nvPr userDrawn="1"/>
        </p:nvSpPr>
        <p:spPr>
          <a:xfrm>
            <a:off x="0" y="0"/>
            <a:ext cx="1838992" cy="7559675"/>
          </a:xfrm>
          <a:custGeom>
            <a:avLst/>
            <a:gdLst/>
            <a:ahLst/>
            <a:cxnLst/>
            <a:rect l="l" t="t" r="r" b="b"/>
            <a:pathLst>
              <a:path w="1742046" h="7772400">
                <a:moveTo>
                  <a:pt x="0" y="7772400"/>
                </a:moveTo>
                <a:lnTo>
                  <a:pt x="1742046" y="7772400"/>
                </a:lnTo>
                <a:lnTo>
                  <a:pt x="1742046" y="0"/>
                </a:lnTo>
                <a:lnTo>
                  <a:pt x="0" y="0"/>
                </a:lnTo>
                <a:lnTo>
                  <a:pt x="0" y="7772400"/>
                </a:lnTo>
                <a:close/>
              </a:path>
            </a:pathLst>
          </a:custGeom>
          <a:solidFill>
            <a:srgbClr val="00B0F0"/>
          </a:solidFill>
        </p:spPr>
        <p:txBody>
          <a:bodyPr wrap="square" lIns="0" tIns="0" rIns="0" bIns="0" rtlCol="0">
            <a:noAutofit/>
          </a:bodyPr>
          <a:lstStyle/>
          <a:p>
            <a:endParaRPr sz="1870" dirty="0">
              <a:latin typeface="Univers for KPMG Light" panose="020B0403020202020204" pitchFamily="34" charset="0"/>
            </a:endParaRPr>
          </a:p>
        </p:txBody>
      </p:sp>
      <p:sp>
        <p:nvSpPr>
          <p:cNvPr id="2" name="Title 1"/>
          <p:cNvSpPr>
            <a:spLocks noGrp="1"/>
          </p:cNvSpPr>
          <p:nvPr>
            <p:ph type="title"/>
          </p:nvPr>
        </p:nvSpPr>
        <p:spPr>
          <a:xfrm>
            <a:off x="1962150" y="322547"/>
            <a:ext cx="8461374" cy="851891"/>
          </a:xfrm>
        </p:spPr>
        <p:txBody>
          <a:bodyPr/>
          <a:lstStyle>
            <a:lvl1pPr>
              <a:defRPr>
                <a:solidFill>
                  <a:srgbClr val="00338D"/>
                </a:solidFill>
              </a:defRPr>
            </a:lvl1pPr>
          </a:lstStyle>
          <a:p>
            <a:r>
              <a:rPr lang="fr-FR" smtClean="0"/>
              <a:t>Modifiez le style du titre</a:t>
            </a:r>
            <a:endParaRPr lang="en-US" dirty="0"/>
          </a:p>
        </p:txBody>
      </p:sp>
      <p:sp>
        <p:nvSpPr>
          <p:cNvPr id="4" name="Espace réservé du texte 3"/>
          <p:cNvSpPr>
            <a:spLocks noGrp="1"/>
          </p:cNvSpPr>
          <p:nvPr>
            <p:ph type="body" sz="quarter" idx="15"/>
          </p:nvPr>
        </p:nvSpPr>
        <p:spPr>
          <a:xfrm>
            <a:off x="1971675" y="1477963"/>
            <a:ext cx="8451849" cy="5080000"/>
          </a:xfrm>
          <a:prstGeom prst="rect">
            <a:avLst/>
          </a:prstGeom>
        </p:spPr>
        <p:txBody>
          <a:bodyPr/>
          <a:lstStyle/>
          <a:p>
            <a:pPr lvl="0"/>
            <a:r>
              <a:rPr lang="fr-FR" dirty="0" smtClean="0"/>
              <a:t>Modifiez les styles du texte du masque</a:t>
            </a:r>
          </a:p>
          <a:p>
            <a:pPr lvl="1"/>
            <a:r>
              <a:rPr lang="fr-FR" dirty="0" smtClean="0"/>
              <a:t>Deuxième niveau</a:t>
            </a:r>
          </a:p>
          <a:p>
            <a:pPr lvl="2"/>
            <a:r>
              <a:rPr lang="fr-FR" dirty="0" smtClean="0"/>
              <a:t>Troisième niveau</a:t>
            </a:r>
          </a:p>
          <a:p>
            <a:pPr lvl="3"/>
            <a:r>
              <a:rPr lang="fr-FR" dirty="0" smtClean="0"/>
              <a:t>Quatrième niveau</a:t>
            </a:r>
          </a:p>
          <a:p>
            <a:pPr lvl="4"/>
            <a:r>
              <a:rPr lang="fr-FR" dirty="0" smtClean="0"/>
              <a:t>Cinquième niveau</a:t>
            </a:r>
            <a:endParaRPr lang="fr-FR" dirty="0"/>
          </a:p>
        </p:txBody>
      </p:sp>
      <p:sp>
        <p:nvSpPr>
          <p:cNvPr id="9" name="Espace réservé du texte 8"/>
          <p:cNvSpPr>
            <a:spLocks noGrp="1"/>
          </p:cNvSpPr>
          <p:nvPr>
            <p:ph type="body" sz="quarter" idx="16"/>
          </p:nvPr>
        </p:nvSpPr>
        <p:spPr>
          <a:xfrm>
            <a:off x="76200" y="1477963"/>
            <a:ext cx="1695450" cy="5008562"/>
          </a:xfrm>
          <a:prstGeom prst="rect">
            <a:avLst/>
          </a:prstGeom>
        </p:spPr>
        <p:txBody>
          <a:bodyPr/>
          <a:lstStyle>
            <a:lvl1pPr>
              <a:defRPr>
                <a:solidFill>
                  <a:schemeClr val="bg1"/>
                </a:solidFill>
              </a:defRPr>
            </a:lvl1pPr>
            <a:lvl2pP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fr-FR" dirty="0" smtClean="0"/>
              <a:t>Modifiez les styles du texte du masque</a:t>
            </a:r>
          </a:p>
          <a:p>
            <a:pPr lvl="1"/>
            <a:r>
              <a:rPr lang="fr-FR" dirty="0" smtClean="0"/>
              <a:t>Deuxième niveau</a:t>
            </a:r>
          </a:p>
          <a:p>
            <a:pPr lvl="2"/>
            <a:r>
              <a:rPr lang="fr-FR" dirty="0" smtClean="0"/>
              <a:t>Troisième niveau</a:t>
            </a:r>
          </a:p>
          <a:p>
            <a:pPr lvl="3"/>
            <a:r>
              <a:rPr lang="fr-FR" dirty="0" smtClean="0"/>
              <a:t>Quatrième niveau</a:t>
            </a:r>
          </a:p>
          <a:p>
            <a:pPr lvl="4"/>
            <a:r>
              <a:rPr lang="fr-FR" dirty="0" smtClean="0"/>
              <a:t>Cinquième niveau</a:t>
            </a:r>
            <a:endParaRPr lang="fr-FR" dirty="0"/>
          </a:p>
        </p:txBody>
      </p:sp>
      <p:sp>
        <p:nvSpPr>
          <p:cNvPr id="8" name="ZoneTexte 7"/>
          <p:cNvSpPr txBox="1"/>
          <p:nvPr userDrawn="1"/>
        </p:nvSpPr>
        <p:spPr>
          <a:xfrm>
            <a:off x="529004" y="7050405"/>
            <a:ext cx="780983" cy="307777"/>
          </a:xfrm>
          <a:prstGeom prst="rect">
            <a:avLst/>
          </a:prstGeom>
          <a:noFill/>
        </p:spPr>
        <p:txBody>
          <a:bodyPr wrap="none" rtlCol="0">
            <a:spAutoFit/>
          </a:bodyPr>
          <a:lstStyle/>
          <a:p>
            <a:r>
              <a:rPr lang="fr-FR" sz="1400" dirty="0" err="1" smtClean="0">
                <a:solidFill>
                  <a:schemeClr val="bg1"/>
                </a:solidFill>
                <a:latin typeface="KPMG Logo" panose="05000000000000000000" pitchFamily="2" charset="0"/>
                <a:cs typeface="Univers for KPMG"/>
              </a:rPr>
              <a:t>kpmg</a:t>
            </a:r>
            <a:endParaRPr lang="fr-FR" sz="1400" dirty="0" smtClean="0">
              <a:solidFill>
                <a:schemeClr val="bg1"/>
              </a:solidFill>
              <a:latin typeface="KPMG Logo" panose="05000000000000000000" pitchFamily="2" charset="0"/>
              <a:cs typeface="Univers for KPMG"/>
            </a:endParaRPr>
          </a:p>
        </p:txBody>
      </p:sp>
      <p:sp>
        <p:nvSpPr>
          <p:cNvPr id="10" name="Shape 36"/>
          <p:cNvSpPr/>
          <p:nvPr userDrawn="1"/>
        </p:nvSpPr>
        <p:spPr>
          <a:xfrm>
            <a:off x="1962150" y="7083325"/>
            <a:ext cx="7385270" cy="241935"/>
          </a:xfrm>
          <a:prstGeom prst="rect">
            <a:avLst/>
          </a:prstGeom>
          <a:ln w="12700">
            <a:miter lim="400000"/>
          </a:ln>
          <a:extLst>
            <a:ext uri="{C572A759-6A51-4108-AA02-DFA0A04FC94B}">
              <ma14:wrappingTextBoxFlag xmlns="" xmlns:ma14="http://schemas.microsoft.com/office/mac/drawingml/2011/main" val="1"/>
            </a:ext>
          </a:extLst>
        </p:spPr>
        <p:txBody>
          <a:bodyPr lIns="0" tIns="0" rIns="0" bIns="0"/>
          <a:lstStyle>
            <a:lvl1pPr defTabSz="914400">
              <a:defRPr sz="800">
                <a:solidFill>
                  <a:srgbClr val="004C97"/>
                </a:solidFill>
                <a:latin typeface="Univers for KPMG"/>
                <a:ea typeface="Univers for KPMG"/>
                <a:cs typeface="Univers for KPMG"/>
                <a:sym typeface="Univers for KPMG"/>
              </a:defRPr>
            </a:lvl1pPr>
          </a:lstStyle>
          <a:p>
            <a:pPr lvl="0">
              <a:defRPr sz="1800">
                <a:solidFill>
                  <a:srgbClr val="000000"/>
                </a:solidFill>
              </a:defRPr>
            </a:pPr>
            <a:r>
              <a:rPr lang="fr-FR" sz="600" dirty="0" smtClean="0">
                <a:solidFill>
                  <a:schemeClr val="bg1">
                    <a:lumMod val="65000"/>
                  </a:schemeClr>
                </a:solidFill>
                <a:latin typeface="Univers for KPMG Light"/>
                <a:ea typeface="Univers for KPMG Light"/>
                <a:cs typeface="Univers for KPMG Light"/>
              </a:rPr>
              <a:t>© 2020 KPMG France, membre français du réseau KPMG International constitué de cabinets indépendants adhérents de KPMG International </a:t>
            </a:r>
            <a:r>
              <a:rPr lang="fr-FR" sz="600" dirty="0" err="1" smtClean="0">
                <a:solidFill>
                  <a:schemeClr val="bg1">
                    <a:lumMod val="65000"/>
                  </a:schemeClr>
                </a:solidFill>
                <a:latin typeface="Univers for KPMG Light"/>
                <a:ea typeface="Univers for KPMG Light"/>
                <a:cs typeface="Univers for KPMG Light"/>
              </a:rPr>
              <a:t>Cooperative</a:t>
            </a:r>
            <a:r>
              <a:rPr lang="fr-FR" sz="600" dirty="0" smtClean="0">
                <a:solidFill>
                  <a:schemeClr val="bg1">
                    <a:lumMod val="65000"/>
                  </a:schemeClr>
                </a:solidFill>
                <a:latin typeface="Univers for KPMG Light"/>
                <a:ea typeface="Univers for KPMG Light"/>
                <a:cs typeface="Univers for KPMG Light"/>
              </a:rPr>
              <a:t>, une entité de droit suisse. Tous droits réservés. Le nom KPMG et le logo sont des marques déposées ou des marques de KPMG International. </a:t>
            </a:r>
          </a:p>
        </p:txBody>
      </p:sp>
      <p:sp>
        <p:nvSpPr>
          <p:cNvPr id="11" name="Slide Number Placeholder 2"/>
          <p:cNvSpPr txBox="1">
            <a:spLocks/>
          </p:cNvSpPr>
          <p:nvPr userDrawn="1"/>
        </p:nvSpPr>
        <p:spPr>
          <a:xfrm>
            <a:off x="9470578" y="7003050"/>
            <a:ext cx="798067" cy="402483"/>
          </a:xfrm>
          <a:prstGeom prst="rect">
            <a:avLst/>
          </a:prstGeom>
        </p:spPr>
        <p:txBody>
          <a:bodyPr vert="horz" lIns="98694" tIns="49347" rIns="98694" bIns="49347" rtlCol="0" anchor="ctr"/>
          <a:lstStyle>
            <a:defPPr>
              <a:defRPr lang="en-US"/>
            </a:defPPr>
            <a:lvl1pPr marL="0" algn="r" defTabSz="410291" rtl="0" eaLnBrk="1" latinLnBrk="0" hangingPunct="1">
              <a:defRPr sz="1100" kern="1200">
                <a:solidFill>
                  <a:srgbClr val="00338D"/>
                </a:solidFill>
                <a:latin typeface="Univers for KPMG" panose="020B0603020202020204" pitchFamily="34" charset="0"/>
                <a:ea typeface="+mn-ea"/>
                <a:cs typeface="+mn-cs"/>
              </a:defRPr>
            </a:lvl1pPr>
            <a:lvl2pPr marL="410291" algn="l" defTabSz="410291" rtl="0" eaLnBrk="1" latinLnBrk="0" hangingPunct="1">
              <a:defRPr sz="1600" kern="1200">
                <a:solidFill>
                  <a:schemeClr val="tx1"/>
                </a:solidFill>
                <a:latin typeface="+mn-lt"/>
                <a:ea typeface="+mn-ea"/>
                <a:cs typeface="+mn-cs"/>
              </a:defRPr>
            </a:lvl2pPr>
            <a:lvl3pPr marL="820583" algn="l" defTabSz="410291" rtl="0" eaLnBrk="1" latinLnBrk="0" hangingPunct="1">
              <a:defRPr sz="1600" kern="1200">
                <a:solidFill>
                  <a:schemeClr val="tx1"/>
                </a:solidFill>
                <a:latin typeface="+mn-lt"/>
                <a:ea typeface="+mn-ea"/>
                <a:cs typeface="+mn-cs"/>
              </a:defRPr>
            </a:lvl3pPr>
            <a:lvl4pPr marL="1230874" algn="l" defTabSz="410291" rtl="0" eaLnBrk="1" latinLnBrk="0" hangingPunct="1">
              <a:defRPr sz="1600" kern="1200">
                <a:solidFill>
                  <a:schemeClr val="tx1"/>
                </a:solidFill>
                <a:latin typeface="+mn-lt"/>
                <a:ea typeface="+mn-ea"/>
                <a:cs typeface="+mn-cs"/>
              </a:defRPr>
            </a:lvl4pPr>
            <a:lvl5pPr marL="1641165" algn="l" defTabSz="410291" rtl="0" eaLnBrk="1" latinLnBrk="0" hangingPunct="1">
              <a:defRPr sz="1600" kern="1200">
                <a:solidFill>
                  <a:schemeClr val="tx1"/>
                </a:solidFill>
                <a:latin typeface="+mn-lt"/>
                <a:ea typeface="+mn-ea"/>
                <a:cs typeface="+mn-cs"/>
              </a:defRPr>
            </a:lvl5pPr>
            <a:lvl6pPr marL="2051456" algn="l" defTabSz="410291" rtl="0" eaLnBrk="1" latinLnBrk="0" hangingPunct="1">
              <a:defRPr sz="1600" kern="1200">
                <a:solidFill>
                  <a:schemeClr val="tx1"/>
                </a:solidFill>
                <a:latin typeface="+mn-lt"/>
                <a:ea typeface="+mn-ea"/>
                <a:cs typeface="+mn-cs"/>
              </a:defRPr>
            </a:lvl6pPr>
            <a:lvl7pPr marL="2461748" algn="l" defTabSz="410291" rtl="0" eaLnBrk="1" latinLnBrk="0" hangingPunct="1">
              <a:defRPr sz="1600" kern="1200">
                <a:solidFill>
                  <a:schemeClr val="tx1"/>
                </a:solidFill>
                <a:latin typeface="+mn-lt"/>
                <a:ea typeface="+mn-ea"/>
                <a:cs typeface="+mn-cs"/>
              </a:defRPr>
            </a:lvl7pPr>
            <a:lvl8pPr marL="2872039" algn="l" defTabSz="410291" rtl="0" eaLnBrk="1" latinLnBrk="0" hangingPunct="1">
              <a:defRPr sz="1600" kern="1200">
                <a:solidFill>
                  <a:schemeClr val="tx1"/>
                </a:solidFill>
                <a:latin typeface="+mn-lt"/>
                <a:ea typeface="+mn-ea"/>
                <a:cs typeface="+mn-cs"/>
              </a:defRPr>
            </a:lvl8pPr>
            <a:lvl9pPr marL="3282330" algn="l" defTabSz="410291" rtl="0" eaLnBrk="1" latinLnBrk="0" hangingPunct="1">
              <a:defRPr sz="1600" kern="1200">
                <a:solidFill>
                  <a:schemeClr val="tx1"/>
                </a:solidFill>
                <a:latin typeface="+mn-lt"/>
                <a:ea typeface="+mn-ea"/>
                <a:cs typeface="+mn-cs"/>
              </a:defRPr>
            </a:lvl9pPr>
          </a:lstStyle>
          <a:p>
            <a:fld id="{F5720C74-DF7F-4219-833F-24107FE1C2EA}" type="slidenum">
              <a:rPr lang="en-CA" sz="900" smtClean="0"/>
              <a:pPr/>
              <a:t>‹N°›</a:t>
            </a:fld>
            <a:endParaRPr lang="en-CA" sz="900" dirty="0"/>
          </a:p>
        </p:txBody>
      </p:sp>
    </p:spTree>
    <p:extLst>
      <p:ext uri="{BB962C8B-B14F-4D97-AF65-F5344CB8AC3E}">
        <p14:creationId xmlns:p14="http://schemas.microsoft.com/office/powerpoint/2010/main" val="1875182624"/>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pos="3436">
          <p15:clr>
            <a:srgbClr val="FBAE40"/>
          </p15:clr>
        </p15:guide>
        <p15:guide id="2" pos="1236">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3_TWO COLUMN TEXT">
    <p:spTree>
      <p:nvGrpSpPr>
        <p:cNvPr id="1" name=""/>
        <p:cNvGrpSpPr/>
        <p:nvPr/>
      </p:nvGrpSpPr>
      <p:grpSpPr>
        <a:xfrm>
          <a:off x="0" y="0"/>
          <a:ext cx="0" cy="0"/>
          <a:chOff x="0" y="0"/>
          <a:chExt cx="0" cy="0"/>
        </a:xfrm>
      </p:grpSpPr>
      <p:sp>
        <p:nvSpPr>
          <p:cNvPr id="13" name="object 4"/>
          <p:cNvSpPr/>
          <p:nvPr userDrawn="1"/>
        </p:nvSpPr>
        <p:spPr>
          <a:xfrm>
            <a:off x="0" y="0"/>
            <a:ext cx="1838992" cy="7559675"/>
          </a:xfrm>
          <a:custGeom>
            <a:avLst/>
            <a:gdLst/>
            <a:ahLst/>
            <a:cxnLst/>
            <a:rect l="l" t="t" r="r" b="b"/>
            <a:pathLst>
              <a:path w="1742046" h="7772400">
                <a:moveTo>
                  <a:pt x="0" y="7772400"/>
                </a:moveTo>
                <a:lnTo>
                  <a:pt x="1742046" y="7772400"/>
                </a:lnTo>
                <a:lnTo>
                  <a:pt x="1742046" y="0"/>
                </a:lnTo>
                <a:lnTo>
                  <a:pt x="0" y="0"/>
                </a:lnTo>
                <a:lnTo>
                  <a:pt x="0" y="7772400"/>
                </a:lnTo>
                <a:close/>
              </a:path>
            </a:pathLst>
          </a:custGeom>
          <a:solidFill>
            <a:srgbClr val="00B0F0"/>
          </a:solidFill>
        </p:spPr>
        <p:txBody>
          <a:bodyPr wrap="square" lIns="0" tIns="0" rIns="0" bIns="0" rtlCol="0">
            <a:noAutofit/>
          </a:bodyPr>
          <a:lstStyle/>
          <a:p>
            <a:endParaRPr sz="1870" dirty="0">
              <a:latin typeface="Univers for KPMG Light" panose="020B0403020202020204" pitchFamily="34" charset="0"/>
            </a:endParaRPr>
          </a:p>
        </p:txBody>
      </p:sp>
      <p:sp>
        <p:nvSpPr>
          <p:cNvPr id="2" name="Title 1"/>
          <p:cNvSpPr>
            <a:spLocks noGrp="1"/>
          </p:cNvSpPr>
          <p:nvPr>
            <p:ph type="title"/>
          </p:nvPr>
        </p:nvSpPr>
        <p:spPr>
          <a:xfrm>
            <a:off x="1962150" y="322547"/>
            <a:ext cx="8461374" cy="851891"/>
          </a:xfrm>
        </p:spPr>
        <p:txBody>
          <a:bodyPr/>
          <a:lstStyle>
            <a:lvl1pPr>
              <a:defRPr>
                <a:solidFill>
                  <a:srgbClr val="00338D"/>
                </a:solidFill>
              </a:defRPr>
            </a:lvl1pPr>
          </a:lstStyle>
          <a:p>
            <a:r>
              <a:rPr lang="fr-FR" smtClean="0"/>
              <a:t>Modifiez le style du titre</a:t>
            </a:r>
            <a:endParaRPr lang="en-US" dirty="0"/>
          </a:p>
        </p:txBody>
      </p:sp>
      <p:sp>
        <p:nvSpPr>
          <p:cNvPr id="4" name="Espace réservé du texte 3"/>
          <p:cNvSpPr>
            <a:spLocks noGrp="1"/>
          </p:cNvSpPr>
          <p:nvPr>
            <p:ph type="body" sz="quarter" idx="15"/>
          </p:nvPr>
        </p:nvSpPr>
        <p:spPr>
          <a:xfrm>
            <a:off x="1971675" y="2790825"/>
            <a:ext cx="8451849" cy="3767138"/>
          </a:xfrm>
          <a:prstGeom prst="rect">
            <a:avLst/>
          </a:prstGeom>
        </p:spPr>
        <p:txBody>
          <a:bodyPr/>
          <a:lstStyle/>
          <a:p>
            <a:pPr lvl="0"/>
            <a:r>
              <a:rPr lang="fr-FR" dirty="0" smtClean="0"/>
              <a:t>Modifiez les styles du texte du masque</a:t>
            </a:r>
          </a:p>
          <a:p>
            <a:pPr lvl="1"/>
            <a:r>
              <a:rPr lang="fr-FR" dirty="0" smtClean="0"/>
              <a:t>Deuxième niveau</a:t>
            </a:r>
          </a:p>
          <a:p>
            <a:pPr lvl="2"/>
            <a:r>
              <a:rPr lang="fr-FR" dirty="0" smtClean="0"/>
              <a:t>Troisième niveau</a:t>
            </a:r>
          </a:p>
          <a:p>
            <a:pPr lvl="3"/>
            <a:r>
              <a:rPr lang="fr-FR" dirty="0" smtClean="0"/>
              <a:t>Quatrième niveau</a:t>
            </a:r>
          </a:p>
          <a:p>
            <a:pPr lvl="4"/>
            <a:r>
              <a:rPr lang="fr-FR" dirty="0" smtClean="0"/>
              <a:t>Cinquième niveau</a:t>
            </a:r>
            <a:endParaRPr lang="fr-FR" dirty="0"/>
          </a:p>
        </p:txBody>
      </p:sp>
      <p:sp>
        <p:nvSpPr>
          <p:cNvPr id="9" name="Espace réservé du texte 8"/>
          <p:cNvSpPr>
            <a:spLocks noGrp="1"/>
          </p:cNvSpPr>
          <p:nvPr>
            <p:ph type="body" sz="quarter" idx="16"/>
          </p:nvPr>
        </p:nvSpPr>
        <p:spPr>
          <a:xfrm>
            <a:off x="76200" y="1477963"/>
            <a:ext cx="1695450" cy="5008562"/>
          </a:xfrm>
          <a:prstGeom prst="rect">
            <a:avLst/>
          </a:prstGeom>
        </p:spPr>
        <p:txBody>
          <a:bodyPr/>
          <a:lstStyle>
            <a:lvl1pPr>
              <a:defRPr>
                <a:solidFill>
                  <a:schemeClr val="bg1"/>
                </a:solidFill>
              </a:defRPr>
            </a:lvl1pPr>
            <a:lvl2pP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fr-FR" dirty="0" smtClean="0"/>
              <a:t>Modifiez les styles du texte du masque</a:t>
            </a:r>
          </a:p>
          <a:p>
            <a:pPr lvl="1"/>
            <a:r>
              <a:rPr lang="fr-FR" dirty="0" smtClean="0"/>
              <a:t>Deuxième niveau</a:t>
            </a:r>
          </a:p>
          <a:p>
            <a:pPr lvl="2"/>
            <a:r>
              <a:rPr lang="fr-FR" dirty="0" smtClean="0"/>
              <a:t>Troisième niveau</a:t>
            </a:r>
          </a:p>
          <a:p>
            <a:pPr lvl="3"/>
            <a:r>
              <a:rPr lang="fr-FR" dirty="0" smtClean="0"/>
              <a:t>Quatrième niveau</a:t>
            </a:r>
          </a:p>
          <a:p>
            <a:pPr lvl="4"/>
            <a:r>
              <a:rPr lang="fr-FR" dirty="0" smtClean="0"/>
              <a:t>Cinquième niveau</a:t>
            </a:r>
            <a:endParaRPr lang="fr-FR" dirty="0"/>
          </a:p>
        </p:txBody>
      </p:sp>
      <p:sp>
        <p:nvSpPr>
          <p:cNvPr id="6" name="Espace réservé du texte 5"/>
          <p:cNvSpPr>
            <a:spLocks noGrp="1"/>
          </p:cNvSpPr>
          <p:nvPr>
            <p:ph type="body" sz="quarter" idx="17"/>
          </p:nvPr>
        </p:nvSpPr>
        <p:spPr>
          <a:xfrm>
            <a:off x="5454650" y="1477963"/>
            <a:ext cx="4603750" cy="1055687"/>
          </a:xfrm>
          <a:prstGeom prst="rect">
            <a:avLst/>
          </a:prstGeom>
        </p:spPr>
        <p:txBody>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10" name="ZoneTexte 9"/>
          <p:cNvSpPr txBox="1"/>
          <p:nvPr userDrawn="1"/>
        </p:nvSpPr>
        <p:spPr>
          <a:xfrm>
            <a:off x="529004" y="7050405"/>
            <a:ext cx="780983" cy="307777"/>
          </a:xfrm>
          <a:prstGeom prst="rect">
            <a:avLst/>
          </a:prstGeom>
          <a:noFill/>
        </p:spPr>
        <p:txBody>
          <a:bodyPr wrap="none" rtlCol="0">
            <a:spAutoFit/>
          </a:bodyPr>
          <a:lstStyle/>
          <a:p>
            <a:r>
              <a:rPr lang="fr-FR" sz="1400" dirty="0" err="1" smtClean="0">
                <a:solidFill>
                  <a:schemeClr val="bg1"/>
                </a:solidFill>
                <a:latin typeface="KPMG Logo" panose="05000000000000000000" pitchFamily="2" charset="0"/>
                <a:cs typeface="Univers for KPMG"/>
              </a:rPr>
              <a:t>kpmg</a:t>
            </a:r>
            <a:endParaRPr lang="fr-FR" sz="1400" dirty="0" smtClean="0">
              <a:solidFill>
                <a:schemeClr val="bg1"/>
              </a:solidFill>
              <a:latin typeface="KPMG Logo" panose="05000000000000000000" pitchFamily="2" charset="0"/>
              <a:cs typeface="Univers for KPMG"/>
            </a:endParaRPr>
          </a:p>
        </p:txBody>
      </p:sp>
      <p:sp>
        <p:nvSpPr>
          <p:cNvPr id="11" name="Shape 36"/>
          <p:cNvSpPr/>
          <p:nvPr userDrawn="1"/>
        </p:nvSpPr>
        <p:spPr>
          <a:xfrm>
            <a:off x="1962150" y="7083325"/>
            <a:ext cx="7385270" cy="241935"/>
          </a:xfrm>
          <a:prstGeom prst="rect">
            <a:avLst/>
          </a:prstGeom>
          <a:ln w="12700">
            <a:miter lim="400000"/>
          </a:ln>
          <a:extLst>
            <a:ext uri="{C572A759-6A51-4108-AA02-DFA0A04FC94B}">
              <ma14:wrappingTextBoxFlag xmlns="" xmlns:ma14="http://schemas.microsoft.com/office/mac/drawingml/2011/main" val="1"/>
            </a:ext>
          </a:extLst>
        </p:spPr>
        <p:txBody>
          <a:bodyPr lIns="0" tIns="0" rIns="0" bIns="0"/>
          <a:lstStyle>
            <a:lvl1pPr defTabSz="914400">
              <a:defRPr sz="800">
                <a:solidFill>
                  <a:srgbClr val="004C97"/>
                </a:solidFill>
                <a:latin typeface="Univers for KPMG"/>
                <a:ea typeface="Univers for KPMG"/>
                <a:cs typeface="Univers for KPMG"/>
                <a:sym typeface="Univers for KPMG"/>
              </a:defRPr>
            </a:lvl1pPr>
          </a:lstStyle>
          <a:p>
            <a:pPr lvl="0">
              <a:defRPr sz="1800">
                <a:solidFill>
                  <a:srgbClr val="000000"/>
                </a:solidFill>
              </a:defRPr>
            </a:pPr>
            <a:r>
              <a:rPr lang="fr-FR" sz="600" dirty="0" smtClean="0">
                <a:solidFill>
                  <a:schemeClr val="bg1">
                    <a:lumMod val="65000"/>
                  </a:schemeClr>
                </a:solidFill>
                <a:latin typeface="Univers for KPMG Light"/>
                <a:ea typeface="Univers for KPMG Light"/>
                <a:cs typeface="Univers for KPMG Light"/>
              </a:rPr>
              <a:t>© 2020 KPMG France, membre français du réseau KPMG International constitué de cabinets indépendants adhérents de KPMG International </a:t>
            </a:r>
            <a:r>
              <a:rPr lang="fr-FR" sz="600" dirty="0" err="1" smtClean="0">
                <a:solidFill>
                  <a:schemeClr val="bg1">
                    <a:lumMod val="65000"/>
                  </a:schemeClr>
                </a:solidFill>
                <a:latin typeface="Univers for KPMG Light"/>
                <a:ea typeface="Univers for KPMG Light"/>
                <a:cs typeface="Univers for KPMG Light"/>
              </a:rPr>
              <a:t>Cooperative</a:t>
            </a:r>
            <a:r>
              <a:rPr lang="fr-FR" sz="600" dirty="0" smtClean="0">
                <a:solidFill>
                  <a:schemeClr val="bg1">
                    <a:lumMod val="65000"/>
                  </a:schemeClr>
                </a:solidFill>
                <a:latin typeface="Univers for KPMG Light"/>
                <a:ea typeface="Univers for KPMG Light"/>
                <a:cs typeface="Univers for KPMG Light"/>
              </a:rPr>
              <a:t>, une entité de droit suisse. Tous droits réservés. Le nom KPMG et le logo sont des marques déposées ou des marques de KPMG International. </a:t>
            </a:r>
          </a:p>
        </p:txBody>
      </p:sp>
      <p:sp>
        <p:nvSpPr>
          <p:cNvPr id="12" name="Slide Number Placeholder 2"/>
          <p:cNvSpPr txBox="1">
            <a:spLocks/>
          </p:cNvSpPr>
          <p:nvPr userDrawn="1"/>
        </p:nvSpPr>
        <p:spPr>
          <a:xfrm>
            <a:off x="9470578" y="7003050"/>
            <a:ext cx="798067" cy="402483"/>
          </a:xfrm>
          <a:prstGeom prst="rect">
            <a:avLst/>
          </a:prstGeom>
        </p:spPr>
        <p:txBody>
          <a:bodyPr vert="horz" lIns="98694" tIns="49347" rIns="98694" bIns="49347" rtlCol="0" anchor="ctr"/>
          <a:lstStyle>
            <a:defPPr>
              <a:defRPr lang="en-US"/>
            </a:defPPr>
            <a:lvl1pPr marL="0" algn="r" defTabSz="410291" rtl="0" eaLnBrk="1" latinLnBrk="0" hangingPunct="1">
              <a:defRPr sz="1100" kern="1200">
                <a:solidFill>
                  <a:srgbClr val="00338D"/>
                </a:solidFill>
                <a:latin typeface="Univers for KPMG" panose="020B0603020202020204" pitchFamily="34" charset="0"/>
                <a:ea typeface="+mn-ea"/>
                <a:cs typeface="+mn-cs"/>
              </a:defRPr>
            </a:lvl1pPr>
            <a:lvl2pPr marL="410291" algn="l" defTabSz="410291" rtl="0" eaLnBrk="1" latinLnBrk="0" hangingPunct="1">
              <a:defRPr sz="1600" kern="1200">
                <a:solidFill>
                  <a:schemeClr val="tx1"/>
                </a:solidFill>
                <a:latin typeface="+mn-lt"/>
                <a:ea typeface="+mn-ea"/>
                <a:cs typeface="+mn-cs"/>
              </a:defRPr>
            </a:lvl2pPr>
            <a:lvl3pPr marL="820583" algn="l" defTabSz="410291" rtl="0" eaLnBrk="1" latinLnBrk="0" hangingPunct="1">
              <a:defRPr sz="1600" kern="1200">
                <a:solidFill>
                  <a:schemeClr val="tx1"/>
                </a:solidFill>
                <a:latin typeface="+mn-lt"/>
                <a:ea typeface="+mn-ea"/>
                <a:cs typeface="+mn-cs"/>
              </a:defRPr>
            </a:lvl3pPr>
            <a:lvl4pPr marL="1230874" algn="l" defTabSz="410291" rtl="0" eaLnBrk="1" latinLnBrk="0" hangingPunct="1">
              <a:defRPr sz="1600" kern="1200">
                <a:solidFill>
                  <a:schemeClr val="tx1"/>
                </a:solidFill>
                <a:latin typeface="+mn-lt"/>
                <a:ea typeface="+mn-ea"/>
                <a:cs typeface="+mn-cs"/>
              </a:defRPr>
            </a:lvl4pPr>
            <a:lvl5pPr marL="1641165" algn="l" defTabSz="410291" rtl="0" eaLnBrk="1" latinLnBrk="0" hangingPunct="1">
              <a:defRPr sz="1600" kern="1200">
                <a:solidFill>
                  <a:schemeClr val="tx1"/>
                </a:solidFill>
                <a:latin typeface="+mn-lt"/>
                <a:ea typeface="+mn-ea"/>
                <a:cs typeface="+mn-cs"/>
              </a:defRPr>
            </a:lvl5pPr>
            <a:lvl6pPr marL="2051456" algn="l" defTabSz="410291" rtl="0" eaLnBrk="1" latinLnBrk="0" hangingPunct="1">
              <a:defRPr sz="1600" kern="1200">
                <a:solidFill>
                  <a:schemeClr val="tx1"/>
                </a:solidFill>
                <a:latin typeface="+mn-lt"/>
                <a:ea typeface="+mn-ea"/>
                <a:cs typeface="+mn-cs"/>
              </a:defRPr>
            </a:lvl6pPr>
            <a:lvl7pPr marL="2461748" algn="l" defTabSz="410291" rtl="0" eaLnBrk="1" latinLnBrk="0" hangingPunct="1">
              <a:defRPr sz="1600" kern="1200">
                <a:solidFill>
                  <a:schemeClr val="tx1"/>
                </a:solidFill>
                <a:latin typeface="+mn-lt"/>
                <a:ea typeface="+mn-ea"/>
                <a:cs typeface="+mn-cs"/>
              </a:defRPr>
            </a:lvl7pPr>
            <a:lvl8pPr marL="2872039" algn="l" defTabSz="410291" rtl="0" eaLnBrk="1" latinLnBrk="0" hangingPunct="1">
              <a:defRPr sz="1600" kern="1200">
                <a:solidFill>
                  <a:schemeClr val="tx1"/>
                </a:solidFill>
                <a:latin typeface="+mn-lt"/>
                <a:ea typeface="+mn-ea"/>
                <a:cs typeface="+mn-cs"/>
              </a:defRPr>
            </a:lvl8pPr>
            <a:lvl9pPr marL="3282330" algn="l" defTabSz="410291" rtl="0" eaLnBrk="1" latinLnBrk="0" hangingPunct="1">
              <a:defRPr sz="1600" kern="1200">
                <a:solidFill>
                  <a:schemeClr val="tx1"/>
                </a:solidFill>
                <a:latin typeface="+mn-lt"/>
                <a:ea typeface="+mn-ea"/>
                <a:cs typeface="+mn-cs"/>
              </a:defRPr>
            </a:lvl9pPr>
          </a:lstStyle>
          <a:p>
            <a:fld id="{F5720C74-DF7F-4219-833F-24107FE1C2EA}" type="slidenum">
              <a:rPr lang="en-CA" sz="900" smtClean="0"/>
              <a:pPr/>
              <a:t>‹N°›</a:t>
            </a:fld>
            <a:endParaRPr lang="en-CA" sz="900" dirty="0"/>
          </a:p>
        </p:txBody>
      </p:sp>
    </p:spTree>
    <p:extLst>
      <p:ext uri="{BB962C8B-B14F-4D97-AF65-F5344CB8AC3E}">
        <p14:creationId xmlns:p14="http://schemas.microsoft.com/office/powerpoint/2010/main" val="645986371"/>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pos="3436">
          <p15:clr>
            <a:srgbClr val="FBAE40"/>
          </p15:clr>
        </p15:guide>
        <p15:guide id="2" pos="1236">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oleObject" Target="../embeddings/oleObject1.bin"/><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ags" Target="../tags/tag2.xml"/><Relationship Id="rId2" Type="http://schemas.openxmlformats.org/officeDocument/2006/relationships/slideLayout" Target="../slideLayouts/slideLayout2.xml"/><Relationship Id="rId16" Type="http://schemas.openxmlformats.org/officeDocument/2006/relationships/vmlDrawing" Target="../drawings/vmlDrawing1.v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image" Target="../media/image1.emf"/><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7.png"/><Relationship Id="rId1"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2.xml"/><Relationship Id="rId13" Type="http://schemas.openxmlformats.org/officeDocument/2006/relationships/slideLayout" Target="../slideLayouts/slideLayout27.xml"/><Relationship Id="rId18" Type="http://schemas.openxmlformats.org/officeDocument/2006/relationships/slideLayout" Target="../slideLayouts/slideLayout32.xml"/><Relationship Id="rId26" Type="http://schemas.openxmlformats.org/officeDocument/2006/relationships/image" Target="../media/image3.emf"/><Relationship Id="rId3" Type="http://schemas.openxmlformats.org/officeDocument/2006/relationships/slideLayout" Target="../slideLayouts/slideLayout17.xml"/><Relationship Id="rId21" Type="http://schemas.openxmlformats.org/officeDocument/2006/relationships/slideLayout" Target="../slideLayouts/slideLayout35.xml"/><Relationship Id="rId7" Type="http://schemas.openxmlformats.org/officeDocument/2006/relationships/slideLayout" Target="../slideLayouts/slideLayout21.xml"/><Relationship Id="rId12" Type="http://schemas.openxmlformats.org/officeDocument/2006/relationships/slideLayout" Target="../slideLayouts/slideLayout26.xml"/><Relationship Id="rId17" Type="http://schemas.openxmlformats.org/officeDocument/2006/relationships/slideLayout" Target="../slideLayouts/slideLayout31.xml"/><Relationship Id="rId25" Type="http://schemas.openxmlformats.org/officeDocument/2006/relationships/theme" Target="../theme/theme3.xml"/><Relationship Id="rId2" Type="http://schemas.openxmlformats.org/officeDocument/2006/relationships/slideLayout" Target="../slideLayouts/slideLayout16.xml"/><Relationship Id="rId16" Type="http://schemas.openxmlformats.org/officeDocument/2006/relationships/slideLayout" Target="../slideLayouts/slideLayout30.xml"/><Relationship Id="rId20" Type="http://schemas.openxmlformats.org/officeDocument/2006/relationships/slideLayout" Target="../slideLayouts/slideLayout34.xml"/><Relationship Id="rId1" Type="http://schemas.openxmlformats.org/officeDocument/2006/relationships/slideLayout" Target="../slideLayouts/slideLayout15.xml"/><Relationship Id="rId6" Type="http://schemas.openxmlformats.org/officeDocument/2006/relationships/slideLayout" Target="../slideLayouts/slideLayout20.xml"/><Relationship Id="rId11" Type="http://schemas.openxmlformats.org/officeDocument/2006/relationships/slideLayout" Target="../slideLayouts/slideLayout25.xml"/><Relationship Id="rId24" Type="http://schemas.openxmlformats.org/officeDocument/2006/relationships/slideLayout" Target="../slideLayouts/slideLayout38.xml"/><Relationship Id="rId5" Type="http://schemas.openxmlformats.org/officeDocument/2006/relationships/slideLayout" Target="../slideLayouts/slideLayout19.xml"/><Relationship Id="rId15" Type="http://schemas.openxmlformats.org/officeDocument/2006/relationships/slideLayout" Target="../slideLayouts/slideLayout29.xml"/><Relationship Id="rId23" Type="http://schemas.openxmlformats.org/officeDocument/2006/relationships/slideLayout" Target="../slideLayouts/slideLayout37.xml"/><Relationship Id="rId10" Type="http://schemas.openxmlformats.org/officeDocument/2006/relationships/slideLayout" Target="../slideLayouts/slideLayout24.xml"/><Relationship Id="rId19" Type="http://schemas.openxmlformats.org/officeDocument/2006/relationships/slideLayout" Target="../slideLayouts/slideLayout33.xml"/><Relationship Id="rId4" Type="http://schemas.openxmlformats.org/officeDocument/2006/relationships/slideLayout" Target="../slideLayouts/slideLayout18.xml"/><Relationship Id="rId9" Type="http://schemas.openxmlformats.org/officeDocument/2006/relationships/slideLayout" Target="../slideLayouts/slideLayout23.xml"/><Relationship Id="rId14" Type="http://schemas.openxmlformats.org/officeDocument/2006/relationships/slideLayout" Target="../slideLayouts/slideLayout28.xml"/><Relationship Id="rId22" Type="http://schemas.openxmlformats.org/officeDocument/2006/relationships/slideLayout" Target="../slideLayouts/slideLayout36.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graphicFrame>
        <p:nvGraphicFramePr>
          <p:cNvPr id="2" name="Object 1" hidden="1"/>
          <p:cNvGraphicFramePr>
            <a:graphicFrameLocks noChangeAspect="1"/>
          </p:cNvGraphicFramePr>
          <p:nvPr userDrawn="1">
            <p:custDataLst>
              <p:tags r:id="rId17"/>
            </p:custDataLst>
            <p:extLst>
              <p:ext uri="{D42A27DB-BD31-4B8C-83A1-F6EECF244321}">
                <p14:modId xmlns:p14="http://schemas.microsoft.com/office/powerpoint/2010/main" val="4157933846"/>
              </p:ext>
            </p:extLst>
          </p:nvPr>
        </p:nvGraphicFramePr>
        <p:xfrm>
          <a:off x="1714" y="1751"/>
          <a:ext cx="1713" cy="1749"/>
        </p:xfrm>
        <a:graphic>
          <a:graphicData uri="http://schemas.openxmlformats.org/presentationml/2006/ole">
            <mc:AlternateContent xmlns:mc="http://schemas.openxmlformats.org/markup-compatibility/2006">
              <mc:Choice xmlns:v="urn:schemas-microsoft-com:vml" Requires="v">
                <p:oleObj spid="_x0000_s1403" name="think-cell Slide" r:id="rId18" imgW="216" imgH="216" progId="TCLayout.ActiveDocument.1">
                  <p:embed/>
                </p:oleObj>
              </mc:Choice>
              <mc:Fallback>
                <p:oleObj name="think-cell Slide" r:id="rId18" imgW="216" imgH="216" progId="TCLayout.ActiveDocument.1">
                  <p:embed/>
                  <p:pic>
                    <p:nvPicPr>
                      <p:cNvPr id="0" name=""/>
                      <p:cNvPicPr/>
                      <p:nvPr/>
                    </p:nvPicPr>
                    <p:blipFill>
                      <a:blip r:embed="rId19"/>
                      <a:stretch>
                        <a:fillRect/>
                      </a:stretch>
                    </p:blipFill>
                    <p:spPr>
                      <a:xfrm>
                        <a:off x="1714" y="1751"/>
                        <a:ext cx="1713" cy="1749"/>
                      </a:xfrm>
                      <a:prstGeom prst="rect">
                        <a:avLst/>
                      </a:prstGeom>
                    </p:spPr>
                  </p:pic>
                </p:oleObj>
              </mc:Fallback>
            </mc:AlternateContent>
          </a:graphicData>
        </a:graphic>
      </p:graphicFrame>
      <p:sp>
        <p:nvSpPr>
          <p:cNvPr id="78" name="Title Placeholder 77"/>
          <p:cNvSpPr>
            <a:spLocks noGrp="1"/>
          </p:cNvSpPr>
          <p:nvPr>
            <p:ph type="title"/>
          </p:nvPr>
        </p:nvSpPr>
        <p:spPr>
          <a:xfrm>
            <a:off x="876730" y="322547"/>
            <a:ext cx="8928406" cy="847671"/>
          </a:xfrm>
          <a:prstGeom prst="rect">
            <a:avLst/>
          </a:prstGeom>
          <a:noFill/>
        </p:spPr>
        <p:txBody>
          <a:bodyPr vert="horz" lIns="0" tIns="0" rIns="0" bIns="0" rtlCol="0" anchor="t" anchorCtr="0">
            <a:noAutofit/>
          </a:bodyPr>
          <a:lstStyle/>
          <a:p>
            <a:r>
              <a:rPr lang="fr-FR" dirty="0" smtClean="0"/>
              <a:t>Modifiez le style du titre</a:t>
            </a:r>
            <a:endParaRPr lang="en-US" dirty="0"/>
          </a:p>
        </p:txBody>
      </p:sp>
    </p:spTree>
  </p:cSld>
  <p:clrMap bg1="lt1" tx1="dk1" bg2="lt2" tx2="dk2" accent1="accent1" accent2="accent2" accent3="accent3" accent4="accent4" accent5="accent5" accent6="accent6" hlink="hlink" folHlink="folHlink"/>
  <p:sldLayoutIdLst>
    <p:sldLayoutId id="2147483726" r:id="rId1"/>
    <p:sldLayoutId id="2147483667" r:id="rId2"/>
    <p:sldLayoutId id="2147483668" r:id="rId3"/>
    <p:sldLayoutId id="2147483782" r:id="rId4"/>
    <p:sldLayoutId id="2147483776" r:id="rId5"/>
    <p:sldLayoutId id="2147483772" r:id="rId6"/>
    <p:sldLayoutId id="2147483777" r:id="rId7"/>
    <p:sldLayoutId id="2147483773" r:id="rId8"/>
    <p:sldLayoutId id="2147483774" r:id="rId9"/>
    <p:sldLayoutId id="2147483775" r:id="rId10"/>
    <p:sldLayoutId id="2147483669" r:id="rId11"/>
    <p:sldLayoutId id="2147483770" r:id="rId12"/>
    <p:sldLayoutId id="2147483780" r:id="rId13"/>
    <p:sldLayoutId id="2147483808" r:id="rId14"/>
  </p:sldLayoutIdLst>
  <p:timing>
    <p:tnLst>
      <p:par>
        <p:cTn id="1" dur="indefinite" restart="never" nodeType="tmRoot"/>
      </p:par>
    </p:tnLst>
  </p:timing>
  <p:hf sldNum="0" hdr="0" ftr="0" dt="0"/>
  <p:txStyles>
    <p:titleStyle>
      <a:lvl1pPr algn="l" eaLnBrk="1" hangingPunct="1">
        <a:lnSpc>
          <a:spcPct val="100000"/>
        </a:lnSpc>
        <a:defRPr sz="5400" b="0" i="0">
          <a:solidFill>
            <a:srgbClr val="00338D"/>
          </a:solidFill>
          <a:latin typeface="KPMG Extralight"/>
          <a:cs typeface="KPMG Extralight"/>
        </a:defRPr>
      </a:lvl1pPr>
    </p:titleStyle>
    <p:bodyStyle>
      <a:lvl1pPr eaLnBrk="1" hangingPunct="1">
        <a:spcAft>
          <a:spcPts val="702"/>
        </a:spcAft>
        <a:defRPr sz="1100" b="1" i="0">
          <a:solidFill>
            <a:srgbClr val="003087"/>
          </a:solidFill>
          <a:latin typeface="Univers 45 Light" pitchFamily="2" charset="0"/>
          <a:cs typeface="Univers 45 Light" pitchFamily="2" charset="0"/>
        </a:defRPr>
      </a:lvl1pPr>
      <a:lvl2pPr marL="0" indent="0" eaLnBrk="1" hangingPunct="1">
        <a:spcAft>
          <a:spcPts val="648"/>
        </a:spcAft>
        <a:buFont typeface="Univers for KPMG"/>
        <a:buNone/>
        <a:defRPr sz="1100" b="0" i="0">
          <a:solidFill>
            <a:schemeClr val="tx1"/>
          </a:solidFill>
          <a:latin typeface="Univers 45 Light" pitchFamily="2" charset="0"/>
          <a:cs typeface="Univers 45 Light" pitchFamily="2" charset="0"/>
        </a:defRPr>
      </a:lvl2pPr>
      <a:lvl3pPr marL="180975" indent="-153988" algn="l" eaLnBrk="1" hangingPunct="1">
        <a:spcAft>
          <a:spcPts val="648"/>
        </a:spcAft>
        <a:buClr>
          <a:srgbClr val="00338D"/>
        </a:buClr>
        <a:buFont typeface="Wingdings" panose="05000000000000000000" pitchFamily="2" charset="2"/>
        <a:buChar char="§"/>
        <a:defRPr sz="1100" b="0" i="0">
          <a:solidFill>
            <a:schemeClr val="tx1"/>
          </a:solidFill>
          <a:latin typeface="Univers 45 Light" pitchFamily="2" charset="0"/>
          <a:cs typeface="Univers 45 Light" pitchFamily="2" charset="0"/>
        </a:defRPr>
      </a:lvl3pPr>
      <a:lvl4pPr marL="352425" indent="-161925" algn="l" eaLnBrk="1" hangingPunct="1">
        <a:spcAft>
          <a:spcPts val="648"/>
        </a:spcAft>
        <a:buClr>
          <a:srgbClr val="00338D"/>
        </a:buClr>
        <a:buFont typeface="Univers for KPMG Light" panose="020B0403020202020204" pitchFamily="34" charset="0"/>
        <a:buChar char="–"/>
        <a:defRPr sz="1100" b="0" i="0" baseline="0">
          <a:solidFill>
            <a:schemeClr val="tx1"/>
          </a:solidFill>
          <a:latin typeface="Univers 45 Light" pitchFamily="2" charset="0"/>
          <a:cs typeface="Univers 45 Light" pitchFamily="2" charset="0"/>
        </a:defRPr>
      </a:lvl4pPr>
      <a:lvl5pPr marL="542925" indent="-180975" algn="l" eaLnBrk="1" hangingPunct="1">
        <a:spcAft>
          <a:spcPts val="648"/>
        </a:spcAft>
        <a:buClr>
          <a:srgbClr val="00338D"/>
        </a:buClr>
        <a:buFont typeface="Arial" panose="020B0604020202020204" pitchFamily="34" charset="0"/>
        <a:buChar char="•"/>
        <a:defRPr lang="en-US" sz="1100" b="0" i="0" dirty="0" smtClean="0">
          <a:solidFill>
            <a:schemeClr val="tx1"/>
          </a:solidFill>
          <a:latin typeface="Univers 45 Light" pitchFamily="2" charset="0"/>
          <a:cs typeface="Univers 45 Light" pitchFamily="2" charset="0"/>
        </a:defRPr>
      </a:lvl5pPr>
      <a:lvl6pPr marL="1357004" indent="-246728" algn="l" eaLnBrk="1" hangingPunct="1">
        <a:spcAft>
          <a:spcPts val="648"/>
        </a:spcAft>
        <a:buFont typeface="Univers for KPMG Light" panose="020B0403020202020204" pitchFamily="34" charset="0"/>
        <a:buChar char="-"/>
        <a:defRPr lang="en-US" sz="1619" b="0" i="0" baseline="0" dirty="0" smtClean="0">
          <a:solidFill>
            <a:srgbClr val="003087"/>
          </a:solidFill>
          <a:latin typeface="Univers for KPMG Light" panose="020B0403020202020204" pitchFamily="34" charset="0"/>
        </a:defRPr>
      </a:lvl6pPr>
      <a:lvl7pPr marL="1747657" indent="-305943" algn="l" eaLnBrk="1" hangingPunct="1">
        <a:spcAft>
          <a:spcPts val="648"/>
        </a:spcAft>
        <a:buFont typeface="Univers for KPMG Light" panose="020B0403020202020204" pitchFamily="34" charset="0"/>
        <a:buChar char="—"/>
        <a:defRPr lang="en-US" sz="1619" b="0" i="0" dirty="0" smtClean="0">
          <a:solidFill>
            <a:srgbClr val="003087"/>
          </a:solidFill>
          <a:latin typeface="Univers for KPMG Light" panose="020B0403020202020204" pitchFamily="34" charset="0"/>
        </a:defRPr>
      </a:lvl7pPr>
      <a:lvl8pPr marL="2035506" indent="-246728" algn="l" eaLnBrk="1" hangingPunct="1">
        <a:spcAft>
          <a:spcPts val="648"/>
        </a:spcAft>
        <a:buFont typeface="Univers for KPMG Light" panose="020B0403020202020204" pitchFamily="34" charset="0"/>
        <a:buChar char="-"/>
        <a:defRPr lang="en-US" sz="1619" b="0" i="0" baseline="0" dirty="0" smtClean="0">
          <a:solidFill>
            <a:srgbClr val="003087"/>
          </a:solidFill>
          <a:latin typeface="Univers for KPMG Light" panose="020B0403020202020204" pitchFamily="34" charset="0"/>
        </a:defRPr>
      </a:lvl8pPr>
    </p:bodyStyle>
    <p:otherStyle/>
  </p:txStyles>
  <p:extLst mod="1">
    <p:ext uri="{27BBF7A9-308A-43DC-89C8-2F10F3537804}">
      <p15:sldGuideLst xmlns:p15="http://schemas.microsoft.com/office/powerpoint/2012/main">
        <p15:guide id="1" orient="horz" pos="931" userDrawn="1">
          <p15:clr>
            <a:srgbClr val="F26B43"/>
          </p15:clr>
        </p15:guide>
        <p15:guide id="2" pos="553" userDrawn="1">
          <p15:clr>
            <a:srgbClr val="F26B43"/>
          </p15:clr>
        </p15:guide>
        <p15:guide id="3" pos="6735" userDrawn="1">
          <p15:clr>
            <a:srgbClr val="F26B43"/>
          </p15:clr>
        </p15:guide>
        <p15:guide id="4" orient="horz" pos="476" userDrawn="1">
          <p15:clr>
            <a:srgbClr val="F26B43"/>
          </p15:clr>
        </p15:guide>
        <p15:guide id="5" orient="horz" pos="4131" userDrawn="1">
          <p15:clr>
            <a:srgbClr val="F26B43"/>
          </p15:clr>
        </p15:guide>
        <p15:guide id="6" orient="horz" pos="4709" userDrawn="1">
          <p15:clr>
            <a:srgbClr val="F26B43"/>
          </p15:clr>
        </p15:guide>
        <p15:guide id="7" pos="3592" userDrawn="1">
          <p15:clr>
            <a:srgbClr val="F26B43"/>
          </p15:clr>
        </p15:guide>
        <p15:guide id="8" pos="6182"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object 2"/>
          <p:cNvSpPr>
            <a:spLocks noChangeAspect="1"/>
          </p:cNvSpPr>
          <p:nvPr userDrawn="1"/>
        </p:nvSpPr>
        <p:spPr>
          <a:xfrm>
            <a:off x="0" y="-6419"/>
            <a:ext cx="10691813" cy="7716005"/>
          </a:xfrm>
          <a:prstGeom prst="rect">
            <a:avLst/>
          </a:prstGeom>
          <a:blipFill dpi="0" rotWithShape="1">
            <a:blip r:embed="rId2" cstate="print">
              <a:alphaModFix amt="84000"/>
              <a:lum bright="-17000"/>
            </a:blip>
            <a:srcRect/>
            <a:stretch>
              <a:fillRect/>
            </a:stretch>
          </a:blipFill>
        </p:spPr>
        <p:txBody>
          <a:bodyPr wrap="square" lIns="0" tIns="0" rIns="0" bIns="0" rtlCol="0"/>
          <a:lstStyle/>
          <a:p>
            <a:endParaRPr sz="1639"/>
          </a:p>
        </p:txBody>
      </p:sp>
      <p:sp>
        <p:nvSpPr>
          <p:cNvPr id="8" name="Text Placeholder 6"/>
          <p:cNvSpPr txBox="1">
            <a:spLocks/>
          </p:cNvSpPr>
          <p:nvPr userDrawn="1"/>
        </p:nvSpPr>
        <p:spPr>
          <a:xfrm>
            <a:off x="2499683" y="5262128"/>
            <a:ext cx="7241618" cy="741145"/>
          </a:xfrm>
          <a:prstGeom prst="rect">
            <a:avLst/>
          </a:prstGeom>
        </p:spPr>
        <p:txBody>
          <a:bodyPr vert="horz" lIns="0" tIns="0" rIns="0" bIns="0"/>
          <a:lstStyle>
            <a:lvl1pPr marL="228600" indent="-228600" algn="l" defTabSz="914400" rtl="0" eaLnBrk="1" latinLnBrk="0" hangingPunct="1">
              <a:lnSpc>
                <a:spcPct val="90000"/>
              </a:lnSpc>
              <a:spcBef>
                <a:spcPts val="294"/>
              </a:spcBef>
              <a:spcAft>
                <a:spcPts val="0"/>
              </a:spcAft>
              <a:buFont typeface="Arial" panose="020B0604020202020204" pitchFamily="34" charset="0"/>
              <a:buChar char="•"/>
              <a:defRPr sz="1100" b="0" i="0" kern="1200">
                <a:solidFill>
                  <a:srgbClr val="FFFFFF"/>
                </a:solidFill>
                <a:latin typeface="Univers for KPMG Light"/>
                <a:ea typeface="+mn-ea"/>
                <a:cs typeface="Univers for KPMG Light"/>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rgbClr val="FFFFFF"/>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rgbClr val="FFFFFF"/>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rgbClr val="FFFFFF"/>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rgbClr val="FFFFFF"/>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fr-FR" smtClean="0"/>
              <a:t>Modifiez les styles du texte du masque</a:t>
            </a:r>
          </a:p>
        </p:txBody>
      </p:sp>
      <p:sp>
        <p:nvSpPr>
          <p:cNvPr id="9" name="Title 1"/>
          <p:cNvSpPr txBox="1">
            <a:spLocks/>
          </p:cNvSpPr>
          <p:nvPr userDrawn="1"/>
        </p:nvSpPr>
        <p:spPr>
          <a:xfrm>
            <a:off x="2506839" y="1474570"/>
            <a:ext cx="7241274" cy="4082225"/>
          </a:xfrm>
          <a:prstGeom prst="rect">
            <a:avLst/>
          </a:prstGeom>
        </p:spPr>
        <p:txBody>
          <a:bodyPr anchor="t" anchorCtr="0"/>
          <a:lstStyle>
            <a:lvl1pPr algn="l" defTabSz="914400" rtl="0" eaLnBrk="1" latinLnBrk="0" hangingPunct="1">
              <a:lnSpc>
                <a:spcPct val="70000"/>
              </a:lnSpc>
              <a:spcBef>
                <a:spcPct val="0"/>
              </a:spcBef>
              <a:buNone/>
              <a:defRPr sz="11000" kern="1200">
                <a:solidFill>
                  <a:srgbClr val="FFFFFF"/>
                </a:solidFill>
                <a:latin typeface="+mj-lt"/>
                <a:ea typeface="+mj-ea"/>
                <a:cs typeface="+mj-cs"/>
              </a:defRPr>
            </a:lvl1pPr>
          </a:lstStyle>
          <a:p>
            <a:r>
              <a:rPr lang="fr-FR" dirty="0" smtClean="0">
                <a:latin typeface="KPMG Extralight" panose="020B0303030202040204" pitchFamily="34" charset="0"/>
              </a:rPr>
              <a:t>Modifiez le style du titre</a:t>
            </a:r>
            <a:endParaRPr lang="en-US" dirty="0">
              <a:latin typeface="KPMG Extralight" panose="020B0303030202040204" pitchFamily="34" charset="0"/>
            </a:endParaRPr>
          </a:p>
        </p:txBody>
      </p:sp>
      <p:pic>
        <p:nvPicPr>
          <p:cNvPr id="10" name="Picture 7"/>
          <p:cNvPicPr>
            <a:picLocks noChangeAspect="1"/>
          </p:cNvPicPr>
          <p:nvPr userDrawn="1"/>
        </p:nvPicPr>
        <p:blipFill rotWithShape="1">
          <a:blip r:embed="rId3" cstate="print">
            <a:extLst>
              <a:ext uri="{28A0092B-C50C-407E-A947-70E740481C1C}">
                <a14:useLocalDpi xmlns:a14="http://schemas.microsoft.com/office/drawing/2010/main" val="0"/>
              </a:ext>
            </a:extLst>
          </a:blip>
          <a:srcRect l="-317" t="20408" b="21208"/>
          <a:stretch/>
        </p:blipFill>
        <p:spPr>
          <a:xfrm>
            <a:off x="359591" y="254696"/>
            <a:ext cx="1377356" cy="604774"/>
          </a:xfrm>
          <a:prstGeom prst="rect">
            <a:avLst/>
          </a:prstGeom>
        </p:spPr>
      </p:pic>
    </p:spTree>
    <p:extLst>
      <p:ext uri="{BB962C8B-B14F-4D97-AF65-F5344CB8AC3E}">
        <p14:creationId xmlns:p14="http://schemas.microsoft.com/office/powerpoint/2010/main" val="1313730456"/>
      </p:ext>
    </p:extLst>
  </p:cSld>
  <p:clrMap bg1="lt1" tx1="dk1" bg2="lt2" tx2="dk2" accent1="accent1" accent2="accent2" accent3="accent3" accent4="accent4" accent5="accent5" accent6="accent6" hlink="hlink" folHlink="folHlink"/>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78" name="Title Placeholder 77"/>
          <p:cNvSpPr>
            <a:spLocks noGrp="1"/>
          </p:cNvSpPr>
          <p:nvPr>
            <p:ph type="title"/>
          </p:nvPr>
        </p:nvSpPr>
        <p:spPr>
          <a:xfrm>
            <a:off x="879968" y="666751"/>
            <a:ext cx="9218786" cy="942975"/>
          </a:xfrm>
          <a:prstGeom prst="rect">
            <a:avLst/>
          </a:prstGeom>
          <a:noFill/>
        </p:spPr>
        <p:txBody>
          <a:bodyPr vert="horz" lIns="0" tIns="0" rIns="0" bIns="0" rtlCol="0" anchor="t" anchorCtr="0">
            <a:noAutofit/>
          </a:bodyPr>
          <a:lstStyle/>
          <a:p>
            <a:r>
              <a:rPr lang="en-GB" dirty="0" err="1" smtClean="0"/>
              <a:t>Change the</a:t>
            </a:r>
            <a:r>
              <a:rPr lang="en-GB" dirty="0" smtClean="0"/>
              <a:t> style of the title</a:t>
            </a:r>
            <a:endParaRPr lang="en-GB" dirty="0"/>
          </a:p>
        </p:txBody>
      </p:sp>
      <p:sp>
        <p:nvSpPr>
          <p:cNvPr id="11" name="Rectangle 10"/>
          <p:cNvSpPr/>
          <p:nvPr/>
        </p:nvSpPr>
        <p:spPr>
          <a:xfrm>
            <a:off x="0" y="-603509"/>
            <a:ext cx="252000" cy="252000"/>
          </a:xfrm>
          <a:prstGeom prst="rect">
            <a:avLst/>
          </a:prstGeom>
          <a:solidFill>
            <a:srgbClr val="0033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72972"/>
            <a:endParaRPr lang="fr-FR" sz="1862">
              <a:solidFill>
                <a:prstClr val="white"/>
              </a:solidFill>
            </a:endParaRPr>
          </a:p>
        </p:txBody>
      </p:sp>
      <p:sp>
        <p:nvSpPr>
          <p:cNvPr id="12" name="Rectangle 11"/>
          <p:cNvSpPr/>
          <p:nvPr/>
        </p:nvSpPr>
        <p:spPr>
          <a:xfrm>
            <a:off x="288033" y="-603509"/>
            <a:ext cx="252000" cy="252000"/>
          </a:xfrm>
          <a:prstGeom prst="rect">
            <a:avLst/>
          </a:prstGeom>
          <a:solidFill>
            <a:srgbClr val="005E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72972"/>
            <a:endParaRPr lang="fr-FR" sz="1862">
              <a:solidFill>
                <a:prstClr val="white"/>
              </a:solidFill>
            </a:endParaRPr>
          </a:p>
        </p:txBody>
      </p:sp>
      <p:sp>
        <p:nvSpPr>
          <p:cNvPr id="13" name="Rectangle 12"/>
          <p:cNvSpPr/>
          <p:nvPr/>
        </p:nvSpPr>
        <p:spPr>
          <a:xfrm>
            <a:off x="576065" y="-603509"/>
            <a:ext cx="252000" cy="252000"/>
          </a:xfrm>
          <a:prstGeom prst="rect">
            <a:avLst/>
          </a:prstGeom>
          <a:solidFill>
            <a:srgbClr val="0091D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72972"/>
            <a:endParaRPr lang="fr-FR" sz="1862">
              <a:solidFill>
                <a:prstClr val="white"/>
              </a:solidFill>
            </a:endParaRPr>
          </a:p>
        </p:txBody>
      </p:sp>
      <p:sp>
        <p:nvSpPr>
          <p:cNvPr id="14" name="Rectangle 13"/>
          <p:cNvSpPr/>
          <p:nvPr/>
        </p:nvSpPr>
        <p:spPr>
          <a:xfrm>
            <a:off x="936104" y="-603509"/>
            <a:ext cx="252000" cy="252000"/>
          </a:xfrm>
          <a:prstGeom prst="rect">
            <a:avLst/>
          </a:prstGeom>
          <a:solidFill>
            <a:srgbClr val="4836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72972"/>
            <a:endParaRPr lang="fr-FR" sz="1862">
              <a:solidFill>
                <a:prstClr val="white"/>
              </a:solidFill>
            </a:endParaRPr>
          </a:p>
        </p:txBody>
      </p:sp>
      <p:sp>
        <p:nvSpPr>
          <p:cNvPr id="15" name="Rectangle 14"/>
          <p:cNvSpPr/>
          <p:nvPr/>
        </p:nvSpPr>
        <p:spPr>
          <a:xfrm>
            <a:off x="1224137" y="-603509"/>
            <a:ext cx="252000" cy="252000"/>
          </a:xfrm>
          <a:prstGeom prst="rect">
            <a:avLst/>
          </a:prstGeom>
          <a:solidFill>
            <a:srgbClr val="470A6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72972"/>
            <a:endParaRPr lang="fr-FR" sz="1862">
              <a:solidFill>
                <a:prstClr val="white"/>
              </a:solidFill>
            </a:endParaRPr>
          </a:p>
        </p:txBody>
      </p:sp>
      <p:sp>
        <p:nvSpPr>
          <p:cNvPr id="16" name="Rectangle 15"/>
          <p:cNvSpPr/>
          <p:nvPr/>
        </p:nvSpPr>
        <p:spPr>
          <a:xfrm>
            <a:off x="1512169" y="-594575"/>
            <a:ext cx="252000" cy="252000"/>
          </a:xfrm>
          <a:prstGeom prst="rect">
            <a:avLst/>
          </a:prstGeom>
          <a:solidFill>
            <a:srgbClr val="6D207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72972"/>
            <a:endParaRPr lang="fr-FR" sz="1862">
              <a:solidFill>
                <a:prstClr val="white"/>
              </a:solidFill>
            </a:endParaRPr>
          </a:p>
        </p:txBody>
      </p:sp>
      <p:sp>
        <p:nvSpPr>
          <p:cNvPr id="17" name="Rectangle 16"/>
          <p:cNvSpPr/>
          <p:nvPr/>
        </p:nvSpPr>
        <p:spPr>
          <a:xfrm>
            <a:off x="1800200" y="-594575"/>
            <a:ext cx="252000" cy="252000"/>
          </a:xfrm>
          <a:prstGeom prst="rect">
            <a:avLst/>
          </a:prstGeom>
          <a:solidFill>
            <a:srgbClr val="00A3A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72972"/>
            <a:endParaRPr lang="fr-FR" sz="1862">
              <a:solidFill>
                <a:prstClr val="white"/>
              </a:solidFill>
            </a:endParaRPr>
          </a:p>
        </p:txBody>
      </p:sp>
      <p:sp>
        <p:nvSpPr>
          <p:cNvPr id="18" name="Rectangle 17"/>
          <p:cNvSpPr/>
          <p:nvPr/>
        </p:nvSpPr>
        <p:spPr>
          <a:xfrm>
            <a:off x="1512169" y="-303201"/>
            <a:ext cx="252000" cy="252000"/>
          </a:xfrm>
          <a:prstGeom prst="rect">
            <a:avLst/>
          </a:prstGeom>
          <a:solidFill>
            <a:srgbClr val="C6007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72972"/>
            <a:endParaRPr lang="fr-FR" sz="1862">
              <a:solidFill>
                <a:prstClr val="white"/>
              </a:solidFill>
            </a:endParaRPr>
          </a:p>
        </p:txBody>
      </p:sp>
      <p:sp>
        <p:nvSpPr>
          <p:cNvPr id="19" name="Rectangle 18"/>
          <p:cNvSpPr/>
          <p:nvPr/>
        </p:nvSpPr>
        <p:spPr>
          <a:xfrm>
            <a:off x="0" y="-303201"/>
            <a:ext cx="252000" cy="252000"/>
          </a:xfrm>
          <a:prstGeom prst="rect">
            <a:avLst/>
          </a:prstGeom>
          <a:solidFill>
            <a:srgbClr val="009A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72972"/>
            <a:endParaRPr lang="fr-FR" sz="1862">
              <a:solidFill>
                <a:prstClr val="white"/>
              </a:solidFill>
            </a:endParaRPr>
          </a:p>
        </p:txBody>
      </p:sp>
      <p:sp>
        <p:nvSpPr>
          <p:cNvPr id="20" name="Rectangle 19"/>
          <p:cNvSpPr/>
          <p:nvPr/>
        </p:nvSpPr>
        <p:spPr>
          <a:xfrm>
            <a:off x="288033" y="-303201"/>
            <a:ext cx="252000" cy="252000"/>
          </a:xfrm>
          <a:prstGeom prst="rect">
            <a:avLst/>
          </a:prstGeom>
          <a:solidFill>
            <a:srgbClr val="43B0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72972"/>
            <a:endParaRPr lang="fr-FR" sz="1862">
              <a:solidFill>
                <a:prstClr val="white"/>
              </a:solidFill>
            </a:endParaRPr>
          </a:p>
        </p:txBody>
      </p:sp>
      <p:sp>
        <p:nvSpPr>
          <p:cNvPr id="21" name="Rectangle 20"/>
          <p:cNvSpPr/>
          <p:nvPr/>
        </p:nvSpPr>
        <p:spPr>
          <a:xfrm>
            <a:off x="576065" y="-303201"/>
            <a:ext cx="252000" cy="252000"/>
          </a:xfrm>
          <a:prstGeom prst="rect">
            <a:avLst/>
          </a:prstGeom>
          <a:solidFill>
            <a:srgbClr val="EAAA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72972"/>
            <a:endParaRPr lang="fr-FR" sz="1862">
              <a:solidFill>
                <a:prstClr val="white"/>
              </a:solidFill>
            </a:endParaRPr>
          </a:p>
        </p:txBody>
      </p:sp>
      <p:sp>
        <p:nvSpPr>
          <p:cNvPr id="22" name="Rectangle 21"/>
          <p:cNvSpPr/>
          <p:nvPr/>
        </p:nvSpPr>
        <p:spPr>
          <a:xfrm>
            <a:off x="936104" y="-303201"/>
            <a:ext cx="252000" cy="252000"/>
          </a:xfrm>
          <a:prstGeom prst="rect">
            <a:avLst/>
          </a:prstGeom>
          <a:solidFill>
            <a:srgbClr val="F68D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72972"/>
            <a:endParaRPr lang="fr-FR" sz="1862">
              <a:solidFill>
                <a:prstClr val="white"/>
              </a:solidFill>
            </a:endParaRPr>
          </a:p>
        </p:txBody>
      </p:sp>
      <p:sp>
        <p:nvSpPr>
          <p:cNvPr id="23" name="Rectangle 22"/>
          <p:cNvSpPr/>
          <p:nvPr/>
        </p:nvSpPr>
        <p:spPr>
          <a:xfrm>
            <a:off x="1224137" y="-303201"/>
            <a:ext cx="252000" cy="252000"/>
          </a:xfrm>
          <a:prstGeom prst="rect">
            <a:avLst/>
          </a:prstGeom>
          <a:solidFill>
            <a:srgbClr val="BC20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72972"/>
            <a:endParaRPr lang="fr-FR" sz="1862">
              <a:solidFill>
                <a:prstClr val="white"/>
              </a:solidFill>
            </a:endParaRPr>
          </a:p>
        </p:txBody>
      </p:sp>
      <p:sp>
        <p:nvSpPr>
          <p:cNvPr id="7" name="Espace réservé du texte 6"/>
          <p:cNvSpPr>
            <a:spLocks noGrp="1"/>
          </p:cNvSpPr>
          <p:nvPr>
            <p:ph type="body" idx="1"/>
          </p:nvPr>
        </p:nvSpPr>
        <p:spPr>
          <a:xfrm>
            <a:off x="794736" y="1771651"/>
            <a:ext cx="9149163" cy="4951413"/>
          </a:xfrm>
          <a:prstGeom prst="rect">
            <a:avLst/>
          </a:prstGeom>
        </p:spPr>
        <p:txBody>
          <a:bodyPr vert="horz" lIns="91440" tIns="45720" rIns="91440" bIns="45720" rtlCol="0">
            <a:normAutofit/>
          </a:bodyPr>
          <a:lstStyle/>
          <a:p>
            <a:pPr lvl="0"/>
            <a:r>
              <a:rPr lang="en-GB" dirty="0" err="1" smtClean="0"/>
              <a:t>Change the text</a:t>
            </a:r>
            <a:r>
              <a:rPr lang="en-GB" dirty="0" smtClean="0"/>
              <a:t> styles of the mask</a:t>
            </a:r>
            <a:r>
              <a:rPr lang="en-GB" dirty="0" err="1" smtClean="0"/>
              <a:t> text</a:t>
            </a:r>
          </a:p>
          <a:p>
            <a:pPr lvl="1"/>
            <a:r>
              <a:rPr lang="en-GB" dirty="0" err="1" smtClean="0"/>
              <a:t>Second level</a:t>
            </a:r>
            <a:endParaRPr lang="en-GB" dirty="0" smtClean="0"/>
          </a:p>
          <a:p>
            <a:pPr lvl="2"/>
            <a:r>
              <a:rPr lang="en-GB" dirty="0" err="1" smtClean="0"/>
              <a:t>Third level</a:t>
            </a:r>
            <a:endParaRPr lang="en-GB" dirty="0" smtClean="0"/>
          </a:p>
          <a:p>
            <a:pPr lvl="3"/>
            <a:r>
              <a:rPr lang="en-GB" dirty="0" err="1" smtClean="0"/>
              <a:t>Fourth level</a:t>
            </a:r>
            <a:endParaRPr lang="en-GB" dirty="0" smtClean="0"/>
          </a:p>
          <a:p>
            <a:pPr lvl="4"/>
            <a:r>
              <a:rPr lang="en-GB" dirty="0" err="1" smtClean="0"/>
              <a:t>Fifth level</a:t>
            </a:r>
            <a:endParaRPr lang="en-GB" dirty="0"/>
          </a:p>
        </p:txBody>
      </p:sp>
      <p:sp>
        <p:nvSpPr>
          <p:cNvPr id="24" name="Shape 36"/>
          <p:cNvSpPr/>
          <p:nvPr userDrawn="1"/>
        </p:nvSpPr>
        <p:spPr>
          <a:xfrm>
            <a:off x="1962150" y="7083325"/>
            <a:ext cx="7385270" cy="241935"/>
          </a:xfrm>
          <a:prstGeom prst="rect">
            <a:avLst/>
          </a:prstGeom>
          <a:ln w="12700">
            <a:miter lim="400000"/>
          </a:ln>
          <a:extLst>
            <a:ext uri="{C572A759-6A51-4108-AA02-DFA0A04FC94B}">
              <ma14:wrappingTextBoxFlag xmlns="" xmlns:ma14="http://schemas.microsoft.com/office/mac/drawingml/2011/main" val="1"/>
            </a:ext>
          </a:extLst>
        </p:spPr>
        <p:txBody>
          <a:bodyPr lIns="0" tIns="0" rIns="0" bIns="0"/>
          <a:lstStyle>
            <a:lvl1pPr defTabSz="914400">
              <a:defRPr sz="800">
                <a:solidFill>
                  <a:srgbClr val="004C97"/>
                </a:solidFill>
                <a:latin typeface="Univers for KPMG"/>
                <a:ea typeface="Univers for KPMG"/>
                <a:cs typeface="Univers for KPMG"/>
                <a:sym typeface="Univers for KPMG"/>
              </a:defRPr>
            </a:lvl1pPr>
          </a:lstStyle>
          <a:p>
            <a:pPr lvl="0">
              <a:defRPr sz="1800">
                <a:solidFill>
                  <a:srgbClr val="000000"/>
                </a:solidFill>
              </a:defRPr>
            </a:pPr>
            <a:r>
              <a:rPr lang="fr-FR" sz="600" dirty="0" smtClean="0">
                <a:solidFill>
                  <a:schemeClr val="bg1">
                    <a:lumMod val="65000"/>
                  </a:schemeClr>
                </a:solidFill>
                <a:latin typeface="Univers for KPMG Light"/>
                <a:ea typeface="Univers for KPMG Light"/>
                <a:cs typeface="Univers for KPMG Light"/>
              </a:rPr>
              <a:t>© 2020 KPMG France, membre français du réseau KPMG International constitué de cabinets indépendants adhérents de KPMG International </a:t>
            </a:r>
            <a:r>
              <a:rPr lang="fr-FR" sz="600" dirty="0" err="1" smtClean="0">
                <a:solidFill>
                  <a:schemeClr val="bg1">
                    <a:lumMod val="65000"/>
                  </a:schemeClr>
                </a:solidFill>
                <a:latin typeface="Univers for KPMG Light"/>
                <a:ea typeface="Univers for KPMG Light"/>
                <a:cs typeface="Univers for KPMG Light"/>
              </a:rPr>
              <a:t>Cooperative</a:t>
            </a:r>
            <a:r>
              <a:rPr lang="fr-FR" sz="600" dirty="0" smtClean="0">
                <a:solidFill>
                  <a:schemeClr val="bg1">
                    <a:lumMod val="65000"/>
                  </a:schemeClr>
                </a:solidFill>
                <a:latin typeface="Univers for KPMG Light"/>
                <a:ea typeface="Univers for KPMG Light"/>
                <a:cs typeface="Univers for KPMG Light"/>
              </a:rPr>
              <a:t>, une entité de droit suisse. Tous droits réservés. Le nom KPMG et le logo sont des marques déposées ou des marques de KPMG International. </a:t>
            </a:r>
          </a:p>
        </p:txBody>
      </p:sp>
      <p:sp>
        <p:nvSpPr>
          <p:cNvPr id="25" name="Slide Number Placeholder 2"/>
          <p:cNvSpPr txBox="1">
            <a:spLocks/>
          </p:cNvSpPr>
          <p:nvPr userDrawn="1"/>
        </p:nvSpPr>
        <p:spPr>
          <a:xfrm>
            <a:off x="9470578" y="7003050"/>
            <a:ext cx="798067" cy="402483"/>
          </a:xfrm>
          <a:prstGeom prst="rect">
            <a:avLst/>
          </a:prstGeom>
        </p:spPr>
        <p:txBody>
          <a:bodyPr vert="horz" lIns="98694" tIns="49347" rIns="98694" bIns="49347" rtlCol="0" anchor="ctr"/>
          <a:lstStyle>
            <a:defPPr>
              <a:defRPr lang="en-US"/>
            </a:defPPr>
            <a:lvl1pPr marL="0" algn="r" defTabSz="410291" rtl="0" eaLnBrk="1" latinLnBrk="0" hangingPunct="1">
              <a:defRPr sz="1100" kern="1200">
                <a:solidFill>
                  <a:srgbClr val="00338D"/>
                </a:solidFill>
                <a:latin typeface="Univers for KPMG" panose="020B0603020202020204" pitchFamily="34" charset="0"/>
                <a:ea typeface="+mn-ea"/>
                <a:cs typeface="+mn-cs"/>
              </a:defRPr>
            </a:lvl1pPr>
            <a:lvl2pPr marL="410291" algn="l" defTabSz="410291" rtl="0" eaLnBrk="1" latinLnBrk="0" hangingPunct="1">
              <a:defRPr sz="1600" kern="1200">
                <a:solidFill>
                  <a:schemeClr val="tx1"/>
                </a:solidFill>
                <a:latin typeface="+mn-lt"/>
                <a:ea typeface="+mn-ea"/>
                <a:cs typeface="+mn-cs"/>
              </a:defRPr>
            </a:lvl2pPr>
            <a:lvl3pPr marL="820583" algn="l" defTabSz="410291" rtl="0" eaLnBrk="1" latinLnBrk="0" hangingPunct="1">
              <a:defRPr sz="1600" kern="1200">
                <a:solidFill>
                  <a:schemeClr val="tx1"/>
                </a:solidFill>
                <a:latin typeface="+mn-lt"/>
                <a:ea typeface="+mn-ea"/>
                <a:cs typeface="+mn-cs"/>
              </a:defRPr>
            </a:lvl3pPr>
            <a:lvl4pPr marL="1230874" algn="l" defTabSz="410291" rtl="0" eaLnBrk="1" latinLnBrk="0" hangingPunct="1">
              <a:defRPr sz="1600" kern="1200">
                <a:solidFill>
                  <a:schemeClr val="tx1"/>
                </a:solidFill>
                <a:latin typeface="+mn-lt"/>
                <a:ea typeface="+mn-ea"/>
                <a:cs typeface="+mn-cs"/>
              </a:defRPr>
            </a:lvl4pPr>
            <a:lvl5pPr marL="1641165" algn="l" defTabSz="410291" rtl="0" eaLnBrk="1" latinLnBrk="0" hangingPunct="1">
              <a:defRPr sz="1600" kern="1200">
                <a:solidFill>
                  <a:schemeClr val="tx1"/>
                </a:solidFill>
                <a:latin typeface="+mn-lt"/>
                <a:ea typeface="+mn-ea"/>
                <a:cs typeface="+mn-cs"/>
              </a:defRPr>
            </a:lvl5pPr>
            <a:lvl6pPr marL="2051456" algn="l" defTabSz="410291" rtl="0" eaLnBrk="1" latinLnBrk="0" hangingPunct="1">
              <a:defRPr sz="1600" kern="1200">
                <a:solidFill>
                  <a:schemeClr val="tx1"/>
                </a:solidFill>
                <a:latin typeface="+mn-lt"/>
                <a:ea typeface="+mn-ea"/>
                <a:cs typeface="+mn-cs"/>
              </a:defRPr>
            </a:lvl6pPr>
            <a:lvl7pPr marL="2461748" algn="l" defTabSz="410291" rtl="0" eaLnBrk="1" latinLnBrk="0" hangingPunct="1">
              <a:defRPr sz="1600" kern="1200">
                <a:solidFill>
                  <a:schemeClr val="tx1"/>
                </a:solidFill>
                <a:latin typeface="+mn-lt"/>
                <a:ea typeface="+mn-ea"/>
                <a:cs typeface="+mn-cs"/>
              </a:defRPr>
            </a:lvl7pPr>
            <a:lvl8pPr marL="2872039" algn="l" defTabSz="410291" rtl="0" eaLnBrk="1" latinLnBrk="0" hangingPunct="1">
              <a:defRPr sz="1600" kern="1200">
                <a:solidFill>
                  <a:schemeClr val="tx1"/>
                </a:solidFill>
                <a:latin typeface="+mn-lt"/>
                <a:ea typeface="+mn-ea"/>
                <a:cs typeface="+mn-cs"/>
              </a:defRPr>
            </a:lvl8pPr>
            <a:lvl9pPr marL="3282330" algn="l" defTabSz="410291" rtl="0" eaLnBrk="1" latinLnBrk="0" hangingPunct="1">
              <a:defRPr sz="1600" kern="1200">
                <a:solidFill>
                  <a:schemeClr val="tx1"/>
                </a:solidFill>
                <a:latin typeface="+mn-lt"/>
                <a:ea typeface="+mn-ea"/>
                <a:cs typeface="+mn-cs"/>
              </a:defRPr>
            </a:lvl9pPr>
          </a:lstStyle>
          <a:p>
            <a:fld id="{F5720C74-DF7F-4219-833F-24107FE1C2EA}" type="slidenum">
              <a:rPr lang="en-CA" sz="900" smtClean="0"/>
              <a:pPr/>
              <a:t>‹N°›</a:t>
            </a:fld>
            <a:endParaRPr lang="en-CA" sz="900" dirty="0"/>
          </a:p>
        </p:txBody>
      </p:sp>
      <p:pic>
        <p:nvPicPr>
          <p:cNvPr id="26" name="Picture 7" descr="KPMG_NoCP_PMS287_US_283_6779.eps"/>
          <p:cNvPicPr>
            <a:picLocks noChangeAspect="1"/>
          </p:cNvPicPr>
          <p:nvPr userDrawn="1"/>
        </p:nvPicPr>
        <p:blipFill rotWithShape="1">
          <a:blip r:embed="rId26" cstate="email">
            <a:extLst>
              <a:ext uri="{28A0092B-C50C-407E-A947-70E740481C1C}">
                <a14:useLocalDpi xmlns:a14="http://schemas.microsoft.com/office/drawing/2010/main"/>
              </a:ext>
            </a:extLst>
          </a:blip>
          <a:srcRect l="7057" t="24107" r="10265" b="24107"/>
          <a:stretch/>
        </p:blipFill>
        <p:spPr>
          <a:xfrm>
            <a:off x="564493" y="7050405"/>
            <a:ext cx="714384" cy="302387"/>
          </a:xfrm>
          <a:prstGeom prst="rect">
            <a:avLst/>
          </a:prstGeom>
        </p:spPr>
      </p:pic>
    </p:spTree>
    <p:extLst>
      <p:ext uri="{BB962C8B-B14F-4D97-AF65-F5344CB8AC3E}">
        <p14:creationId xmlns:p14="http://schemas.microsoft.com/office/powerpoint/2010/main" val="465948418"/>
      </p:ext>
    </p:extLst>
  </p:cSld>
  <p:clrMap bg1="lt1" tx1="dk1" bg2="lt2" tx2="dk2" accent1="accent1" accent2="accent2" accent3="accent3" accent4="accent4" accent5="accent5" accent6="accent6" hlink="hlink" folHlink="folHlink"/>
  <p:sldLayoutIdLst>
    <p:sldLayoutId id="2147483784" r:id="rId1"/>
    <p:sldLayoutId id="2147483785" r:id="rId2"/>
    <p:sldLayoutId id="2147483786" r:id="rId3"/>
    <p:sldLayoutId id="2147483787" r:id="rId4"/>
    <p:sldLayoutId id="2147483788" r:id="rId5"/>
    <p:sldLayoutId id="2147483789" r:id="rId6"/>
    <p:sldLayoutId id="2147483790" r:id="rId7"/>
    <p:sldLayoutId id="2147483791" r:id="rId8"/>
    <p:sldLayoutId id="2147483792" r:id="rId9"/>
    <p:sldLayoutId id="2147483793" r:id="rId10"/>
    <p:sldLayoutId id="2147483794" r:id="rId11"/>
    <p:sldLayoutId id="2147483795" r:id="rId12"/>
    <p:sldLayoutId id="2147483796" r:id="rId13"/>
    <p:sldLayoutId id="2147483797" r:id="rId14"/>
    <p:sldLayoutId id="2147483798" r:id="rId15"/>
    <p:sldLayoutId id="2147483799" r:id="rId16"/>
    <p:sldLayoutId id="2147483800" r:id="rId17"/>
    <p:sldLayoutId id="2147483801" r:id="rId18"/>
    <p:sldLayoutId id="2147483802" r:id="rId19"/>
    <p:sldLayoutId id="2147483803" r:id="rId20"/>
    <p:sldLayoutId id="2147483804" r:id="rId21"/>
    <p:sldLayoutId id="2147483805" r:id="rId22"/>
    <p:sldLayoutId id="2147483806" r:id="rId23"/>
    <p:sldLayoutId id="2147483807" r:id="rId24"/>
  </p:sldLayoutIdLst>
  <p:timing>
    <p:tnLst>
      <p:par>
        <p:cTn id="1" dur="indefinite" restart="never" nodeType="tmRoot"/>
      </p:par>
    </p:tnLst>
  </p:timing>
  <p:txStyles>
    <p:titleStyle>
      <a:lvl1pPr eaLnBrk="1" hangingPunct="1">
        <a:lnSpc>
          <a:spcPct val="70000"/>
        </a:lnSpc>
        <a:defRPr sz="3998">
          <a:solidFill>
            <a:srgbClr val="003087"/>
          </a:solidFill>
          <a:latin typeface="KPMG Extralight" panose="020B0303030202040204" pitchFamily="34" charset="0"/>
          <a:cs typeface="KPMG Extralight" panose="020B0303030202040204" pitchFamily="34" charset="0"/>
        </a:defRPr>
      </a:lvl1pPr>
    </p:titleStyle>
    <p:bodyStyle>
      <a:lvl1pPr eaLnBrk="1" hangingPunct="1">
        <a:spcBef>
          <a:spcPts val="1799"/>
        </a:spcBef>
        <a:spcAft>
          <a:spcPts val="400"/>
        </a:spcAft>
        <a:defRPr sz="1100" b="1" i="0">
          <a:solidFill>
            <a:srgbClr val="00338D"/>
          </a:solidFill>
          <a:latin typeface="Arial" panose="020B0604020202020204" pitchFamily="34" charset="0"/>
          <a:cs typeface="Arial" panose="020B0604020202020204" pitchFamily="34" charset="0"/>
        </a:defRPr>
      </a:lvl1pPr>
      <a:lvl2pPr marL="0" indent="0" eaLnBrk="1" hangingPunct="1">
        <a:spcBef>
          <a:spcPts val="300"/>
        </a:spcBef>
        <a:spcAft>
          <a:spcPts val="500"/>
        </a:spcAft>
        <a:buFont typeface="Wingdings" panose="05000000000000000000" pitchFamily="2" charset="2"/>
        <a:buNone/>
        <a:defRPr sz="900" b="0" i="0">
          <a:solidFill>
            <a:schemeClr val="tx1"/>
          </a:solidFill>
          <a:latin typeface="Arial" panose="020B0604020202020204" pitchFamily="34" charset="0"/>
          <a:cs typeface="Arial" panose="020B0604020202020204" pitchFamily="34" charset="0"/>
        </a:defRPr>
      </a:lvl2pPr>
      <a:lvl3pPr marL="85700" indent="-85700" eaLnBrk="1" hangingPunct="1">
        <a:spcAft>
          <a:spcPts val="400"/>
        </a:spcAft>
        <a:buClr>
          <a:srgbClr val="00338D"/>
        </a:buClr>
        <a:buFont typeface="Arial Black" panose="020B0A04020102020204" pitchFamily="34" charset="0"/>
        <a:buChar char="І"/>
        <a:defRPr sz="900" b="0" i="0">
          <a:solidFill>
            <a:schemeClr val="tx1"/>
          </a:solidFill>
          <a:latin typeface="Arial" panose="020B0604020202020204" pitchFamily="34" charset="0"/>
          <a:cs typeface="Arial" panose="020B0604020202020204" pitchFamily="34" charset="0"/>
        </a:defRPr>
      </a:lvl3pPr>
      <a:lvl4pPr marL="285665" indent="-104743" eaLnBrk="1" hangingPunct="1">
        <a:spcAft>
          <a:spcPts val="300"/>
        </a:spcAft>
        <a:buClr>
          <a:srgbClr val="00338D"/>
        </a:buClr>
        <a:buFont typeface="Wingdings 3" panose="05040102010807070707" pitchFamily="18" charset="2"/>
        <a:buChar char="ê"/>
        <a:tabLst>
          <a:tab pos="266620" algn="l"/>
        </a:tabLst>
        <a:defRPr sz="900" b="0" i="0">
          <a:solidFill>
            <a:schemeClr val="tx1"/>
          </a:solidFill>
          <a:latin typeface="Arial" panose="020B0604020202020204" pitchFamily="34" charset="0"/>
          <a:cs typeface="Arial" panose="020B0604020202020204" pitchFamily="34" charset="0"/>
        </a:defRPr>
      </a:lvl4pPr>
      <a:lvl5pPr marL="466585" indent="-114265" eaLnBrk="1" hangingPunct="1">
        <a:spcAft>
          <a:spcPts val="300"/>
        </a:spcAft>
        <a:buClr>
          <a:srgbClr val="00338D"/>
        </a:buClr>
        <a:buFont typeface="Arial" panose="020B0604020202020204" pitchFamily="34" charset="0"/>
        <a:buChar char="–"/>
        <a:tabLst>
          <a:tab pos="542762" algn="l"/>
        </a:tabLst>
        <a:defRPr sz="900" b="0" i="0">
          <a:solidFill>
            <a:schemeClr val="tx1"/>
          </a:solidFill>
          <a:latin typeface="Arial" panose="020B0604020202020204" pitchFamily="34" charset="0"/>
          <a:cs typeface="Arial" panose="020B0604020202020204" pitchFamily="34" charset="0"/>
        </a:defRPr>
      </a:lvl5pPr>
    </p:bodyStyle>
    <p:otherStyle/>
  </p:txStyles>
  <p:extLst mod="1">
    <p:ext uri="{27BBF7A9-308A-43DC-89C8-2F10F3537804}">
      <p15:sldGuideLst xmlns:p15="http://schemas.microsoft.com/office/powerpoint/2012/main">
        <p15:guide id="1" orient="horz" pos="648">
          <p15:clr>
            <a:srgbClr val="F26B43"/>
          </p15:clr>
        </p15:guide>
        <p15:guide id="2" pos="555">
          <p15:clr>
            <a:srgbClr val="F26B43"/>
          </p15:clr>
        </p15:guide>
        <p15:guide id="3" orient="horz" pos="420">
          <p15:clr>
            <a:srgbClr val="F26B43"/>
          </p15:clr>
        </p15:guide>
        <p15:guide id="4" orient="horz" pos="1312">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13.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1.xml"/><Relationship Id="rId1" Type="http://schemas.openxmlformats.org/officeDocument/2006/relationships/slideLayout" Target="../slideLayouts/slideLayout7.xml"/><Relationship Id="rId4" Type="http://schemas.openxmlformats.org/officeDocument/2006/relationships/image" Target="../media/image4.png"/></Relationships>
</file>

<file path=ppt/slides/_rels/slide12.xml.rels><?xml version="1.0" encoding="UTF-8" standalone="yes"?>
<Relationships xmlns="http://schemas.openxmlformats.org/package/2006/relationships"><Relationship Id="rId8" Type="http://schemas.openxmlformats.org/officeDocument/2006/relationships/slideLayout" Target="../slideLayouts/slideLayout2.xml"/><Relationship Id="rId3" Type="http://schemas.openxmlformats.org/officeDocument/2006/relationships/tags" Target="../tags/tag6.xml"/><Relationship Id="rId7" Type="http://schemas.openxmlformats.org/officeDocument/2006/relationships/tags" Target="../tags/tag10.xml"/><Relationship Id="rId2" Type="http://schemas.openxmlformats.org/officeDocument/2006/relationships/tags" Target="../tags/tag5.xml"/><Relationship Id="rId1" Type="http://schemas.openxmlformats.org/officeDocument/2006/relationships/tags" Target="../tags/tag4.xml"/><Relationship Id="rId6" Type="http://schemas.openxmlformats.org/officeDocument/2006/relationships/tags" Target="../tags/tag9.xml"/><Relationship Id="rId5" Type="http://schemas.openxmlformats.org/officeDocument/2006/relationships/tags" Target="../tags/tag8.xml"/><Relationship Id="rId4" Type="http://schemas.openxmlformats.org/officeDocument/2006/relationships/tags" Target="../tags/tag7.xml"/><Relationship Id="rId9"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7" Type="http://schemas.openxmlformats.org/officeDocument/2006/relationships/image" Target="../media/image12.emf"/><Relationship Id="rId2" Type="http://schemas.openxmlformats.org/officeDocument/2006/relationships/slideLayout" Target="../slideLayouts/slideLayout2.xml"/><Relationship Id="rId1" Type="http://schemas.openxmlformats.org/officeDocument/2006/relationships/vmlDrawing" Target="../drawings/vmlDrawing2.vml"/><Relationship Id="rId6" Type="http://schemas.openxmlformats.org/officeDocument/2006/relationships/oleObject" Target="../embeddings/Dessin_Microsoft_Visio_2003-20101111.vsd"/><Relationship Id="rId5" Type="http://schemas.openxmlformats.org/officeDocument/2006/relationships/image" Target="../media/image14.emf"/><Relationship Id="rId4" Type="http://schemas.openxmlformats.org/officeDocument/2006/relationships/image" Target="../media/image13.emf"/></Relationships>
</file>

<file path=ppt/slides/_rels/slide1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image" Target="../media/image17.pn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12.xml"/><Relationship Id="rId1" Type="http://schemas.openxmlformats.org/officeDocument/2006/relationships/tags" Target="../tags/tag11.xml"/><Relationship Id="rId4" Type="http://schemas.openxmlformats.org/officeDocument/2006/relationships/image" Target="../media/image4.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4294967295"/>
          </p:nvPr>
        </p:nvSpPr>
        <p:spPr>
          <a:xfrm>
            <a:off x="1950720" y="5240813"/>
            <a:ext cx="7240588" cy="741362"/>
          </a:xfrm>
          <a:prstGeom prst="rect">
            <a:avLst/>
          </a:prstGeom>
        </p:spPr>
        <p:txBody>
          <a:bodyPr/>
          <a:lstStyle/>
          <a:p>
            <a:pPr>
              <a:spcBef>
                <a:spcPts val="209"/>
              </a:spcBef>
            </a:pPr>
            <a:r>
              <a:rPr lang="en-US" sz="1600" dirty="0" smtClean="0">
                <a:solidFill>
                  <a:schemeClr val="bg1"/>
                </a:solidFill>
              </a:rPr>
              <a:t>23 </a:t>
            </a:r>
            <a:r>
              <a:rPr lang="en-US" sz="1600" dirty="0" err="1">
                <a:solidFill>
                  <a:schemeClr val="bg1"/>
                </a:solidFill>
              </a:rPr>
              <a:t>janvier</a:t>
            </a:r>
            <a:r>
              <a:rPr lang="en-US" sz="1600" dirty="0">
                <a:solidFill>
                  <a:schemeClr val="bg1"/>
                </a:solidFill>
              </a:rPr>
              <a:t> 2020</a:t>
            </a:r>
            <a:endParaRPr lang="fr-FR" sz="1600" dirty="0">
              <a:solidFill>
                <a:schemeClr val="bg1"/>
              </a:solidFill>
              <a:latin typeface="KPMG Extralight" panose="020B0303030202040204" pitchFamily="34" charset="0"/>
              <a:cs typeface="Univers for KPMG"/>
            </a:endParaRPr>
          </a:p>
        </p:txBody>
      </p:sp>
      <p:sp>
        <p:nvSpPr>
          <p:cNvPr id="3" name="Title 2"/>
          <p:cNvSpPr>
            <a:spLocks noGrp="1"/>
          </p:cNvSpPr>
          <p:nvPr>
            <p:ph type="title" idx="4294967295"/>
          </p:nvPr>
        </p:nvSpPr>
        <p:spPr>
          <a:xfrm>
            <a:off x="1950720" y="1361758"/>
            <a:ext cx="8244639" cy="3320809"/>
          </a:xfrm>
        </p:spPr>
        <p:txBody>
          <a:bodyPr/>
          <a:lstStyle/>
          <a:p>
            <a:r>
              <a:rPr lang="en-US" sz="11000" b="1" dirty="0" smtClean="0">
                <a:solidFill>
                  <a:schemeClr val="bg1"/>
                </a:solidFill>
              </a:rPr>
              <a:t>BELIEVE S.A.S.</a:t>
            </a:r>
            <a:r>
              <a:rPr lang="en-US" sz="6600" b="1" dirty="0" smtClean="0">
                <a:solidFill>
                  <a:schemeClr val="bg1"/>
                </a:solidFill>
              </a:rPr>
              <a:t/>
            </a:r>
            <a:br>
              <a:rPr lang="en-US" sz="6600" b="1" dirty="0" smtClean="0">
                <a:solidFill>
                  <a:schemeClr val="bg1"/>
                </a:solidFill>
              </a:rPr>
            </a:br>
            <a:r>
              <a:rPr lang="en-US" sz="6000" b="1" dirty="0" err="1" smtClean="0">
                <a:solidFill>
                  <a:schemeClr val="bg1"/>
                </a:solidFill>
              </a:rPr>
              <a:t>Synthèse</a:t>
            </a:r>
            <a:r>
              <a:rPr lang="en-US" sz="6000" b="1" dirty="0" smtClean="0">
                <a:solidFill>
                  <a:schemeClr val="bg1"/>
                </a:solidFill>
              </a:rPr>
              <a:t> des diligences </a:t>
            </a:r>
            <a:r>
              <a:rPr lang="en-US" sz="6000" b="1" dirty="0" err="1" smtClean="0">
                <a:solidFill>
                  <a:schemeClr val="bg1"/>
                </a:solidFill>
              </a:rPr>
              <a:t>intérimaires</a:t>
            </a:r>
            <a:endParaRPr lang="en-US" sz="6000" b="1" dirty="0">
              <a:solidFill>
                <a:schemeClr val="bg1"/>
              </a:solidFill>
            </a:endParaRPr>
          </a:p>
        </p:txBody>
      </p:sp>
      <p:grpSp>
        <p:nvGrpSpPr>
          <p:cNvPr id="6" name="Groupe 5"/>
          <p:cNvGrpSpPr/>
          <p:nvPr/>
        </p:nvGrpSpPr>
        <p:grpSpPr>
          <a:xfrm>
            <a:off x="0" y="-879081"/>
            <a:ext cx="2052200" cy="827880"/>
            <a:chOff x="0" y="-1035496"/>
            <a:chExt cx="2052200" cy="827880"/>
          </a:xfrm>
        </p:grpSpPr>
        <p:sp>
          <p:nvSpPr>
            <p:cNvPr id="7" name="Rectangle 6"/>
            <p:cNvSpPr/>
            <p:nvPr/>
          </p:nvSpPr>
          <p:spPr>
            <a:xfrm>
              <a:off x="0" y="-1035496"/>
              <a:ext cx="252000" cy="252000"/>
            </a:xfrm>
            <a:prstGeom prst="rect">
              <a:avLst/>
            </a:prstGeom>
            <a:solidFill>
              <a:srgbClr val="0033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endParaRPr lang="fr-FR">
                <a:solidFill>
                  <a:prstClr val="white"/>
                </a:solidFill>
              </a:endParaRPr>
            </a:p>
          </p:txBody>
        </p:sp>
        <p:sp>
          <p:nvSpPr>
            <p:cNvPr id="8" name="Rectangle 7"/>
            <p:cNvSpPr/>
            <p:nvPr/>
          </p:nvSpPr>
          <p:spPr>
            <a:xfrm>
              <a:off x="288032" y="-1035496"/>
              <a:ext cx="252000" cy="252000"/>
            </a:xfrm>
            <a:prstGeom prst="rect">
              <a:avLst/>
            </a:prstGeom>
            <a:solidFill>
              <a:srgbClr val="005E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endParaRPr lang="fr-FR">
                <a:solidFill>
                  <a:prstClr val="white"/>
                </a:solidFill>
              </a:endParaRPr>
            </a:p>
          </p:txBody>
        </p:sp>
        <p:sp>
          <p:nvSpPr>
            <p:cNvPr id="9" name="Rectangle 8"/>
            <p:cNvSpPr/>
            <p:nvPr/>
          </p:nvSpPr>
          <p:spPr>
            <a:xfrm>
              <a:off x="576064" y="-1035496"/>
              <a:ext cx="252000" cy="252000"/>
            </a:xfrm>
            <a:prstGeom prst="rect">
              <a:avLst/>
            </a:prstGeom>
            <a:solidFill>
              <a:srgbClr val="0091D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endParaRPr lang="fr-FR">
                <a:solidFill>
                  <a:prstClr val="white"/>
                </a:solidFill>
              </a:endParaRPr>
            </a:p>
          </p:txBody>
        </p:sp>
        <p:sp>
          <p:nvSpPr>
            <p:cNvPr id="10" name="Rectangle 9"/>
            <p:cNvSpPr/>
            <p:nvPr/>
          </p:nvSpPr>
          <p:spPr>
            <a:xfrm>
              <a:off x="936104" y="-1035496"/>
              <a:ext cx="252000" cy="252000"/>
            </a:xfrm>
            <a:prstGeom prst="rect">
              <a:avLst/>
            </a:prstGeom>
            <a:solidFill>
              <a:srgbClr val="4836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endParaRPr lang="fr-FR">
                <a:solidFill>
                  <a:prstClr val="white"/>
                </a:solidFill>
              </a:endParaRPr>
            </a:p>
          </p:txBody>
        </p:sp>
        <p:sp>
          <p:nvSpPr>
            <p:cNvPr id="11" name="Rectangle 10"/>
            <p:cNvSpPr/>
            <p:nvPr/>
          </p:nvSpPr>
          <p:spPr>
            <a:xfrm>
              <a:off x="1224136" y="-1035496"/>
              <a:ext cx="252000" cy="252000"/>
            </a:xfrm>
            <a:prstGeom prst="rect">
              <a:avLst/>
            </a:prstGeom>
            <a:solidFill>
              <a:srgbClr val="470A6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endParaRPr lang="fr-FR">
                <a:solidFill>
                  <a:prstClr val="white"/>
                </a:solidFill>
              </a:endParaRPr>
            </a:p>
          </p:txBody>
        </p:sp>
        <p:sp>
          <p:nvSpPr>
            <p:cNvPr id="12" name="Rectangle 11"/>
            <p:cNvSpPr/>
            <p:nvPr/>
          </p:nvSpPr>
          <p:spPr>
            <a:xfrm>
              <a:off x="1512168" y="-1026562"/>
              <a:ext cx="252000" cy="252000"/>
            </a:xfrm>
            <a:prstGeom prst="rect">
              <a:avLst/>
            </a:prstGeom>
            <a:solidFill>
              <a:srgbClr val="6D207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endParaRPr lang="fr-FR">
                <a:solidFill>
                  <a:prstClr val="white"/>
                </a:solidFill>
              </a:endParaRPr>
            </a:p>
          </p:txBody>
        </p:sp>
        <p:sp>
          <p:nvSpPr>
            <p:cNvPr id="13" name="Rectangle 12"/>
            <p:cNvSpPr/>
            <p:nvPr/>
          </p:nvSpPr>
          <p:spPr>
            <a:xfrm>
              <a:off x="1800200" y="-1026562"/>
              <a:ext cx="252000" cy="252000"/>
            </a:xfrm>
            <a:prstGeom prst="rect">
              <a:avLst/>
            </a:prstGeom>
            <a:solidFill>
              <a:srgbClr val="00A3A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endParaRPr lang="fr-FR">
                <a:solidFill>
                  <a:prstClr val="white"/>
                </a:solidFill>
              </a:endParaRPr>
            </a:p>
          </p:txBody>
        </p:sp>
        <p:sp>
          <p:nvSpPr>
            <p:cNvPr id="14" name="Rectangle 13"/>
            <p:cNvSpPr/>
            <p:nvPr/>
          </p:nvSpPr>
          <p:spPr>
            <a:xfrm>
              <a:off x="1512168" y="-459616"/>
              <a:ext cx="252000" cy="252000"/>
            </a:xfrm>
            <a:prstGeom prst="rect">
              <a:avLst/>
            </a:prstGeom>
            <a:solidFill>
              <a:srgbClr val="C6007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endParaRPr lang="fr-FR">
                <a:solidFill>
                  <a:prstClr val="white"/>
                </a:solidFill>
              </a:endParaRPr>
            </a:p>
          </p:txBody>
        </p:sp>
        <p:sp>
          <p:nvSpPr>
            <p:cNvPr id="15" name="Rectangle 14"/>
            <p:cNvSpPr/>
            <p:nvPr/>
          </p:nvSpPr>
          <p:spPr>
            <a:xfrm>
              <a:off x="0" y="-459616"/>
              <a:ext cx="252000" cy="252000"/>
            </a:xfrm>
            <a:prstGeom prst="rect">
              <a:avLst/>
            </a:prstGeom>
            <a:solidFill>
              <a:srgbClr val="009A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endParaRPr lang="fr-FR">
                <a:solidFill>
                  <a:prstClr val="white"/>
                </a:solidFill>
              </a:endParaRPr>
            </a:p>
          </p:txBody>
        </p:sp>
        <p:sp>
          <p:nvSpPr>
            <p:cNvPr id="16" name="Rectangle 15"/>
            <p:cNvSpPr/>
            <p:nvPr/>
          </p:nvSpPr>
          <p:spPr>
            <a:xfrm>
              <a:off x="288032" y="-459616"/>
              <a:ext cx="252000" cy="252000"/>
            </a:xfrm>
            <a:prstGeom prst="rect">
              <a:avLst/>
            </a:prstGeom>
            <a:solidFill>
              <a:srgbClr val="43B0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endParaRPr lang="fr-FR">
                <a:solidFill>
                  <a:prstClr val="white"/>
                </a:solidFill>
              </a:endParaRPr>
            </a:p>
          </p:txBody>
        </p:sp>
        <p:sp>
          <p:nvSpPr>
            <p:cNvPr id="17" name="Rectangle 16"/>
            <p:cNvSpPr/>
            <p:nvPr/>
          </p:nvSpPr>
          <p:spPr>
            <a:xfrm>
              <a:off x="576064" y="-459616"/>
              <a:ext cx="252000" cy="252000"/>
            </a:xfrm>
            <a:prstGeom prst="rect">
              <a:avLst/>
            </a:prstGeom>
            <a:solidFill>
              <a:srgbClr val="EAAA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endParaRPr lang="fr-FR">
                <a:solidFill>
                  <a:prstClr val="white"/>
                </a:solidFill>
              </a:endParaRPr>
            </a:p>
          </p:txBody>
        </p:sp>
        <p:sp>
          <p:nvSpPr>
            <p:cNvPr id="18" name="Rectangle 17"/>
            <p:cNvSpPr/>
            <p:nvPr/>
          </p:nvSpPr>
          <p:spPr>
            <a:xfrm>
              <a:off x="936104" y="-459616"/>
              <a:ext cx="252000" cy="252000"/>
            </a:xfrm>
            <a:prstGeom prst="rect">
              <a:avLst/>
            </a:prstGeom>
            <a:solidFill>
              <a:srgbClr val="F68D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endParaRPr lang="fr-FR">
                <a:solidFill>
                  <a:prstClr val="white"/>
                </a:solidFill>
              </a:endParaRPr>
            </a:p>
          </p:txBody>
        </p:sp>
        <p:sp>
          <p:nvSpPr>
            <p:cNvPr id="19" name="Rectangle 18"/>
            <p:cNvSpPr/>
            <p:nvPr/>
          </p:nvSpPr>
          <p:spPr>
            <a:xfrm>
              <a:off x="1224136" y="-459616"/>
              <a:ext cx="252000" cy="252000"/>
            </a:xfrm>
            <a:prstGeom prst="rect">
              <a:avLst/>
            </a:prstGeom>
            <a:solidFill>
              <a:srgbClr val="BC20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endParaRPr lang="fr-FR">
                <a:solidFill>
                  <a:prstClr val="white"/>
                </a:solidFill>
              </a:endParaRPr>
            </a:p>
          </p:txBody>
        </p:sp>
        <p:sp>
          <p:nvSpPr>
            <p:cNvPr id="20" name="Rectangle 19"/>
            <p:cNvSpPr/>
            <p:nvPr/>
          </p:nvSpPr>
          <p:spPr>
            <a:xfrm>
              <a:off x="0" y="-756398"/>
              <a:ext cx="252000" cy="252000"/>
            </a:xfrm>
            <a:prstGeom prst="rect">
              <a:avLst/>
            </a:prstGeom>
            <a:solidFill>
              <a:srgbClr val="00338D">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endParaRPr lang="fr-FR">
                <a:solidFill>
                  <a:prstClr val="white"/>
                </a:solidFill>
              </a:endParaRPr>
            </a:p>
          </p:txBody>
        </p:sp>
        <p:sp>
          <p:nvSpPr>
            <p:cNvPr id="21" name="Rectangle 20"/>
            <p:cNvSpPr/>
            <p:nvPr/>
          </p:nvSpPr>
          <p:spPr>
            <a:xfrm>
              <a:off x="288032" y="-756398"/>
              <a:ext cx="252000" cy="252000"/>
            </a:xfrm>
            <a:prstGeom prst="rect">
              <a:avLst/>
            </a:prstGeom>
            <a:solidFill>
              <a:srgbClr val="005EB8">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endParaRPr lang="fr-FR">
                <a:solidFill>
                  <a:prstClr val="white"/>
                </a:solidFill>
              </a:endParaRPr>
            </a:p>
          </p:txBody>
        </p:sp>
        <p:sp>
          <p:nvSpPr>
            <p:cNvPr id="22" name="Rectangle 21"/>
            <p:cNvSpPr/>
            <p:nvPr/>
          </p:nvSpPr>
          <p:spPr>
            <a:xfrm>
              <a:off x="576064" y="-756398"/>
              <a:ext cx="252000" cy="252000"/>
            </a:xfrm>
            <a:prstGeom prst="rect">
              <a:avLst/>
            </a:prstGeom>
            <a:solidFill>
              <a:srgbClr val="0091DA">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endParaRPr lang="fr-FR">
                <a:solidFill>
                  <a:prstClr val="white"/>
                </a:solidFill>
              </a:endParaRPr>
            </a:p>
          </p:txBody>
        </p:sp>
        <p:sp>
          <p:nvSpPr>
            <p:cNvPr id="23" name="Rectangle 22"/>
            <p:cNvSpPr/>
            <p:nvPr/>
          </p:nvSpPr>
          <p:spPr>
            <a:xfrm>
              <a:off x="936104" y="-756398"/>
              <a:ext cx="252000" cy="252000"/>
            </a:xfrm>
            <a:prstGeom prst="rect">
              <a:avLst/>
            </a:prstGeom>
            <a:solidFill>
              <a:srgbClr val="483698">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endParaRPr lang="fr-FR">
                <a:solidFill>
                  <a:prstClr val="white"/>
                </a:solidFill>
              </a:endParaRPr>
            </a:p>
          </p:txBody>
        </p:sp>
        <p:sp>
          <p:nvSpPr>
            <p:cNvPr id="24" name="Rectangle 23"/>
            <p:cNvSpPr/>
            <p:nvPr/>
          </p:nvSpPr>
          <p:spPr>
            <a:xfrm>
              <a:off x="1224136" y="-756398"/>
              <a:ext cx="252000" cy="252000"/>
            </a:xfrm>
            <a:prstGeom prst="rect">
              <a:avLst/>
            </a:prstGeom>
            <a:solidFill>
              <a:srgbClr val="470A68">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endParaRPr lang="fr-FR">
                <a:solidFill>
                  <a:prstClr val="white"/>
                </a:solidFill>
              </a:endParaRPr>
            </a:p>
          </p:txBody>
        </p:sp>
        <p:sp>
          <p:nvSpPr>
            <p:cNvPr id="25" name="Rectangle 24"/>
            <p:cNvSpPr/>
            <p:nvPr/>
          </p:nvSpPr>
          <p:spPr>
            <a:xfrm>
              <a:off x="1512168" y="-756398"/>
              <a:ext cx="252000" cy="252000"/>
            </a:xfrm>
            <a:prstGeom prst="rect">
              <a:avLst/>
            </a:prstGeom>
            <a:solidFill>
              <a:srgbClr val="6D2077">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endParaRPr lang="fr-FR">
                <a:solidFill>
                  <a:prstClr val="white"/>
                </a:solidFill>
              </a:endParaRPr>
            </a:p>
          </p:txBody>
        </p:sp>
        <p:sp>
          <p:nvSpPr>
            <p:cNvPr id="26" name="Rectangle 25"/>
            <p:cNvSpPr/>
            <p:nvPr/>
          </p:nvSpPr>
          <p:spPr>
            <a:xfrm>
              <a:off x="1800200" y="-756398"/>
              <a:ext cx="252000" cy="252000"/>
            </a:xfrm>
            <a:prstGeom prst="rect">
              <a:avLst/>
            </a:prstGeom>
            <a:solidFill>
              <a:srgbClr val="00A3A1">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endParaRPr lang="fr-FR">
                <a:solidFill>
                  <a:prstClr val="white"/>
                </a:solidFill>
              </a:endParaRPr>
            </a:p>
          </p:txBody>
        </p:sp>
      </p:grpSp>
      <p:sp>
        <p:nvSpPr>
          <p:cNvPr id="28" name="Rectangle 10"/>
          <p:cNvSpPr txBox="1">
            <a:spLocks noChangeArrowheads="1"/>
          </p:cNvSpPr>
          <p:nvPr/>
        </p:nvSpPr>
        <p:spPr bwMode="auto">
          <a:xfrm>
            <a:off x="10806864" y="509457"/>
            <a:ext cx="2089150" cy="309563"/>
          </a:xfrm>
          <a:prstGeom prst="rect">
            <a:avLst/>
          </a:prstGeom>
          <a:solidFill>
            <a:srgbClr val="BC204B"/>
          </a:solidFill>
          <a:ln w="6350">
            <a:noFill/>
            <a:miter lim="800000"/>
            <a:headEnd/>
            <a:tailEnd/>
          </a:ln>
        </p:spPr>
        <p:txBody>
          <a:bodyPr lIns="126000" tIns="46800" rIns="90000" bIns="46800" anchor="ctr">
            <a:spAutoFit/>
          </a:bodyPr>
          <a:lstStyle/>
          <a:p>
            <a:pPr algn="ctr" defTabSz="762000" eaLnBrk="0" hangingPunct="0">
              <a:spcBef>
                <a:spcPts val="600"/>
              </a:spcBef>
              <a:buFont typeface="Arial" pitchFamily="34" charset="0"/>
              <a:buNone/>
            </a:pPr>
            <a:r>
              <a:rPr lang="fr-FR" sz="1400" b="1" dirty="0">
                <a:solidFill>
                  <a:schemeClr val="bg1"/>
                </a:solidFill>
              </a:rPr>
              <a:t>Les points d’attention </a:t>
            </a:r>
          </a:p>
        </p:txBody>
      </p:sp>
      <p:sp>
        <p:nvSpPr>
          <p:cNvPr id="29" name="Rectangle 10"/>
          <p:cNvSpPr txBox="1">
            <a:spLocks noChangeArrowheads="1"/>
          </p:cNvSpPr>
          <p:nvPr/>
        </p:nvSpPr>
        <p:spPr bwMode="auto">
          <a:xfrm>
            <a:off x="10806864" y="66545"/>
            <a:ext cx="2089150" cy="309562"/>
          </a:xfrm>
          <a:prstGeom prst="rect">
            <a:avLst/>
          </a:prstGeom>
          <a:solidFill>
            <a:srgbClr val="009A44"/>
          </a:solidFill>
          <a:ln w="6350">
            <a:noFill/>
            <a:miter lim="800000"/>
            <a:headEnd/>
            <a:tailEnd/>
          </a:ln>
        </p:spPr>
        <p:txBody>
          <a:bodyPr lIns="126000" tIns="46800" rIns="90000" bIns="46800" anchor="ctr">
            <a:spAutoFit/>
          </a:bodyPr>
          <a:lstStyle/>
          <a:p>
            <a:pPr algn="ctr" defTabSz="762000" eaLnBrk="0" hangingPunct="0">
              <a:spcBef>
                <a:spcPts val="600"/>
              </a:spcBef>
              <a:buFont typeface="Arial" pitchFamily="34" charset="0"/>
              <a:buNone/>
            </a:pPr>
            <a:r>
              <a:rPr lang="fr-FR" sz="1400" b="1" dirty="0">
                <a:solidFill>
                  <a:schemeClr val="bg1"/>
                </a:solidFill>
              </a:rPr>
              <a:t>Les conseils </a:t>
            </a:r>
          </a:p>
        </p:txBody>
      </p:sp>
      <p:sp>
        <p:nvSpPr>
          <p:cNvPr id="30" name="Rectangle 10"/>
          <p:cNvSpPr txBox="1">
            <a:spLocks noChangeArrowheads="1"/>
          </p:cNvSpPr>
          <p:nvPr/>
        </p:nvSpPr>
        <p:spPr bwMode="auto">
          <a:xfrm>
            <a:off x="10806864" y="930145"/>
            <a:ext cx="2087563" cy="309562"/>
          </a:xfrm>
          <a:prstGeom prst="rect">
            <a:avLst/>
          </a:prstGeom>
          <a:solidFill>
            <a:srgbClr val="00338D"/>
          </a:solidFill>
          <a:ln w="6350">
            <a:noFill/>
            <a:miter lim="800000"/>
            <a:headEnd/>
            <a:tailEnd/>
          </a:ln>
        </p:spPr>
        <p:txBody>
          <a:bodyPr lIns="126000" tIns="46800" rIns="90000" bIns="46800" anchor="ctr">
            <a:spAutoFit/>
          </a:bodyPr>
          <a:lstStyle/>
          <a:p>
            <a:pPr algn="ctr" defTabSz="762000" eaLnBrk="0" hangingPunct="0">
              <a:spcBef>
                <a:spcPts val="600"/>
              </a:spcBef>
              <a:buFont typeface="Arial" pitchFamily="34" charset="0"/>
              <a:buNone/>
            </a:pPr>
            <a:r>
              <a:rPr lang="fr-FR" sz="1400" b="1" dirty="0">
                <a:solidFill>
                  <a:schemeClr val="bg1"/>
                </a:solidFill>
              </a:rPr>
              <a:t>Les choix</a:t>
            </a:r>
          </a:p>
        </p:txBody>
      </p:sp>
      <p:sp>
        <p:nvSpPr>
          <p:cNvPr id="33" name="ZoneTexte 32"/>
          <p:cNvSpPr txBox="1"/>
          <p:nvPr/>
        </p:nvSpPr>
        <p:spPr>
          <a:xfrm>
            <a:off x="7583440" y="7311711"/>
            <a:ext cx="3384376" cy="369332"/>
          </a:xfrm>
          <a:prstGeom prst="rect">
            <a:avLst/>
          </a:prstGeom>
          <a:noFill/>
        </p:spPr>
        <p:txBody>
          <a:bodyPr wrap="square" rtlCol="0">
            <a:spAutoFit/>
          </a:bodyPr>
          <a:lstStyle/>
          <a:p>
            <a:r>
              <a:rPr lang="fr-FR" sz="1800" b="1" dirty="0">
                <a:solidFill>
                  <a:srgbClr val="C00000"/>
                </a:solidFill>
                <a:latin typeface="Univers 45 Light" pitchFamily="2" charset="0"/>
              </a:rPr>
              <a:t>DRAFT FOR DISCUSSIONS</a:t>
            </a:r>
          </a:p>
        </p:txBody>
      </p:sp>
      <p:pic>
        <p:nvPicPr>
          <p:cNvPr id="2" name="Image 1"/>
          <p:cNvPicPr>
            <a:picLocks noChangeAspect="1"/>
          </p:cNvPicPr>
          <p:nvPr/>
        </p:nvPicPr>
        <p:blipFill>
          <a:blip r:embed="rId3"/>
          <a:stretch>
            <a:fillRect/>
          </a:stretch>
        </p:blipFill>
        <p:spPr>
          <a:xfrm>
            <a:off x="1638167" y="363032"/>
            <a:ext cx="1207983" cy="440480"/>
          </a:xfrm>
          <a:prstGeom prst="rect">
            <a:avLst/>
          </a:prstGeom>
        </p:spPr>
      </p:pic>
    </p:spTree>
    <p:extLst>
      <p:ext uri="{BB962C8B-B14F-4D97-AF65-F5344CB8AC3E}">
        <p14:creationId xmlns:p14="http://schemas.microsoft.com/office/powerpoint/2010/main" val="392182957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Espace réservé du texte 4"/>
          <p:cNvSpPr>
            <a:spLocks noGrp="1"/>
          </p:cNvSpPr>
          <p:nvPr>
            <p:ph type="body" sz="quarter" idx="10"/>
          </p:nvPr>
        </p:nvSpPr>
        <p:spPr>
          <a:xfrm>
            <a:off x="2536001" y="1427802"/>
            <a:ext cx="7941694" cy="5167497"/>
          </a:xfrm>
        </p:spPr>
        <p:txBody>
          <a:bodyPr/>
          <a:lstStyle/>
          <a:p>
            <a:pPr>
              <a:spcBef>
                <a:spcPct val="0"/>
              </a:spcBef>
            </a:pPr>
            <a:endParaRPr lang="fr-FR" dirty="0" smtClean="0"/>
          </a:p>
          <a:p>
            <a:pPr>
              <a:spcBef>
                <a:spcPct val="0"/>
              </a:spcBef>
            </a:pPr>
            <a:r>
              <a:rPr lang="fr-FR" dirty="0" smtClean="0"/>
              <a:t>Synthèse </a:t>
            </a:r>
            <a:r>
              <a:rPr lang="fr-FR" dirty="0"/>
              <a:t>de notre appréciation sur le contrôle interne </a:t>
            </a:r>
            <a:endParaRPr lang="fr-FR" altLang="fr-FR" dirty="0">
              <a:solidFill>
                <a:srgbClr val="002060"/>
              </a:solidFill>
              <a:cs typeface="Arial" panose="020B0604020202020204" pitchFamily="34" charset="0"/>
            </a:endParaRPr>
          </a:p>
        </p:txBody>
      </p:sp>
    </p:spTree>
    <p:extLst>
      <p:ext uri="{BB962C8B-B14F-4D97-AF65-F5344CB8AC3E}">
        <p14:creationId xmlns:p14="http://schemas.microsoft.com/office/powerpoint/2010/main" val="139451181"/>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z="4000" dirty="0"/>
              <a:t>Répartition </a:t>
            </a:r>
            <a:r>
              <a:rPr lang="fr-FR" sz="4000" dirty="0" smtClean="0"/>
              <a:t>des principaux cycles pour l’audit des comptes sociaux</a:t>
            </a:r>
            <a:endParaRPr lang="fr-FR" sz="4000" dirty="0"/>
          </a:p>
        </p:txBody>
      </p:sp>
      <p:sp>
        <p:nvSpPr>
          <p:cNvPr id="3" name="Espace réservé du texte 2"/>
          <p:cNvSpPr>
            <a:spLocks noGrp="1"/>
          </p:cNvSpPr>
          <p:nvPr>
            <p:ph type="body" sz="quarter" idx="13"/>
          </p:nvPr>
        </p:nvSpPr>
        <p:spPr>
          <a:xfrm>
            <a:off x="1962148" y="2490355"/>
            <a:ext cx="4114800" cy="4780013"/>
          </a:xfrm>
        </p:spPr>
        <p:txBody>
          <a:bodyPr/>
          <a:lstStyle/>
          <a:p>
            <a:pPr marL="285750" indent="-285750">
              <a:buFont typeface="Arial" panose="020B0604020202020204" pitchFamily="34" charset="0"/>
              <a:buChar char="•"/>
            </a:pPr>
            <a:r>
              <a:rPr lang="fr-FR" sz="1600" b="0" dirty="0"/>
              <a:t>Immobilisations financières</a:t>
            </a:r>
          </a:p>
          <a:p>
            <a:pPr marL="285750" indent="-285750">
              <a:buFont typeface="Arial" panose="020B0604020202020204" pitchFamily="34" charset="0"/>
              <a:buChar char="•"/>
            </a:pPr>
            <a:r>
              <a:rPr lang="fr-FR" sz="1600" b="0" dirty="0" smtClean="0"/>
              <a:t>Clients</a:t>
            </a:r>
          </a:p>
          <a:p>
            <a:pPr marL="285750" indent="-285750">
              <a:buFont typeface="Arial" panose="020B0604020202020204" pitchFamily="34" charset="0"/>
              <a:buChar char="•"/>
            </a:pPr>
            <a:r>
              <a:rPr lang="fr-FR" sz="1600" b="0" dirty="0" smtClean="0"/>
              <a:t>Chiffres d’affaires</a:t>
            </a:r>
            <a:endParaRPr lang="fr-FR" sz="1600" b="0" dirty="0"/>
          </a:p>
          <a:p>
            <a:pPr marL="285750" indent="-285750">
              <a:buFont typeface="Arial" panose="020B0604020202020204" pitchFamily="34" charset="0"/>
              <a:buChar char="•"/>
            </a:pPr>
            <a:r>
              <a:rPr lang="fr-FR" sz="1600" b="0" dirty="0" smtClean="0"/>
              <a:t>Royalties et avances</a:t>
            </a:r>
            <a:endParaRPr lang="fr-FR" sz="1600" b="0" dirty="0"/>
          </a:p>
          <a:p>
            <a:pPr marL="285750" indent="-285750">
              <a:buFont typeface="Arial" panose="020B0604020202020204" pitchFamily="34" charset="0"/>
              <a:buChar char="•"/>
            </a:pPr>
            <a:r>
              <a:rPr lang="fr-FR" sz="1600" b="0" dirty="0" err="1"/>
              <a:t>Intercompagnies</a:t>
            </a:r>
            <a:endParaRPr lang="fr-FR" sz="1600" b="0" dirty="0"/>
          </a:p>
          <a:p>
            <a:pPr marL="285750" indent="-285750">
              <a:buFont typeface="Arial" panose="020B0604020202020204" pitchFamily="34" charset="0"/>
              <a:buChar char="•"/>
            </a:pPr>
            <a:r>
              <a:rPr lang="fr-FR" sz="1600" b="0" dirty="0"/>
              <a:t>Provision pour Risques &amp; </a:t>
            </a:r>
            <a:r>
              <a:rPr lang="fr-FR" sz="1600" b="0" dirty="0" smtClean="0"/>
              <a:t>Charges</a:t>
            </a:r>
            <a:endParaRPr lang="fr-FR" sz="1600" b="0" dirty="0"/>
          </a:p>
        </p:txBody>
      </p:sp>
      <p:sp>
        <p:nvSpPr>
          <p:cNvPr id="4" name="Espace réservé du texte 3"/>
          <p:cNvSpPr>
            <a:spLocks noGrp="1"/>
          </p:cNvSpPr>
          <p:nvPr>
            <p:ph type="body" sz="quarter" idx="14"/>
          </p:nvPr>
        </p:nvSpPr>
        <p:spPr>
          <a:xfrm>
            <a:off x="6308724" y="2490355"/>
            <a:ext cx="4114800" cy="4780013"/>
          </a:xfrm>
        </p:spPr>
        <p:txBody>
          <a:bodyPr/>
          <a:lstStyle/>
          <a:p>
            <a:pPr marL="285750" indent="-285750">
              <a:buFont typeface="Arial" panose="020B0604020202020204" pitchFamily="34" charset="0"/>
              <a:buChar char="•"/>
            </a:pPr>
            <a:r>
              <a:rPr lang="fr-FR" sz="1600" b="0" dirty="0"/>
              <a:t>Immobilisations incorporelles &amp; corporelles</a:t>
            </a:r>
          </a:p>
          <a:p>
            <a:pPr marL="285750" indent="-285750">
              <a:buFont typeface="Arial" panose="020B0604020202020204" pitchFamily="34" charset="0"/>
              <a:buChar char="•"/>
            </a:pPr>
            <a:r>
              <a:rPr lang="fr-FR" sz="1600" b="0" dirty="0"/>
              <a:t>Stocks</a:t>
            </a:r>
          </a:p>
          <a:p>
            <a:pPr marL="285750" indent="-285750">
              <a:buFont typeface="Arial" panose="020B0604020202020204" pitchFamily="34" charset="0"/>
              <a:buChar char="•"/>
            </a:pPr>
            <a:r>
              <a:rPr lang="fr-FR" sz="1600" b="0" dirty="0"/>
              <a:t>Emprunts / Trésorerie</a:t>
            </a:r>
          </a:p>
          <a:p>
            <a:pPr marL="285750" indent="-285750">
              <a:buFont typeface="Arial" panose="020B0604020202020204" pitchFamily="34" charset="0"/>
              <a:buChar char="•"/>
            </a:pPr>
            <a:r>
              <a:rPr lang="fr-FR" sz="1600" b="0" dirty="0"/>
              <a:t>Personnel</a:t>
            </a:r>
          </a:p>
          <a:p>
            <a:pPr marL="285750" indent="-285750">
              <a:buFont typeface="Arial" panose="020B0604020202020204" pitchFamily="34" charset="0"/>
              <a:buChar char="•"/>
            </a:pPr>
            <a:r>
              <a:rPr lang="fr-FR" sz="1600" b="0" dirty="0"/>
              <a:t>Impôt et taxes</a:t>
            </a:r>
          </a:p>
          <a:p>
            <a:pPr marL="285750" indent="-285750">
              <a:buFont typeface="Arial" panose="020B0604020202020204" pitchFamily="34" charset="0"/>
              <a:buChar char="•"/>
            </a:pPr>
            <a:r>
              <a:rPr lang="fr-FR" sz="1600" b="0" dirty="0"/>
              <a:t>Frais généraux (AACE Cpte 60/61/62</a:t>
            </a:r>
            <a:r>
              <a:rPr lang="fr-FR" sz="1600" b="0" dirty="0" smtClean="0"/>
              <a:t>)</a:t>
            </a:r>
            <a:endParaRPr lang="fr-FR" sz="1600" b="0" dirty="0"/>
          </a:p>
        </p:txBody>
      </p:sp>
      <p:pic>
        <p:nvPicPr>
          <p:cNvPr id="7" name="Image 6"/>
          <p:cNvPicPr>
            <a:picLocks noChangeAspect="1"/>
          </p:cNvPicPr>
          <p:nvPr/>
        </p:nvPicPr>
        <p:blipFill>
          <a:blip r:embed="rId3"/>
          <a:stretch>
            <a:fillRect/>
          </a:stretch>
        </p:blipFill>
        <p:spPr>
          <a:xfrm>
            <a:off x="3172241" y="1503420"/>
            <a:ext cx="1500405" cy="627442"/>
          </a:xfrm>
          <a:prstGeom prst="rect">
            <a:avLst/>
          </a:prstGeom>
        </p:spPr>
      </p:pic>
      <p:pic>
        <p:nvPicPr>
          <p:cNvPr id="8" name="Image 7"/>
          <p:cNvPicPr>
            <a:picLocks noChangeAspect="1"/>
          </p:cNvPicPr>
          <p:nvPr/>
        </p:nvPicPr>
        <p:blipFill>
          <a:blip r:embed="rId4"/>
          <a:stretch>
            <a:fillRect/>
          </a:stretch>
        </p:blipFill>
        <p:spPr>
          <a:xfrm>
            <a:off x="7309859" y="1565097"/>
            <a:ext cx="1551565" cy="565764"/>
          </a:xfrm>
          <a:prstGeom prst="rect">
            <a:avLst/>
          </a:prstGeom>
        </p:spPr>
      </p:pic>
      <p:pic>
        <p:nvPicPr>
          <p:cNvPr id="9" name="Image 8"/>
          <p:cNvPicPr>
            <a:picLocks noChangeAspect="1"/>
          </p:cNvPicPr>
          <p:nvPr/>
        </p:nvPicPr>
        <p:blipFill>
          <a:blip r:embed="rId4"/>
          <a:stretch>
            <a:fillRect/>
          </a:stretch>
        </p:blipFill>
        <p:spPr>
          <a:xfrm>
            <a:off x="493087" y="6702627"/>
            <a:ext cx="826134" cy="301242"/>
          </a:xfrm>
          <a:prstGeom prst="rect">
            <a:avLst/>
          </a:prstGeom>
        </p:spPr>
      </p:pic>
    </p:spTree>
    <p:extLst>
      <p:ext uri="{BB962C8B-B14F-4D97-AF65-F5344CB8AC3E}">
        <p14:creationId xmlns:p14="http://schemas.microsoft.com/office/powerpoint/2010/main" val="504241681"/>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ZoneTexte 4"/>
          <p:cNvSpPr txBox="1"/>
          <p:nvPr/>
        </p:nvSpPr>
        <p:spPr>
          <a:xfrm>
            <a:off x="881178" y="335139"/>
            <a:ext cx="4894781" cy="261610"/>
          </a:xfrm>
          <a:prstGeom prst="rect">
            <a:avLst/>
          </a:prstGeom>
          <a:noFill/>
        </p:spPr>
        <p:txBody>
          <a:bodyPr wrap="square" lIns="0" rIns="0" rtlCol="0">
            <a:spAutoFit/>
          </a:bodyPr>
          <a:lstStyle/>
          <a:p>
            <a:pPr defTabSz="472972"/>
            <a:r>
              <a:rPr lang="en-US" sz="1100" b="1" dirty="0" smtClean="0">
                <a:solidFill>
                  <a:srgbClr val="002060"/>
                </a:solidFill>
                <a:latin typeface="Univers LT Std 45 Light"/>
                <a:cs typeface="Univers LT Std 45 Light"/>
              </a:rPr>
              <a:t>[</a:t>
            </a:r>
            <a:r>
              <a:rPr lang="fr-FR" sz="1100" b="1" dirty="0">
                <a:solidFill>
                  <a:srgbClr val="002060"/>
                </a:solidFill>
                <a:latin typeface="Univers LT Std 45 Light"/>
                <a:cs typeface="Univers LT Std 45 Light"/>
              </a:rPr>
              <a:t>Synthèse de notre appréciation sur le contrôle </a:t>
            </a:r>
            <a:r>
              <a:rPr lang="fr-FR" sz="1100" b="1" dirty="0" smtClean="0">
                <a:solidFill>
                  <a:srgbClr val="002060"/>
                </a:solidFill>
                <a:latin typeface="Univers LT Std 45 Light"/>
                <a:cs typeface="Univers LT Std 45 Light"/>
              </a:rPr>
              <a:t>interne</a:t>
            </a:r>
            <a:r>
              <a:rPr lang="en-US" sz="1100" b="1" dirty="0" smtClean="0">
                <a:solidFill>
                  <a:srgbClr val="002060"/>
                </a:solidFill>
                <a:latin typeface="Univers LT Std 45 Light"/>
                <a:cs typeface="Univers LT Std 45 Light"/>
              </a:rPr>
              <a:t>]</a:t>
            </a:r>
            <a:endParaRPr lang="en-US" sz="1100" b="1" dirty="0">
              <a:solidFill>
                <a:srgbClr val="002060"/>
              </a:solidFill>
              <a:latin typeface="Univers LT Std 45 Light"/>
              <a:cs typeface="Univers LT Std 45 Light"/>
            </a:endParaRPr>
          </a:p>
        </p:txBody>
      </p:sp>
      <p:sp>
        <p:nvSpPr>
          <p:cNvPr id="6" name="Titre 1"/>
          <p:cNvSpPr txBox="1">
            <a:spLocks/>
          </p:cNvSpPr>
          <p:nvPr/>
        </p:nvSpPr>
        <p:spPr>
          <a:xfrm>
            <a:off x="879966" y="666751"/>
            <a:ext cx="9218786" cy="942975"/>
          </a:xfrm>
          <a:prstGeom prst="rect">
            <a:avLst/>
          </a:prstGeom>
          <a:noFill/>
        </p:spPr>
        <p:txBody>
          <a:bodyPr vert="horz" lIns="0" tIns="0" rIns="0" bIns="0" rtlCol="0" anchor="t" anchorCtr="0">
            <a:noAutofit/>
          </a:bodyPr>
          <a:lstStyle>
            <a:lvl1pPr eaLnBrk="1" hangingPunct="1">
              <a:lnSpc>
                <a:spcPct val="70000"/>
              </a:lnSpc>
              <a:defRPr sz="3998">
                <a:solidFill>
                  <a:srgbClr val="003087"/>
                </a:solidFill>
                <a:latin typeface="KPMG Extralight" panose="020B0303030202040204" pitchFamily="34" charset="0"/>
                <a:cs typeface="KPMG Extralight" panose="020B0303030202040204" pitchFamily="34" charset="0"/>
              </a:defRPr>
            </a:lvl1pPr>
          </a:lstStyle>
          <a:p>
            <a:pPr lvl="0" defTabSz="914400"/>
            <a:r>
              <a:rPr lang="fr-FR" noProof="0" dirty="0" smtClean="0"/>
              <a:t>Synthèse</a:t>
            </a:r>
            <a:endParaRPr kumimoji="0" lang="fr-FR" sz="3998" b="0" i="0" u="none" strike="noStrike" kern="0" cap="none" spc="0" normalizeH="0" baseline="0" noProof="0" dirty="0">
              <a:ln>
                <a:noFill/>
              </a:ln>
              <a:solidFill>
                <a:srgbClr val="003087"/>
              </a:solidFill>
              <a:effectLst/>
              <a:uLnTx/>
              <a:uFillTx/>
              <a:latin typeface="KPMG Extralight" panose="020B0303030202040204" pitchFamily="34" charset="0"/>
            </a:endParaRPr>
          </a:p>
        </p:txBody>
      </p:sp>
      <p:sp>
        <p:nvSpPr>
          <p:cNvPr id="7" name="Espace réservé du texte 2"/>
          <p:cNvSpPr txBox="1">
            <a:spLocks/>
          </p:cNvSpPr>
          <p:nvPr/>
        </p:nvSpPr>
        <p:spPr>
          <a:xfrm>
            <a:off x="975828" y="1604234"/>
            <a:ext cx="3751028" cy="640766"/>
          </a:xfrm>
          <a:prstGeom prst="rect">
            <a:avLst/>
          </a:prstGeom>
        </p:spPr>
        <p:txBody>
          <a:bodyPr/>
          <a:lstStyle>
            <a:lvl1pPr eaLnBrk="1" hangingPunct="1">
              <a:spcAft>
                <a:spcPts val="702"/>
              </a:spcAft>
              <a:defRPr sz="1100" b="1" i="0">
                <a:solidFill>
                  <a:srgbClr val="003087"/>
                </a:solidFill>
                <a:latin typeface="Univers 45 Light" pitchFamily="2" charset="0"/>
                <a:cs typeface="Univers 45 Light" pitchFamily="2" charset="0"/>
              </a:defRPr>
            </a:lvl1pPr>
            <a:lvl2pPr marL="0" indent="0" eaLnBrk="1" hangingPunct="1">
              <a:spcAft>
                <a:spcPts val="648"/>
              </a:spcAft>
              <a:buFont typeface="Univers for KPMG"/>
              <a:buNone/>
              <a:defRPr sz="1100" b="0" i="0">
                <a:solidFill>
                  <a:schemeClr val="tx1"/>
                </a:solidFill>
                <a:latin typeface="Univers 45 Light" pitchFamily="2" charset="0"/>
                <a:cs typeface="Univers 45 Light" pitchFamily="2" charset="0"/>
              </a:defRPr>
            </a:lvl2pPr>
            <a:lvl3pPr marL="180975" indent="-153988" algn="l" eaLnBrk="1" hangingPunct="1">
              <a:spcAft>
                <a:spcPts val="648"/>
              </a:spcAft>
              <a:buClr>
                <a:srgbClr val="00338D"/>
              </a:buClr>
              <a:buFont typeface="Wingdings" panose="05000000000000000000" pitchFamily="2" charset="2"/>
              <a:buChar char="§"/>
              <a:defRPr sz="1100" b="0" i="0">
                <a:solidFill>
                  <a:schemeClr val="tx1"/>
                </a:solidFill>
                <a:latin typeface="Univers 45 Light" pitchFamily="2" charset="0"/>
                <a:cs typeface="Univers 45 Light" pitchFamily="2" charset="0"/>
              </a:defRPr>
            </a:lvl3pPr>
            <a:lvl4pPr marL="352425" indent="-161925" algn="l" eaLnBrk="1" hangingPunct="1">
              <a:spcAft>
                <a:spcPts val="648"/>
              </a:spcAft>
              <a:buClr>
                <a:srgbClr val="00338D"/>
              </a:buClr>
              <a:buFont typeface="Univers for KPMG Light" panose="020B0403020202020204" pitchFamily="34" charset="0"/>
              <a:buChar char="–"/>
              <a:defRPr sz="1100" b="0" i="0" baseline="0">
                <a:solidFill>
                  <a:schemeClr val="tx1"/>
                </a:solidFill>
                <a:latin typeface="Univers 45 Light" pitchFamily="2" charset="0"/>
                <a:cs typeface="Univers 45 Light" pitchFamily="2" charset="0"/>
              </a:defRPr>
            </a:lvl4pPr>
            <a:lvl5pPr marL="542925" indent="-180975" algn="l" eaLnBrk="1" hangingPunct="1">
              <a:spcAft>
                <a:spcPts val="648"/>
              </a:spcAft>
              <a:buClr>
                <a:srgbClr val="00338D"/>
              </a:buClr>
              <a:buFont typeface="Arial" panose="020B0604020202020204" pitchFamily="34" charset="0"/>
              <a:buChar char="•"/>
              <a:defRPr lang="en-US" sz="1100" b="0" i="0" dirty="0" smtClean="0">
                <a:solidFill>
                  <a:schemeClr val="tx1"/>
                </a:solidFill>
                <a:latin typeface="Univers 45 Light" pitchFamily="2" charset="0"/>
                <a:cs typeface="Univers 45 Light" pitchFamily="2" charset="0"/>
              </a:defRPr>
            </a:lvl5pPr>
            <a:lvl6pPr marL="1357004" indent="-246728" algn="l" eaLnBrk="1" hangingPunct="1">
              <a:spcAft>
                <a:spcPts val="648"/>
              </a:spcAft>
              <a:buFont typeface="Univers for KPMG Light" panose="020B0403020202020204" pitchFamily="34" charset="0"/>
              <a:buChar char="-"/>
              <a:defRPr lang="en-US" sz="1619" b="0" i="0" baseline="0" dirty="0" smtClean="0">
                <a:solidFill>
                  <a:srgbClr val="003087"/>
                </a:solidFill>
                <a:latin typeface="Univers for KPMG Light" panose="020B0403020202020204" pitchFamily="34" charset="0"/>
              </a:defRPr>
            </a:lvl6pPr>
            <a:lvl7pPr marL="1747657" indent="-305943" algn="l" eaLnBrk="1" hangingPunct="1">
              <a:spcAft>
                <a:spcPts val="648"/>
              </a:spcAft>
              <a:buFont typeface="Univers for KPMG Light" panose="020B0403020202020204" pitchFamily="34" charset="0"/>
              <a:buChar char="—"/>
              <a:defRPr lang="en-US" sz="1619" b="0" i="0" dirty="0" smtClean="0">
                <a:solidFill>
                  <a:srgbClr val="003087"/>
                </a:solidFill>
                <a:latin typeface="Univers for KPMG Light" panose="020B0403020202020204" pitchFamily="34" charset="0"/>
              </a:defRPr>
            </a:lvl7pPr>
            <a:lvl8pPr marL="2035506" indent="-246728" algn="l" eaLnBrk="1" hangingPunct="1">
              <a:spcAft>
                <a:spcPts val="648"/>
              </a:spcAft>
              <a:buFont typeface="Univers for KPMG Light" panose="020B0403020202020204" pitchFamily="34" charset="0"/>
              <a:buChar char="-"/>
              <a:defRPr lang="en-US" sz="1619" b="0" i="0" baseline="0" dirty="0" smtClean="0">
                <a:solidFill>
                  <a:srgbClr val="003087"/>
                </a:solidFill>
                <a:latin typeface="Univers for KPMG Light" panose="020B0403020202020204" pitchFamily="34" charset="0"/>
              </a:defRPr>
            </a:lvl8pPr>
          </a:lstStyle>
          <a:p>
            <a:pPr lvl="1" defTabSz="914400"/>
            <a:r>
              <a:rPr lang="fr-FR" kern="0" dirty="0" smtClean="0"/>
              <a:t>Dans la limite des travaux réalisés, nous vous présentons ci-après notre synthèse de l’appréciation des risques suite à notre revue :</a:t>
            </a:r>
          </a:p>
          <a:p>
            <a:pPr defTabSz="914400"/>
            <a:endParaRPr lang="fr-FR" kern="0" dirty="0" smtClean="0"/>
          </a:p>
          <a:p>
            <a:pPr defTabSz="914400"/>
            <a:endParaRPr lang="fr-FR" kern="0" dirty="0" smtClean="0"/>
          </a:p>
          <a:p>
            <a:pPr defTabSz="914400"/>
            <a:endParaRPr lang="fr-FR" kern="0" dirty="0" smtClean="0"/>
          </a:p>
          <a:p>
            <a:pPr defTabSz="914400"/>
            <a:endParaRPr lang="fr-FR" kern="0" dirty="0" smtClean="0"/>
          </a:p>
          <a:p>
            <a:pPr defTabSz="914400"/>
            <a:endParaRPr lang="fr-FR" kern="0" dirty="0"/>
          </a:p>
        </p:txBody>
      </p:sp>
      <p:graphicFrame>
        <p:nvGraphicFramePr>
          <p:cNvPr id="8" name="Group 102"/>
          <p:cNvGraphicFramePr>
            <a:graphicFrameLocks noGrp="1"/>
          </p:cNvGraphicFramePr>
          <p:nvPr>
            <p:custDataLst>
              <p:tags r:id="rId1"/>
            </p:custDataLst>
            <p:extLst>
              <p:ext uri="{D42A27DB-BD31-4B8C-83A1-F6EECF244321}">
                <p14:modId xmlns:p14="http://schemas.microsoft.com/office/powerpoint/2010/main" val="488685316"/>
              </p:ext>
            </p:extLst>
          </p:nvPr>
        </p:nvGraphicFramePr>
        <p:xfrm>
          <a:off x="975830" y="2420136"/>
          <a:ext cx="3751026" cy="4069086"/>
        </p:xfrm>
        <a:graphic>
          <a:graphicData uri="http://schemas.openxmlformats.org/drawingml/2006/table">
            <a:tbl>
              <a:tblPr/>
              <a:tblGrid>
                <a:gridCol w="259299"/>
                <a:gridCol w="1373359"/>
                <a:gridCol w="2118368"/>
              </a:tblGrid>
              <a:tr h="251618">
                <a:tc gridSpan="2">
                  <a:txBody>
                    <a:bodyPr/>
                    <a:lstStyle/>
                    <a:p>
                      <a:pPr marL="0" marR="0" lvl="0" indent="0" algn="l" defTabSz="762000" rtl="0" eaLnBrk="1" fontAlgn="base" latinLnBrk="0" hangingPunct="1">
                        <a:lnSpc>
                          <a:spcPct val="100000"/>
                        </a:lnSpc>
                        <a:spcBef>
                          <a:spcPct val="40000"/>
                        </a:spcBef>
                        <a:spcAft>
                          <a:spcPct val="0"/>
                        </a:spcAft>
                        <a:buClrTx/>
                        <a:buSzTx/>
                        <a:buFontTx/>
                        <a:buNone/>
                        <a:tabLst/>
                      </a:pPr>
                      <a:endParaRPr kumimoji="0" lang="fr-FR" sz="800" b="1" i="0" u="none" strike="noStrike" cap="none" normalizeH="0" baseline="0" dirty="0" smtClean="0">
                        <a:ln>
                          <a:noFill/>
                        </a:ln>
                        <a:solidFill>
                          <a:schemeClr val="tx2"/>
                        </a:solidFill>
                        <a:effectLst/>
                        <a:latin typeface="Univers 45 Light" pitchFamily="2" charset="0"/>
                      </a:endParaRPr>
                    </a:p>
                  </a:txBody>
                  <a:tcPr marL="54000" marR="54000" marT="54000" marB="54000" horzOverflow="overflow">
                    <a:lnL>
                      <a:noFill/>
                    </a:lnL>
                    <a:lnR w="6350" cap="flat" cmpd="sng" algn="ctr">
                      <a:noFill/>
                      <a:prstDash val="solid"/>
                      <a:round/>
                      <a:headEnd type="none" w="sm" len="sm"/>
                      <a:tailEnd type="none" w="sm" len="sm"/>
                    </a:lnR>
                    <a:lnT>
                      <a:noFill/>
                    </a:lnT>
                    <a:lnB>
                      <a:noFill/>
                    </a:lnB>
                    <a:lnTlToBr>
                      <a:noFill/>
                    </a:lnTlToBr>
                    <a:lnBlToTr>
                      <a:noFill/>
                    </a:lnBlToTr>
                    <a:noFill/>
                  </a:tcPr>
                </a:tc>
                <a:tc hMerge="1">
                  <a:txBody>
                    <a:bodyPr/>
                    <a:lstStyle/>
                    <a:p>
                      <a:endParaRPr lang="fr-FR"/>
                    </a:p>
                  </a:txBody>
                  <a:tcPr/>
                </a:tc>
                <a:tc>
                  <a:txBody>
                    <a:bodyPr/>
                    <a:lstStyle/>
                    <a:p>
                      <a:pPr marL="0" marR="0" lvl="0" indent="0" algn="l" defTabSz="762000" rtl="0" eaLnBrk="1" fontAlgn="base" latinLnBrk="0" hangingPunct="1">
                        <a:lnSpc>
                          <a:spcPct val="100000"/>
                        </a:lnSpc>
                        <a:spcBef>
                          <a:spcPct val="40000"/>
                        </a:spcBef>
                        <a:spcAft>
                          <a:spcPct val="0"/>
                        </a:spcAft>
                        <a:buClrTx/>
                        <a:buSzTx/>
                        <a:buFontTx/>
                        <a:buNone/>
                        <a:tabLst>
                          <a:tab pos="2247900" algn="ctr"/>
                          <a:tab pos="4305300" algn="ctr"/>
                        </a:tabLst>
                      </a:pPr>
                      <a:r>
                        <a:rPr kumimoji="0" lang="fr-FR" sz="800" b="1" i="0" u="none" strike="noStrike" cap="none" normalizeH="0" baseline="0" dirty="0" smtClean="0">
                          <a:ln>
                            <a:noFill/>
                          </a:ln>
                          <a:solidFill>
                            <a:schemeClr val="tx1"/>
                          </a:solidFill>
                          <a:effectLst/>
                          <a:latin typeface="Univers 45 Light" pitchFamily="2" charset="0"/>
                        </a:rPr>
                        <a:t>         Niveaux de risque</a:t>
                      </a:r>
                      <a:endParaRPr kumimoji="0" lang="fr-FR" sz="800" b="1" i="0" u="none" strike="noStrike" cap="none" normalizeH="0" baseline="0" dirty="0" smtClean="0">
                        <a:ln>
                          <a:noFill/>
                        </a:ln>
                        <a:solidFill>
                          <a:schemeClr val="tx2"/>
                        </a:solidFill>
                        <a:effectLst/>
                        <a:latin typeface="Univers 45 Light" pitchFamily="2" charset="0"/>
                      </a:endParaRPr>
                    </a:p>
                  </a:txBody>
                  <a:tcPr marL="0" marR="54000" marT="54000" marB="0" horzOverflow="overflow">
                    <a:lnL w="6350" cap="flat" cmpd="sng" algn="ctr">
                      <a:noFill/>
                      <a:prstDash val="solid"/>
                      <a:round/>
                      <a:headEnd type="none" w="sm" len="sm"/>
                      <a:tailEnd type="none" w="sm" len="sm"/>
                    </a:lnL>
                    <a:lnR>
                      <a:noFill/>
                    </a:lnR>
                    <a:lnT>
                      <a:noFill/>
                    </a:lnT>
                    <a:lnB>
                      <a:noFill/>
                    </a:lnB>
                    <a:lnTlToBr>
                      <a:noFill/>
                    </a:lnTlToBr>
                    <a:lnBlToTr>
                      <a:noFill/>
                    </a:lnBlToTr>
                    <a:noFill/>
                  </a:tcPr>
                </a:tc>
              </a:tr>
              <a:tr h="381907">
                <a:tc gridSpan="2">
                  <a:txBody>
                    <a:bodyPr/>
                    <a:lstStyle/>
                    <a:p>
                      <a:pPr marL="0" marR="0" lvl="0" indent="0" algn="l" defTabSz="762000" rtl="0" eaLnBrk="1" fontAlgn="base" latinLnBrk="0" hangingPunct="1">
                        <a:lnSpc>
                          <a:spcPct val="100000"/>
                        </a:lnSpc>
                        <a:spcBef>
                          <a:spcPct val="40000"/>
                        </a:spcBef>
                        <a:spcAft>
                          <a:spcPct val="0"/>
                        </a:spcAft>
                        <a:buClrTx/>
                        <a:buSzTx/>
                        <a:buFontTx/>
                        <a:buNone/>
                        <a:tabLst/>
                      </a:pPr>
                      <a:r>
                        <a:rPr kumimoji="0" lang="fr-FR" sz="800" b="0" i="0" u="none" strike="noStrike" cap="none" normalizeH="0" baseline="0" dirty="0" smtClean="0">
                          <a:ln>
                            <a:noFill/>
                          </a:ln>
                          <a:solidFill>
                            <a:schemeClr val="tx1"/>
                          </a:solidFill>
                          <a:effectLst/>
                          <a:latin typeface="Univers 45 Light" pitchFamily="2" charset="0"/>
                        </a:rPr>
                        <a:t>Réception des </a:t>
                      </a:r>
                      <a:r>
                        <a:rPr kumimoji="0" lang="fr-FR" sz="800" b="0" i="0" u="none" strike="noStrike" cap="none" normalizeH="0" baseline="0" dirty="0" err="1" smtClean="0">
                          <a:ln>
                            <a:noFill/>
                          </a:ln>
                          <a:solidFill>
                            <a:schemeClr val="tx1"/>
                          </a:solidFill>
                          <a:effectLst/>
                          <a:latin typeface="Univers 45 Light" pitchFamily="2" charset="0"/>
                        </a:rPr>
                        <a:t>statements</a:t>
                      </a:r>
                      <a:endParaRPr kumimoji="0" lang="fr-FR" sz="800" b="0" i="0" u="none" strike="noStrike" cap="none" normalizeH="0" baseline="0" dirty="0" smtClean="0">
                        <a:ln>
                          <a:noFill/>
                        </a:ln>
                        <a:solidFill>
                          <a:schemeClr val="tx1"/>
                        </a:solidFill>
                        <a:effectLst/>
                        <a:latin typeface="Univers 45 Light" pitchFamily="2" charset="0"/>
                      </a:endParaRPr>
                    </a:p>
                  </a:txBody>
                  <a:tcPr marL="54000" marR="54000" marT="54000" marB="54000" anchor="ctr" horzOverflow="overflow">
                    <a:lnL>
                      <a:noFill/>
                    </a:lnL>
                    <a:lnR w="6350" cap="flat" cmpd="sng" algn="ctr">
                      <a:noFill/>
                      <a:prstDash val="solid"/>
                      <a:round/>
                      <a:headEnd type="none" w="sm" len="sm"/>
                      <a:tailEnd type="none" w="sm" len="sm"/>
                    </a:lnR>
                    <a:lnT>
                      <a:noFill/>
                    </a:lnT>
                    <a:lnB>
                      <a:noFill/>
                    </a:lnB>
                    <a:lnTlToBr>
                      <a:noFill/>
                    </a:lnTlToBr>
                    <a:lnBlToTr>
                      <a:noFill/>
                    </a:lnBlToTr>
                    <a:noFill/>
                  </a:tcPr>
                </a:tc>
                <a:tc hMerge="1">
                  <a:txBody>
                    <a:bodyPr/>
                    <a:lstStyle/>
                    <a:p>
                      <a:endParaRPr lang="fr-FR"/>
                    </a:p>
                  </a:txBody>
                  <a:tcPr/>
                </a:tc>
                <a:tc>
                  <a:txBody>
                    <a:bodyPr/>
                    <a:lstStyle/>
                    <a:p>
                      <a:pPr marL="377825" marR="0" lvl="1" indent="-198438" algn="ctr" defTabSz="762000" rtl="0" eaLnBrk="1" fontAlgn="base" latinLnBrk="0" hangingPunct="1">
                        <a:lnSpc>
                          <a:spcPct val="100000"/>
                        </a:lnSpc>
                        <a:spcBef>
                          <a:spcPct val="40000"/>
                        </a:spcBef>
                        <a:spcAft>
                          <a:spcPct val="0"/>
                        </a:spcAft>
                        <a:buClr>
                          <a:schemeClr val="tx2"/>
                        </a:buClr>
                        <a:buSzPct val="85000"/>
                        <a:buFont typeface="Wingdings" pitchFamily="2" charset="2"/>
                        <a:buNone/>
                        <a:tabLst/>
                      </a:pPr>
                      <a:endParaRPr kumimoji="0" lang="fr-FR" sz="800" b="0" i="0" u="none" strike="noStrike" cap="none" normalizeH="0" baseline="0" dirty="0" smtClean="0">
                        <a:ln>
                          <a:noFill/>
                        </a:ln>
                        <a:solidFill>
                          <a:schemeClr val="tx1"/>
                        </a:solidFill>
                        <a:effectLst/>
                        <a:latin typeface="+mn-lt"/>
                      </a:endParaRPr>
                    </a:p>
                  </a:txBody>
                  <a:tcPr marL="54000" marR="54000" marT="54000" marB="54000" anchor="ctr" horzOverflow="overflow">
                    <a:lnL w="6350" cap="flat" cmpd="sng" algn="ctr">
                      <a:noFill/>
                      <a:prstDash val="solid"/>
                      <a:round/>
                      <a:headEnd type="none" w="sm" len="sm"/>
                      <a:tailEnd type="none" w="sm" len="sm"/>
                    </a:lnL>
                    <a:lnR>
                      <a:noFill/>
                    </a:lnR>
                    <a:lnT>
                      <a:noFill/>
                    </a:lnT>
                    <a:lnB>
                      <a:noFill/>
                    </a:lnB>
                    <a:lnTlToBr>
                      <a:noFill/>
                    </a:lnTlToBr>
                    <a:lnBlToTr>
                      <a:noFill/>
                    </a:lnBlToTr>
                    <a:solidFill>
                      <a:schemeClr val="bg1"/>
                    </a:solidFill>
                  </a:tcPr>
                </a:tc>
              </a:tr>
              <a:tr h="381907">
                <a:tc gridSpan="2">
                  <a:txBody>
                    <a:bodyPr/>
                    <a:lstStyle/>
                    <a:p>
                      <a:pPr marL="0" marR="0" lvl="0" indent="0" algn="l" defTabSz="762000" rtl="0" eaLnBrk="1" fontAlgn="base" latinLnBrk="0" hangingPunct="1">
                        <a:lnSpc>
                          <a:spcPct val="100000"/>
                        </a:lnSpc>
                        <a:spcBef>
                          <a:spcPct val="40000"/>
                        </a:spcBef>
                        <a:spcAft>
                          <a:spcPct val="0"/>
                        </a:spcAft>
                        <a:buClrTx/>
                        <a:buSzTx/>
                        <a:buFontTx/>
                        <a:buNone/>
                        <a:tabLst/>
                      </a:pPr>
                      <a:r>
                        <a:rPr kumimoji="0" lang="fr-FR" sz="800" b="0" i="0" u="none" strike="noStrike" cap="none" normalizeH="0" baseline="0" dirty="0" smtClean="0">
                          <a:ln>
                            <a:noFill/>
                          </a:ln>
                          <a:solidFill>
                            <a:schemeClr val="tx1"/>
                          </a:solidFill>
                          <a:effectLst/>
                          <a:latin typeface="Univers 45 Light" pitchFamily="2" charset="0"/>
                        </a:rPr>
                        <a:t>Royalties</a:t>
                      </a:r>
                    </a:p>
                  </a:txBody>
                  <a:tcPr marL="54000" marR="54000" marT="54000" marB="54000" anchor="ctr" horzOverflow="overflow">
                    <a:lnL>
                      <a:noFill/>
                    </a:lnL>
                    <a:lnR w="6350" cap="flat" cmpd="sng" algn="ctr">
                      <a:noFill/>
                      <a:prstDash val="solid"/>
                      <a:round/>
                      <a:headEnd type="none" w="sm" len="sm"/>
                      <a:tailEnd type="none" w="sm" len="sm"/>
                    </a:lnR>
                    <a:lnT>
                      <a:noFill/>
                    </a:lnT>
                    <a:lnB>
                      <a:noFill/>
                    </a:lnB>
                    <a:lnTlToBr>
                      <a:noFill/>
                    </a:lnTlToBr>
                    <a:lnBlToTr>
                      <a:noFill/>
                    </a:lnBlToTr>
                    <a:noFill/>
                  </a:tcPr>
                </a:tc>
                <a:tc hMerge="1">
                  <a:txBody>
                    <a:bodyPr/>
                    <a:lstStyle/>
                    <a:p>
                      <a:endParaRPr lang="fr-FR"/>
                    </a:p>
                  </a:txBody>
                  <a:tcPr/>
                </a:tc>
                <a:tc>
                  <a:txBody>
                    <a:bodyPr/>
                    <a:lstStyle/>
                    <a:p>
                      <a:pPr marL="200025" marR="0" lvl="1" indent="-198438" algn="ctr" defTabSz="762000" rtl="0" eaLnBrk="1" fontAlgn="base" latinLnBrk="0" hangingPunct="1">
                        <a:lnSpc>
                          <a:spcPct val="100000"/>
                        </a:lnSpc>
                        <a:spcBef>
                          <a:spcPct val="40000"/>
                        </a:spcBef>
                        <a:spcAft>
                          <a:spcPct val="0"/>
                        </a:spcAft>
                        <a:buClr>
                          <a:schemeClr val="tx2"/>
                        </a:buClr>
                        <a:buSzPct val="85000"/>
                        <a:buFont typeface="Wingdings" pitchFamily="2" charset="2"/>
                        <a:buChar char="l"/>
                        <a:tabLst/>
                      </a:pPr>
                      <a:endParaRPr kumimoji="0" lang="fr-FR" sz="800" b="0" i="0" u="none" strike="noStrike" cap="none" normalizeH="0" baseline="0" dirty="0" smtClean="0">
                        <a:ln>
                          <a:noFill/>
                        </a:ln>
                        <a:solidFill>
                          <a:schemeClr val="tx1"/>
                        </a:solidFill>
                        <a:effectLst/>
                        <a:latin typeface="+mn-lt"/>
                      </a:endParaRPr>
                    </a:p>
                  </a:txBody>
                  <a:tcPr marL="54000" marR="54000" marT="54000" marB="54000" anchor="ctr" horzOverflow="overflow">
                    <a:lnL w="6350" cap="flat" cmpd="sng" algn="ctr">
                      <a:noFill/>
                      <a:prstDash val="solid"/>
                      <a:round/>
                      <a:headEnd type="none" w="sm" len="sm"/>
                      <a:tailEnd type="none" w="sm" len="sm"/>
                    </a:lnL>
                    <a:lnR>
                      <a:noFill/>
                    </a:lnR>
                    <a:lnT>
                      <a:noFill/>
                    </a:lnT>
                    <a:lnB>
                      <a:noFill/>
                    </a:lnB>
                    <a:lnTlToBr>
                      <a:noFill/>
                    </a:lnTlToBr>
                    <a:lnBlToTr>
                      <a:noFill/>
                    </a:lnBlToTr>
                    <a:solidFill>
                      <a:schemeClr val="bg1"/>
                    </a:solidFill>
                  </a:tcPr>
                </a:tc>
              </a:tr>
              <a:tr h="381907">
                <a:tc gridSpan="2">
                  <a:txBody>
                    <a:bodyPr/>
                    <a:lstStyle/>
                    <a:p>
                      <a:pPr marL="0" marR="0" lvl="0" indent="0" algn="l" defTabSz="762000" rtl="0" eaLnBrk="1" fontAlgn="base" latinLnBrk="0" hangingPunct="1">
                        <a:lnSpc>
                          <a:spcPct val="100000"/>
                        </a:lnSpc>
                        <a:spcBef>
                          <a:spcPct val="40000"/>
                        </a:spcBef>
                        <a:spcAft>
                          <a:spcPct val="0"/>
                        </a:spcAft>
                        <a:buClrTx/>
                        <a:buSzTx/>
                        <a:buFontTx/>
                        <a:buNone/>
                        <a:tabLst/>
                      </a:pPr>
                      <a:r>
                        <a:rPr kumimoji="0" lang="fr-FR" sz="800" b="0" i="0" u="none" strike="noStrike" cap="none" normalizeH="0" baseline="0" dirty="0" smtClean="0">
                          <a:ln>
                            <a:noFill/>
                          </a:ln>
                          <a:solidFill>
                            <a:schemeClr val="tx1"/>
                          </a:solidFill>
                          <a:effectLst/>
                          <a:latin typeface="Univers 45 Light" pitchFamily="2" charset="0"/>
                        </a:rPr>
                        <a:t>Avances</a:t>
                      </a:r>
                    </a:p>
                  </a:txBody>
                  <a:tcPr marL="54000" marR="54000" marT="54000" marB="54000" anchor="ctr" horzOverflow="overflow">
                    <a:lnL>
                      <a:noFill/>
                    </a:lnL>
                    <a:lnR w="6350" cap="flat" cmpd="sng" algn="ctr">
                      <a:noFill/>
                      <a:prstDash val="solid"/>
                      <a:round/>
                      <a:headEnd type="none" w="sm" len="sm"/>
                      <a:tailEnd type="none" w="sm" len="sm"/>
                    </a:lnR>
                    <a:lnT>
                      <a:noFill/>
                    </a:lnT>
                    <a:lnB>
                      <a:noFill/>
                    </a:lnB>
                    <a:lnTlToBr>
                      <a:noFill/>
                    </a:lnTlToBr>
                    <a:lnBlToTr>
                      <a:noFill/>
                    </a:lnBlToTr>
                    <a:noFill/>
                  </a:tcPr>
                </a:tc>
                <a:tc hMerge="1">
                  <a:txBody>
                    <a:bodyPr/>
                    <a:lstStyle/>
                    <a:p>
                      <a:endParaRPr lang="fr-FR"/>
                    </a:p>
                  </a:txBody>
                  <a:tcPr/>
                </a:tc>
                <a:tc>
                  <a:txBody>
                    <a:bodyPr/>
                    <a:lstStyle/>
                    <a:p>
                      <a:pPr marL="200025" marR="0" lvl="1" indent="-198438" algn="ctr" defTabSz="762000" rtl="0" eaLnBrk="1" fontAlgn="base" latinLnBrk="0" hangingPunct="1">
                        <a:lnSpc>
                          <a:spcPct val="100000"/>
                        </a:lnSpc>
                        <a:spcBef>
                          <a:spcPct val="40000"/>
                        </a:spcBef>
                        <a:spcAft>
                          <a:spcPct val="0"/>
                        </a:spcAft>
                        <a:buClr>
                          <a:schemeClr val="tx2"/>
                        </a:buClr>
                        <a:buSzPct val="85000"/>
                        <a:buFont typeface="Wingdings" pitchFamily="2" charset="2"/>
                        <a:buChar char="l"/>
                        <a:tabLst/>
                      </a:pPr>
                      <a:endParaRPr kumimoji="0" lang="fr-FR" sz="800" b="0" i="0" u="none" strike="noStrike" cap="none" normalizeH="0" baseline="0" dirty="0" smtClean="0">
                        <a:ln>
                          <a:noFill/>
                        </a:ln>
                        <a:solidFill>
                          <a:schemeClr val="tx1"/>
                        </a:solidFill>
                        <a:effectLst/>
                        <a:latin typeface="+mn-lt"/>
                      </a:endParaRPr>
                    </a:p>
                  </a:txBody>
                  <a:tcPr marL="54000" marR="54000" marT="54000" marB="54000" anchor="ctr" horzOverflow="overflow">
                    <a:lnL w="6350" cap="flat" cmpd="sng" algn="ctr">
                      <a:noFill/>
                      <a:prstDash val="solid"/>
                      <a:round/>
                      <a:headEnd type="none" w="sm" len="sm"/>
                      <a:tailEnd type="none" w="sm" len="sm"/>
                    </a:lnL>
                    <a:lnR>
                      <a:noFill/>
                    </a:lnR>
                    <a:lnT>
                      <a:noFill/>
                    </a:lnT>
                    <a:lnB>
                      <a:noFill/>
                    </a:lnB>
                    <a:lnTlToBr>
                      <a:noFill/>
                    </a:lnTlToBr>
                    <a:lnBlToTr>
                      <a:noFill/>
                    </a:lnBlToTr>
                    <a:solidFill>
                      <a:schemeClr val="bg1"/>
                    </a:solidFill>
                  </a:tcPr>
                </a:tc>
              </a:tr>
              <a:tr h="381907">
                <a:tc gridSpan="2">
                  <a:txBody>
                    <a:bodyPr/>
                    <a:lstStyle/>
                    <a:p>
                      <a:pPr marL="0" marR="0" lvl="0" indent="0" algn="l" defTabSz="762000" rtl="0" eaLnBrk="1" fontAlgn="base" latinLnBrk="0" hangingPunct="1">
                        <a:lnSpc>
                          <a:spcPct val="100000"/>
                        </a:lnSpc>
                        <a:spcBef>
                          <a:spcPct val="40000"/>
                        </a:spcBef>
                        <a:spcAft>
                          <a:spcPct val="0"/>
                        </a:spcAft>
                        <a:buClrTx/>
                        <a:buSzTx/>
                        <a:buFontTx/>
                        <a:buNone/>
                        <a:tabLst/>
                      </a:pPr>
                      <a:r>
                        <a:rPr kumimoji="0" lang="fr-FR" sz="800" b="0" i="0" u="none" strike="noStrike" cap="none" normalizeH="0" baseline="0" dirty="0" smtClean="0">
                          <a:ln>
                            <a:noFill/>
                          </a:ln>
                          <a:solidFill>
                            <a:schemeClr val="tx1"/>
                          </a:solidFill>
                          <a:effectLst/>
                          <a:latin typeface="Univers 45 Light" pitchFamily="2" charset="0"/>
                        </a:rPr>
                        <a:t>Production immobilisée</a:t>
                      </a:r>
                    </a:p>
                  </a:txBody>
                  <a:tcPr marL="54000" marR="54000" marT="54000" marB="54000" anchor="ctr" horzOverflow="overflow">
                    <a:lnL>
                      <a:noFill/>
                    </a:lnL>
                    <a:lnR w="6350" cap="flat" cmpd="sng" algn="ctr">
                      <a:noFill/>
                      <a:prstDash val="solid"/>
                      <a:round/>
                      <a:headEnd type="none" w="sm" len="sm"/>
                      <a:tailEnd type="none" w="sm" len="sm"/>
                    </a:lnR>
                    <a:lnT>
                      <a:noFill/>
                    </a:lnT>
                    <a:lnB>
                      <a:noFill/>
                    </a:lnB>
                    <a:lnTlToBr>
                      <a:noFill/>
                    </a:lnTlToBr>
                    <a:lnBlToTr>
                      <a:noFill/>
                    </a:lnBlToTr>
                    <a:noFill/>
                  </a:tcPr>
                </a:tc>
                <a:tc hMerge="1">
                  <a:txBody>
                    <a:bodyPr/>
                    <a:lstStyle/>
                    <a:p>
                      <a:endParaRPr lang="fr-FR"/>
                    </a:p>
                  </a:txBody>
                  <a:tcPr/>
                </a:tc>
                <a:tc>
                  <a:txBody>
                    <a:bodyPr/>
                    <a:lstStyle/>
                    <a:p>
                      <a:pPr marL="200025" marR="0" lvl="1" indent="-198438" algn="ctr" defTabSz="762000" rtl="0" eaLnBrk="1" fontAlgn="base" latinLnBrk="0" hangingPunct="1">
                        <a:lnSpc>
                          <a:spcPct val="100000"/>
                        </a:lnSpc>
                        <a:spcBef>
                          <a:spcPct val="40000"/>
                        </a:spcBef>
                        <a:spcAft>
                          <a:spcPct val="0"/>
                        </a:spcAft>
                        <a:buClr>
                          <a:schemeClr val="tx2"/>
                        </a:buClr>
                        <a:buSzPct val="85000"/>
                        <a:buFont typeface="Wingdings" pitchFamily="2" charset="2"/>
                        <a:buNone/>
                        <a:tabLst/>
                      </a:pPr>
                      <a:endParaRPr kumimoji="0" lang="fr-FR" sz="800" b="0" i="0" u="none" strike="noStrike" cap="none" normalizeH="0" baseline="0" dirty="0" smtClean="0">
                        <a:ln>
                          <a:noFill/>
                        </a:ln>
                        <a:solidFill>
                          <a:schemeClr val="tx1"/>
                        </a:solidFill>
                        <a:effectLst/>
                        <a:latin typeface="+mn-lt"/>
                      </a:endParaRPr>
                    </a:p>
                  </a:txBody>
                  <a:tcPr marL="54000" marR="54000" marT="54000" marB="54000" anchor="ctr" horzOverflow="overflow">
                    <a:lnL w="6350" cap="flat" cmpd="sng" algn="ctr">
                      <a:noFill/>
                      <a:prstDash val="solid"/>
                      <a:round/>
                      <a:headEnd type="none" w="sm" len="sm"/>
                      <a:tailEnd type="none" w="sm" len="sm"/>
                    </a:lnL>
                    <a:lnR>
                      <a:noFill/>
                    </a:lnR>
                    <a:lnT>
                      <a:noFill/>
                    </a:lnT>
                    <a:lnB>
                      <a:noFill/>
                    </a:lnB>
                    <a:lnTlToBr>
                      <a:noFill/>
                    </a:lnTlToBr>
                    <a:lnBlToTr>
                      <a:noFill/>
                    </a:lnBlToTr>
                    <a:solidFill>
                      <a:schemeClr val="bg1"/>
                    </a:solidFill>
                  </a:tcPr>
                </a:tc>
              </a:tr>
              <a:tr h="381907">
                <a:tc gridSpan="2">
                  <a:txBody>
                    <a:bodyPr/>
                    <a:lstStyle/>
                    <a:p>
                      <a:pPr marL="0" marR="0" lvl="0" indent="0" algn="l" defTabSz="762000" rtl="0" eaLnBrk="1" fontAlgn="base" latinLnBrk="0" hangingPunct="1">
                        <a:lnSpc>
                          <a:spcPct val="100000"/>
                        </a:lnSpc>
                        <a:spcBef>
                          <a:spcPct val="40000"/>
                        </a:spcBef>
                        <a:spcAft>
                          <a:spcPct val="0"/>
                        </a:spcAft>
                        <a:buClrTx/>
                        <a:buSzTx/>
                        <a:buFontTx/>
                        <a:buNone/>
                        <a:tabLst/>
                      </a:pPr>
                      <a:r>
                        <a:rPr kumimoji="0" lang="fr-FR" sz="800" b="0" i="0" u="none" strike="noStrike" cap="none" normalizeH="0" baseline="0" dirty="0" smtClean="0">
                          <a:ln>
                            <a:noFill/>
                          </a:ln>
                          <a:solidFill>
                            <a:schemeClr val="tx1"/>
                          </a:solidFill>
                          <a:effectLst/>
                          <a:latin typeface="Univers 45 Light" pitchFamily="2" charset="0"/>
                        </a:rPr>
                        <a:t>Personnel</a:t>
                      </a:r>
                    </a:p>
                  </a:txBody>
                  <a:tcPr marL="54000" marR="54000" marT="54000" marB="54000" anchor="ctr" horzOverflow="overflow">
                    <a:lnL>
                      <a:noFill/>
                    </a:lnL>
                    <a:lnR w="6350" cap="flat" cmpd="sng" algn="ctr">
                      <a:noFill/>
                      <a:prstDash val="solid"/>
                      <a:round/>
                      <a:headEnd type="none" w="sm" len="sm"/>
                      <a:tailEnd type="none" w="sm" len="sm"/>
                    </a:lnR>
                    <a:lnT>
                      <a:noFill/>
                    </a:lnT>
                    <a:lnB>
                      <a:noFill/>
                    </a:lnB>
                    <a:lnTlToBr>
                      <a:noFill/>
                    </a:lnTlToBr>
                    <a:lnBlToTr>
                      <a:noFill/>
                    </a:lnBlToTr>
                    <a:noFill/>
                  </a:tcPr>
                </a:tc>
                <a:tc hMerge="1">
                  <a:txBody>
                    <a:bodyPr/>
                    <a:lstStyle/>
                    <a:p>
                      <a:endParaRPr lang="fr-FR"/>
                    </a:p>
                  </a:txBody>
                  <a:tcPr/>
                </a:tc>
                <a:tc>
                  <a:txBody>
                    <a:bodyPr/>
                    <a:lstStyle/>
                    <a:p>
                      <a:pPr marL="200025" marR="0" lvl="1" indent="-198438" algn="ctr" defTabSz="762000" rtl="0" eaLnBrk="1" fontAlgn="base" latinLnBrk="0" hangingPunct="1">
                        <a:lnSpc>
                          <a:spcPct val="100000"/>
                        </a:lnSpc>
                        <a:spcBef>
                          <a:spcPct val="40000"/>
                        </a:spcBef>
                        <a:spcAft>
                          <a:spcPct val="0"/>
                        </a:spcAft>
                        <a:buClr>
                          <a:schemeClr val="tx2"/>
                        </a:buClr>
                        <a:buSzPct val="85000"/>
                        <a:buFont typeface="Wingdings" pitchFamily="2" charset="2"/>
                        <a:buNone/>
                        <a:tabLst/>
                      </a:pPr>
                      <a:endParaRPr kumimoji="0" lang="fr-FR" sz="800" b="0" i="0" u="none" strike="noStrike" cap="none" normalizeH="0" baseline="0" dirty="0" smtClean="0">
                        <a:ln>
                          <a:noFill/>
                        </a:ln>
                        <a:solidFill>
                          <a:schemeClr val="tx1"/>
                        </a:solidFill>
                        <a:effectLst/>
                        <a:latin typeface="+mn-lt"/>
                      </a:endParaRPr>
                    </a:p>
                  </a:txBody>
                  <a:tcPr marL="54000" marR="54000" marT="54000" marB="54000" anchor="ctr" horzOverflow="overflow">
                    <a:lnL w="6350" cap="flat" cmpd="sng" algn="ctr">
                      <a:noFill/>
                      <a:prstDash val="solid"/>
                      <a:round/>
                      <a:headEnd type="none" w="sm" len="sm"/>
                      <a:tailEnd type="none" w="sm" len="sm"/>
                    </a:lnL>
                    <a:lnR>
                      <a:noFill/>
                    </a:lnR>
                    <a:lnT>
                      <a:noFill/>
                    </a:lnT>
                    <a:lnB>
                      <a:noFill/>
                    </a:lnB>
                    <a:lnTlToBr>
                      <a:noFill/>
                    </a:lnTlToBr>
                    <a:lnBlToTr>
                      <a:noFill/>
                    </a:lnBlToTr>
                    <a:solidFill>
                      <a:schemeClr val="bg1"/>
                    </a:solidFill>
                  </a:tcPr>
                </a:tc>
              </a:tr>
              <a:tr h="381907">
                <a:tc gridSpan="2">
                  <a:txBody>
                    <a:bodyPr/>
                    <a:lstStyle/>
                    <a:p>
                      <a:pPr marL="0" marR="0" lvl="0" indent="0" algn="l" defTabSz="762000" rtl="0" eaLnBrk="1" fontAlgn="base" latinLnBrk="0" hangingPunct="1">
                        <a:lnSpc>
                          <a:spcPct val="100000"/>
                        </a:lnSpc>
                        <a:spcBef>
                          <a:spcPct val="40000"/>
                        </a:spcBef>
                        <a:spcAft>
                          <a:spcPct val="0"/>
                        </a:spcAft>
                        <a:buClrTx/>
                        <a:buSzTx/>
                        <a:buFontTx/>
                        <a:buNone/>
                        <a:tabLst/>
                      </a:pPr>
                      <a:endParaRPr kumimoji="0" lang="fr-FR" sz="800" b="0" i="0" u="none" strike="noStrike" cap="none" normalizeH="0" baseline="0" dirty="0" smtClean="0">
                        <a:ln>
                          <a:noFill/>
                        </a:ln>
                        <a:solidFill>
                          <a:schemeClr val="tx1"/>
                        </a:solidFill>
                        <a:effectLst/>
                        <a:latin typeface="Univers 45 Light" pitchFamily="2" charset="0"/>
                      </a:endParaRPr>
                    </a:p>
                  </a:txBody>
                  <a:tcPr marL="54000" marR="54000" marT="54000" marB="54000" anchor="ctr" horzOverflow="overflow">
                    <a:lnL>
                      <a:noFill/>
                    </a:lnL>
                    <a:lnR w="6350" cap="flat" cmpd="sng" algn="ctr">
                      <a:noFill/>
                      <a:prstDash val="solid"/>
                      <a:round/>
                      <a:headEnd type="none" w="sm" len="sm"/>
                      <a:tailEnd type="none" w="sm" len="sm"/>
                    </a:lnR>
                    <a:lnT>
                      <a:noFill/>
                    </a:lnT>
                    <a:lnB>
                      <a:noFill/>
                    </a:lnB>
                    <a:lnTlToBr>
                      <a:noFill/>
                    </a:lnTlToBr>
                    <a:lnBlToTr>
                      <a:noFill/>
                    </a:lnBlToTr>
                    <a:noFill/>
                  </a:tcPr>
                </a:tc>
                <a:tc hMerge="1">
                  <a:txBody>
                    <a:bodyPr/>
                    <a:lstStyle/>
                    <a:p>
                      <a:endParaRPr lang="fr-FR"/>
                    </a:p>
                  </a:txBody>
                  <a:tcPr/>
                </a:tc>
                <a:tc>
                  <a:txBody>
                    <a:bodyPr/>
                    <a:lstStyle/>
                    <a:p>
                      <a:pPr marL="200025" marR="0" lvl="1" indent="-198438" algn="ctr" defTabSz="762000" rtl="0" eaLnBrk="1" fontAlgn="base" latinLnBrk="0" hangingPunct="1">
                        <a:lnSpc>
                          <a:spcPct val="100000"/>
                        </a:lnSpc>
                        <a:spcBef>
                          <a:spcPct val="40000"/>
                        </a:spcBef>
                        <a:spcAft>
                          <a:spcPct val="0"/>
                        </a:spcAft>
                        <a:buClr>
                          <a:schemeClr val="tx2"/>
                        </a:buClr>
                        <a:buSzPct val="85000"/>
                        <a:buFont typeface="Wingdings" pitchFamily="2" charset="2"/>
                        <a:buNone/>
                        <a:tabLst/>
                      </a:pPr>
                      <a:endParaRPr kumimoji="0" lang="fr-FR" sz="800" b="0" i="0" u="none" strike="noStrike" cap="none" normalizeH="0" baseline="0" dirty="0" smtClean="0">
                        <a:ln>
                          <a:noFill/>
                        </a:ln>
                        <a:solidFill>
                          <a:schemeClr val="tx1"/>
                        </a:solidFill>
                        <a:effectLst/>
                        <a:latin typeface="+mn-lt"/>
                      </a:endParaRPr>
                    </a:p>
                  </a:txBody>
                  <a:tcPr marL="54000" marR="54000" marT="54000" marB="54000" anchor="ctr" horzOverflow="overflow">
                    <a:lnL w="6350" cap="flat" cmpd="sng" algn="ctr">
                      <a:noFill/>
                      <a:prstDash val="solid"/>
                      <a:round/>
                      <a:headEnd type="none" w="sm" len="sm"/>
                      <a:tailEnd type="none" w="sm" len="sm"/>
                    </a:lnL>
                    <a:lnR>
                      <a:noFill/>
                    </a:lnR>
                    <a:lnT>
                      <a:noFill/>
                    </a:lnT>
                    <a:lnB>
                      <a:noFill/>
                    </a:lnB>
                    <a:lnTlToBr>
                      <a:noFill/>
                    </a:lnTlToBr>
                    <a:lnBlToTr>
                      <a:noFill/>
                    </a:lnBlToTr>
                    <a:solidFill>
                      <a:schemeClr val="bg1"/>
                    </a:solidFill>
                  </a:tcPr>
                </a:tc>
              </a:tr>
              <a:tr h="245809">
                <a:tc>
                  <a:txBody>
                    <a:bodyPr/>
                    <a:lstStyle/>
                    <a:p>
                      <a:pPr marL="177800" lvl="2" indent="-177800" algn="ctr">
                        <a:spcBef>
                          <a:spcPts val="600"/>
                        </a:spcBef>
                        <a:buClr>
                          <a:srgbClr val="97989A"/>
                        </a:buClr>
                      </a:pPr>
                      <a:endParaRPr lang="fr-FR" sz="1200" dirty="0" smtClean="0">
                        <a:solidFill>
                          <a:srgbClr val="000000"/>
                        </a:solidFill>
                        <a:cs typeface="Arial" pitchFamily="34" charset="0"/>
                      </a:endParaRPr>
                    </a:p>
                  </a:txBody>
                  <a:tcPr marL="54000" marR="54000" marT="36000" marB="36000" horzOverflow="overflow">
                    <a:lnL>
                      <a:noFill/>
                    </a:lnL>
                    <a:lnR w="12700" cap="flat" cmpd="sng" algn="ctr">
                      <a:solidFill>
                        <a:schemeClr val="bg1"/>
                      </a:solidFill>
                      <a:prstDash val="solid"/>
                      <a:round/>
                      <a:headEnd type="none" w="med" len="med"/>
                      <a:tailEnd type="none" w="med" len="med"/>
                    </a:lnR>
                    <a:lnT>
                      <a:noFill/>
                    </a:lnT>
                    <a:lnB w="12700" cap="flat" cmpd="sng" algn="ctr">
                      <a:noFill/>
                      <a:prstDash val="solid"/>
                      <a:round/>
                      <a:headEnd type="none" w="med" len="med"/>
                      <a:tailEnd type="none" w="med" len="med"/>
                    </a:lnB>
                    <a:lnTlToBr>
                      <a:noFill/>
                    </a:lnTlToBr>
                    <a:lnBlToTr>
                      <a:noFill/>
                    </a:lnBlToTr>
                    <a:noFill/>
                  </a:tcPr>
                </a:tc>
                <a:tc gridSpan="2">
                  <a:txBody>
                    <a:bodyPr/>
                    <a:lstStyle/>
                    <a:p>
                      <a:pPr marL="0" marR="0" lvl="2" indent="0" algn="l" defTabSz="914400" rtl="0" eaLnBrk="1" fontAlgn="auto" latinLnBrk="0" hangingPunct="1">
                        <a:lnSpc>
                          <a:spcPct val="100000"/>
                        </a:lnSpc>
                        <a:spcBef>
                          <a:spcPts val="0"/>
                        </a:spcBef>
                        <a:spcAft>
                          <a:spcPts val="0"/>
                        </a:spcAft>
                        <a:buClrTx/>
                        <a:buSzTx/>
                        <a:buFontTx/>
                        <a:buNone/>
                        <a:tabLst/>
                        <a:defRPr/>
                      </a:pPr>
                      <a:endParaRPr lang="fr-FR" sz="800" dirty="0" smtClean="0">
                        <a:latin typeface="Arial" charset="0"/>
                      </a:endParaRPr>
                    </a:p>
                  </a:txBody>
                  <a:tcPr marL="36000" marR="54000" marT="72000" marB="36000" horzOverflow="overflow">
                    <a:lnL w="12700"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a:noFill/>
                    </a:lnT>
                    <a:lnB w="12700" cap="flat" cmpd="sng" algn="ctr">
                      <a:noFill/>
                      <a:prstDash val="solid"/>
                      <a:round/>
                      <a:headEnd type="none" w="med" len="med"/>
                      <a:tailEnd type="none" w="med" len="med"/>
                    </a:lnB>
                    <a:lnTlToBr>
                      <a:noFill/>
                    </a:lnTlToBr>
                    <a:lnBlToTr>
                      <a:noFill/>
                    </a:lnBlToTr>
                    <a:noFill/>
                  </a:tcPr>
                </a:tc>
                <a:tc hMerge="1">
                  <a:txBody>
                    <a:bodyPr/>
                    <a:lstStyle/>
                    <a:p>
                      <a:endParaRPr lang="fr-FR"/>
                    </a:p>
                  </a:txBody>
                  <a:tcPr/>
                </a:tc>
              </a:tr>
              <a:tr h="332068">
                <a:tc>
                  <a:txBody>
                    <a:bodyPr/>
                    <a:lstStyle/>
                    <a:p>
                      <a:pPr marL="177800" lvl="2" indent="-177800" algn="r">
                        <a:spcBef>
                          <a:spcPts val="600"/>
                        </a:spcBef>
                        <a:buClr>
                          <a:srgbClr val="97989A"/>
                        </a:buClr>
                      </a:pPr>
                      <a:r>
                        <a:rPr lang="fr-FR" sz="1200" dirty="0" smtClean="0">
                          <a:solidFill>
                            <a:srgbClr val="9E3039"/>
                          </a:solidFill>
                          <a:sym typeface="Wingdings"/>
                        </a:rPr>
                        <a:t></a:t>
                      </a:r>
                      <a:endParaRPr lang="fr-FR" sz="1200" dirty="0" smtClean="0">
                        <a:solidFill>
                          <a:srgbClr val="000000"/>
                        </a:solidFill>
                        <a:cs typeface="Arial" pitchFamily="34" charset="0"/>
                      </a:endParaRPr>
                    </a:p>
                  </a:txBody>
                  <a:tcPr marL="54000" marR="54000" marT="36000" marB="36000" horzOverflow="overflow">
                    <a:lnL>
                      <a:noFill/>
                    </a:lnL>
                    <a:lnR w="12700" cap="flat" cmpd="sng" algn="ctr">
                      <a:solidFill>
                        <a:schemeClr val="bg1"/>
                      </a:solidFill>
                      <a:prstDash val="solid"/>
                      <a:round/>
                      <a:headEnd type="none" w="med" len="med"/>
                      <a:tailEnd type="none" w="med" len="med"/>
                    </a:lnR>
                    <a:lnT>
                      <a:noFill/>
                    </a:lnT>
                    <a:lnB w="12700" cap="flat" cmpd="sng" algn="ctr">
                      <a:noFill/>
                      <a:prstDash val="solid"/>
                      <a:round/>
                      <a:headEnd type="none" w="med" len="med"/>
                      <a:tailEnd type="none" w="med" len="med"/>
                    </a:lnB>
                    <a:lnTlToBr>
                      <a:noFill/>
                    </a:lnTlToBr>
                    <a:lnBlToTr>
                      <a:noFill/>
                    </a:lnBlToTr>
                    <a:noFill/>
                  </a:tcPr>
                </a:tc>
                <a:tc gridSpan="2">
                  <a:txBody>
                    <a:bodyPr/>
                    <a:lstStyle/>
                    <a:p>
                      <a:pPr marL="0" marR="0" lvl="2" indent="0" algn="l" defTabSz="914400" rtl="0" eaLnBrk="1" fontAlgn="auto" latinLnBrk="0" hangingPunct="1">
                        <a:lnSpc>
                          <a:spcPct val="100000"/>
                        </a:lnSpc>
                        <a:spcBef>
                          <a:spcPts val="0"/>
                        </a:spcBef>
                        <a:spcAft>
                          <a:spcPts val="0"/>
                        </a:spcAft>
                        <a:buClrTx/>
                        <a:buSzTx/>
                        <a:buFontTx/>
                        <a:buNone/>
                        <a:tabLst/>
                        <a:defRPr/>
                      </a:pPr>
                      <a:r>
                        <a:rPr lang="fr-FR" sz="800" dirty="0" smtClean="0">
                          <a:latin typeface="Univers 45 Light" pitchFamily="2" charset="0"/>
                        </a:rPr>
                        <a:t>Le sous-processus fait l’objet d’un ou plusieurs points de recommandation de niveau de risque élevé.</a:t>
                      </a:r>
                    </a:p>
                  </a:txBody>
                  <a:tcPr marL="54000" marR="54000" marT="36000" marB="36000" horzOverflow="overflow">
                    <a:lnL w="12700"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a:noFill/>
                    </a:lnT>
                    <a:lnB w="12700" cap="flat" cmpd="sng" algn="ctr">
                      <a:noFill/>
                      <a:prstDash val="solid"/>
                      <a:round/>
                      <a:headEnd type="none" w="med" len="med"/>
                      <a:tailEnd type="none" w="med" len="med"/>
                    </a:lnB>
                    <a:lnTlToBr>
                      <a:noFill/>
                    </a:lnTlToBr>
                    <a:lnBlToTr>
                      <a:noFill/>
                    </a:lnBlToTr>
                    <a:noFill/>
                  </a:tcPr>
                </a:tc>
                <a:tc hMerge="1">
                  <a:txBody>
                    <a:bodyPr/>
                    <a:lstStyle/>
                    <a:p>
                      <a:endParaRPr lang="fr-FR"/>
                    </a:p>
                  </a:txBody>
                  <a:tcPr/>
                </a:tc>
              </a:tr>
              <a:tr h="350640">
                <a:tc>
                  <a:txBody>
                    <a:bodyPr/>
                    <a:lstStyle/>
                    <a:p>
                      <a:pPr marL="0" marR="0" lvl="0" indent="0" algn="r" defTabSz="762000" rtl="0" eaLnBrk="1" fontAlgn="base" latinLnBrk="0" hangingPunct="1">
                        <a:lnSpc>
                          <a:spcPct val="100000"/>
                        </a:lnSpc>
                        <a:spcBef>
                          <a:spcPct val="40000"/>
                        </a:spcBef>
                        <a:spcAft>
                          <a:spcPct val="0"/>
                        </a:spcAft>
                        <a:buClrTx/>
                        <a:buSzTx/>
                        <a:buFontTx/>
                        <a:buNone/>
                        <a:tabLst/>
                        <a:defRPr/>
                      </a:pPr>
                      <a:r>
                        <a:rPr lang="fr-FR" sz="1200" dirty="0" smtClean="0">
                          <a:solidFill>
                            <a:srgbClr val="D67A40"/>
                          </a:solidFill>
                          <a:cs typeface="Arial" pitchFamily="34" charset="0"/>
                          <a:sym typeface="Wingdings" pitchFamily="2" charset="2"/>
                        </a:rPr>
                        <a:t></a:t>
                      </a:r>
                      <a:endParaRPr kumimoji="0" lang="fr-FR" sz="1200" b="0" i="0" u="none" strike="noStrike" cap="none" normalizeH="0" baseline="0" dirty="0" smtClean="0">
                        <a:ln>
                          <a:noFill/>
                        </a:ln>
                        <a:solidFill>
                          <a:srgbClr val="D67A40"/>
                        </a:solidFill>
                        <a:effectLst/>
                        <a:latin typeface="+mn-lt"/>
                      </a:endParaRPr>
                    </a:p>
                  </a:txBody>
                  <a:tcPr marL="54000" marR="54000" marT="36000" marB="36000" horzOverflow="overflow">
                    <a:lnL>
                      <a:noFill/>
                    </a:lnL>
                    <a:lnR w="12700" cap="flat" cmpd="sng" algn="ctr">
                      <a:solidFill>
                        <a:schemeClr val="bg1"/>
                      </a:solidFill>
                      <a:prstDash val="solid"/>
                      <a:round/>
                      <a:headEnd type="none" w="med" len="med"/>
                      <a:tailEnd type="none" w="med" len="med"/>
                    </a:lnR>
                    <a:lnT>
                      <a:noFill/>
                    </a:lnT>
                    <a:lnB w="12700" cap="flat" cmpd="sng" algn="ctr">
                      <a:noFill/>
                      <a:prstDash val="solid"/>
                      <a:round/>
                      <a:headEnd type="none" w="med" len="med"/>
                      <a:tailEnd type="none" w="med" len="med"/>
                    </a:lnB>
                    <a:lnTlToBr>
                      <a:noFill/>
                    </a:lnTlToBr>
                    <a:lnBlToTr>
                      <a:noFill/>
                    </a:lnBlToTr>
                    <a:noFill/>
                  </a:tcPr>
                </a:tc>
                <a:tc gridSpan="2">
                  <a:txBody>
                    <a:bodyPr/>
                    <a:lstStyle/>
                    <a:p>
                      <a:pPr marL="0" marR="0" lvl="2" indent="0" algn="l" defTabSz="914400" rtl="0" eaLnBrk="1" fontAlgn="auto" latinLnBrk="0" hangingPunct="1">
                        <a:lnSpc>
                          <a:spcPct val="100000"/>
                        </a:lnSpc>
                        <a:spcBef>
                          <a:spcPts val="0"/>
                        </a:spcBef>
                        <a:spcAft>
                          <a:spcPts val="0"/>
                        </a:spcAft>
                        <a:buClrTx/>
                        <a:buSzTx/>
                        <a:buFontTx/>
                        <a:buNone/>
                        <a:tabLst/>
                        <a:defRPr/>
                      </a:pPr>
                      <a:r>
                        <a:rPr lang="fr-FR" sz="800" dirty="0" smtClean="0">
                          <a:latin typeface="Univers 45 Light" pitchFamily="2" charset="0"/>
                        </a:rPr>
                        <a:t>Le sous-processus fait l’objet d’un ou plusieurs points de recommandation de niveau de risque modéré. </a:t>
                      </a:r>
                    </a:p>
                  </a:txBody>
                  <a:tcPr marL="54000" marR="54000" marT="36000" marB="36000" horzOverflow="overflow">
                    <a:lnL w="12700"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a:noFill/>
                    </a:lnT>
                    <a:lnB w="12700" cap="flat" cmpd="sng" algn="ctr">
                      <a:noFill/>
                      <a:prstDash val="solid"/>
                      <a:round/>
                      <a:headEnd type="none" w="med" len="med"/>
                      <a:tailEnd type="none" w="med" len="med"/>
                    </a:lnB>
                    <a:lnTlToBr>
                      <a:noFill/>
                    </a:lnTlToBr>
                    <a:lnBlToTr>
                      <a:noFill/>
                    </a:lnBlToTr>
                    <a:noFill/>
                  </a:tcPr>
                </a:tc>
                <a:tc hMerge="1">
                  <a:txBody>
                    <a:bodyPr/>
                    <a:lstStyle/>
                    <a:p>
                      <a:endParaRPr lang="fr-FR"/>
                    </a:p>
                  </a:txBody>
                  <a:tcPr/>
                </a:tc>
              </a:tr>
              <a:tr h="588438">
                <a:tc>
                  <a:txBody>
                    <a:bodyPr/>
                    <a:lstStyle/>
                    <a:p>
                      <a:pPr marL="0" marR="0" lvl="0" indent="0" algn="r" defTabSz="762000" rtl="0" eaLnBrk="1" fontAlgn="base" latinLnBrk="0" hangingPunct="1">
                        <a:lnSpc>
                          <a:spcPct val="100000"/>
                        </a:lnSpc>
                        <a:spcBef>
                          <a:spcPct val="40000"/>
                        </a:spcBef>
                        <a:spcAft>
                          <a:spcPct val="0"/>
                        </a:spcAft>
                        <a:buClrTx/>
                        <a:buSzTx/>
                        <a:buFontTx/>
                        <a:buNone/>
                        <a:tabLst/>
                      </a:pPr>
                      <a:r>
                        <a:rPr lang="fr-FR" sz="1200" dirty="0" smtClean="0">
                          <a:solidFill>
                            <a:srgbClr val="7AB800"/>
                          </a:solidFill>
                          <a:cs typeface="Arial" pitchFamily="34" charset="0"/>
                          <a:sym typeface="Wingdings" pitchFamily="2" charset="2"/>
                        </a:rPr>
                        <a:t></a:t>
                      </a:r>
                      <a:endParaRPr kumimoji="0" lang="fr-FR" sz="1200" b="0" i="0" u="none" strike="noStrike" cap="none" normalizeH="0" baseline="0" dirty="0" smtClean="0">
                        <a:ln>
                          <a:noFill/>
                        </a:ln>
                        <a:solidFill>
                          <a:schemeClr val="tx1"/>
                        </a:solidFill>
                        <a:effectLst/>
                        <a:latin typeface="+mn-lt"/>
                      </a:endParaRPr>
                    </a:p>
                  </a:txBody>
                  <a:tcPr marL="54000" marR="54000" marT="36000" marB="36000" horzOverflow="overflow">
                    <a:lnL>
                      <a:noFill/>
                    </a:lnL>
                    <a:lnR w="12700" cap="flat" cmpd="sng" algn="ctr">
                      <a:solidFill>
                        <a:schemeClr val="bg1"/>
                      </a:solidFill>
                      <a:prstDash val="solid"/>
                      <a:round/>
                      <a:headEnd type="none" w="med" len="med"/>
                      <a:tailEnd type="none" w="med" len="med"/>
                    </a:lnR>
                    <a:lnT>
                      <a:noFill/>
                    </a:lnT>
                    <a:lnB w="12700" cap="flat" cmpd="sng" algn="ctr">
                      <a:noFill/>
                      <a:prstDash val="solid"/>
                      <a:round/>
                      <a:headEnd type="none" w="med" len="med"/>
                      <a:tailEnd type="none" w="med" len="med"/>
                    </a:lnB>
                    <a:lnTlToBr>
                      <a:noFill/>
                    </a:lnTlToBr>
                    <a:lnBlToTr>
                      <a:noFill/>
                    </a:lnBlToTr>
                    <a:noFill/>
                  </a:tcPr>
                </a:tc>
                <a:tc gridSpan="2">
                  <a:txBody>
                    <a:bodyPr/>
                    <a:lstStyle/>
                    <a:p>
                      <a:pPr marL="0" marR="0" lvl="2" indent="0" algn="l" defTabSz="914400" rtl="0" eaLnBrk="1" fontAlgn="auto" latinLnBrk="0" hangingPunct="1">
                        <a:lnSpc>
                          <a:spcPct val="100000"/>
                        </a:lnSpc>
                        <a:spcBef>
                          <a:spcPts val="0"/>
                        </a:spcBef>
                        <a:spcAft>
                          <a:spcPts val="0"/>
                        </a:spcAft>
                        <a:buClrTx/>
                        <a:buSzTx/>
                        <a:buFontTx/>
                        <a:buNone/>
                        <a:tabLst/>
                        <a:defRPr/>
                      </a:pPr>
                      <a:r>
                        <a:rPr lang="fr-FR" sz="800" dirty="0" smtClean="0">
                          <a:solidFill>
                            <a:srgbClr val="000000"/>
                          </a:solidFill>
                          <a:latin typeface="Univers 45 Light" pitchFamily="2" charset="0"/>
                          <a:cs typeface="Arial" pitchFamily="34" charset="0"/>
                        </a:rPr>
                        <a:t>L</a:t>
                      </a:r>
                      <a:r>
                        <a:rPr lang="fr-FR" sz="800" dirty="0" smtClean="0">
                          <a:latin typeface="Univers 45 Light" pitchFamily="2" charset="0"/>
                        </a:rPr>
                        <a:t>e sous-processus fait l’objet d’un ou plusieurs points de recommandation de niveau de risque faible ou, sur la base de nos travaux, nous n’avons pas détecté de point nécessitant une recommandation.</a:t>
                      </a:r>
                    </a:p>
                  </a:txBody>
                  <a:tcPr marL="54000" marR="54000" marT="36000" marB="36000" horzOverflow="overflow">
                    <a:lnL w="12700"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a:noFill/>
                    </a:lnT>
                    <a:lnB w="12700" cap="flat" cmpd="sng" algn="ctr">
                      <a:noFill/>
                      <a:prstDash val="solid"/>
                      <a:round/>
                      <a:headEnd type="none" w="med" len="med"/>
                      <a:tailEnd type="none" w="med" len="med"/>
                    </a:lnB>
                    <a:lnTlToBr>
                      <a:noFill/>
                    </a:lnTlToBr>
                    <a:lnBlToTr>
                      <a:noFill/>
                    </a:lnBlToTr>
                    <a:noFill/>
                  </a:tcPr>
                </a:tc>
                <a:tc hMerge="1">
                  <a:txBody>
                    <a:bodyPr/>
                    <a:lstStyle/>
                    <a:p>
                      <a:endParaRPr lang="en-US" sz="1400" dirty="0">
                        <a:latin typeface="+mn-lt"/>
                      </a:endParaRPr>
                    </a:p>
                  </a:txBody>
                  <a:tcPr marL="54000" marR="54000" marT="54000" marB="54000" anchor="ctr" horzOverflow="overflow"/>
                </a:tc>
              </a:tr>
            </a:tbl>
          </a:graphicData>
        </a:graphic>
      </p:graphicFrame>
      <p:sp>
        <p:nvSpPr>
          <p:cNvPr id="9" name="Rectangle 80"/>
          <p:cNvSpPr>
            <a:spLocks noChangeArrowheads="1"/>
          </p:cNvSpPr>
          <p:nvPr>
            <p:custDataLst>
              <p:tags r:id="rId2"/>
            </p:custDataLst>
          </p:nvPr>
        </p:nvSpPr>
        <p:spPr bwMode="gray">
          <a:xfrm>
            <a:off x="2563330" y="2791602"/>
            <a:ext cx="1258888" cy="144462"/>
          </a:xfrm>
          <a:prstGeom prst="rect">
            <a:avLst/>
          </a:prstGeom>
          <a:gradFill rotWithShape="1">
            <a:gsLst>
              <a:gs pos="0">
                <a:srgbClr val="409DAD"/>
              </a:gs>
              <a:gs pos="100000">
                <a:srgbClr val="FFFFFF"/>
              </a:gs>
            </a:gsLst>
            <a:lin ang="0" scaled="1"/>
          </a:gradFill>
          <a:ln w="6350">
            <a:solidFill>
              <a:srgbClr val="007C92"/>
            </a:solidFill>
            <a:miter lim="800000"/>
            <a:headEnd type="none" w="sm" len="sm"/>
            <a:tailEnd type="none" w="sm" len="sm"/>
          </a:ln>
        </p:spPr>
        <p:txBody>
          <a:bodyPr lIns="54000" tIns="54000" rIns="54000" bIns="54000" anchor="ctr" anchorCtr="1"/>
          <a:lstStyle/>
          <a:p>
            <a:pPr defTabSz="762000">
              <a:spcBef>
                <a:spcPct val="20000"/>
              </a:spcBef>
            </a:pPr>
            <a:endParaRPr lang="fr-FR" dirty="0">
              <a:solidFill>
                <a:schemeClr val="bg1"/>
              </a:solidFill>
              <a:latin typeface="Univers 45 Light" pitchFamily="2" charset="0"/>
            </a:endParaRPr>
          </a:p>
        </p:txBody>
      </p:sp>
      <p:sp>
        <p:nvSpPr>
          <p:cNvPr id="10" name="Rectangle 84"/>
          <p:cNvSpPr>
            <a:spLocks noChangeArrowheads="1"/>
          </p:cNvSpPr>
          <p:nvPr>
            <p:custDataLst>
              <p:tags r:id="rId3"/>
            </p:custDataLst>
          </p:nvPr>
        </p:nvSpPr>
        <p:spPr bwMode="gray">
          <a:xfrm>
            <a:off x="2561743" y="3201177"/>
            <a:ext cx="1260475" cy="144462"/>
          </a:xfrm>
          <a:prstGeom prst="rect">
            <a:avLst/>
          </a:prstGeom>
          <a:gradFill rotWithShape="1">
            <a:gsLst>
              <a:gs pos="0">
                <a:srgbClr val="409DAD"/>
              </a:gs>
              <a:gs pos="100000">
                <a:srgbClr val="FFFFFF"/>
              </a:gs>
            </a:gsLst>
            <a:lin ang="0" scaled="1"/>
          </a:gradFill>
          <a:ln w="6350">
            <a:solidFill>
              <a:srgbClr val="007C92"/>
            </a:solidFill>
            <a:miter lim="800000"/>
            <a:headEnd type="none" w="sm" len="sm"/>
            <a:tailEnd type="none" w="sm" len="sm"/>
          </a:ln>
        </p:spPr>
        <p:txBody>
          <a:bodyPr lIns="54000" tIns="54000" rIns="54000" bIns="54000" anchor="ctr" anchorCtr="1"/>
          <a:lstStyle/>
          <a:p>
            <a:pPr defTabSz="762000">
              <a:spcBef>
                <a:spcPct val="20000"/>
              </a:spcBef>
            </a:pPr>
            <a:endParaRPr lang="fr-FR" dirty="0">
              <a:solidFill>
                <a:schemeClr val="bg1"/>
              </a:solidFill>
              <a:latin typeface="Univers 45 Light" pitchFamily="2" charset="0"/>
            </a:endParaRPr>
          </a:p>
        </p:txBody>
      </p:sp>
      <p:sp>
        <p:nvSpPr>
          <p:cNvPr id="11" name="Rectangle 85"/>
          <p:cNvSpPr>
            <a:spLocks noChangeArrowheads="1"/>
          </p:cNvSpPr>
          <p:nvPr>
            <p:custDataLst>
              <p:tags r:id="rId4"/>
            </p:custDataLst>
          </p:nvPr>
        </p:nvSpPr>
        <p:spPr bwMode="gray">
          <a:xfrm>
            <a:off x="2561743" y="3571064"/>
            <a:ext cx="1260475" cy="144463"/>
          </a:xfrm>
          <a:prstGeom prst="rect">
            <a:avLst/>
          </a:prstGeom>
          <a:gradFill rotWithShape="1">
            <a:gsLst>
              <a:gs pos="0">
                <a:srgbClr val="409DAD"/>
              </a:gs>
              <a:gs pos="100000">
                <a:srgbClr val="FFFFFF"/>
              </a:gs>
            </a:gsLst>
            <a:lin ang="0" scaled="1"/>
          </a:gradFill>
          <a:ln w="6350">
            <a:solidFill>
              <a:srgbClr val="007C92"/>
            </a:solidFill>
            <a:miter lim="800000"/>
            <a:headEnd type="none" w="sm" len="sm"/>
            <a:tailEnd type="none" w="sm" len="sm"/>
          </a:ln>
        </p:spPr>
        <p:txBody>
          <a:bodyPr lIns="54000" tIns="54000" rIns="54000" bIns="54000" anchor="ctr" anchorCtr="1"/>
          <a:lstStyle/>
          <a:p>
            <a:pPr defTabSz="762000">
              <a:spcBef>
                <a:spcPct val="20000"/>
              </a:spcBef>
            </a:pPr>
            <a:endParaRPr lang="fr-FR" dirty="0">
              <a:solidFill>
                <a:schemeClr val="bg1"/>
              </a:solidFill>
              <a:latin typeface="Univers 45 Light" pitchFamily="2" charset="0"/>
            </a:endParaRPr>
          </a:p>
        </p:txBody>
      </p:sp>
      <p:sp>
        <p:nvSpPr>
          <p:cNvPr id="13" name="Rectangle 85"/>
          <p:cNvSpPr>
            <a:spLocks noChangeArrowheads="1"/>
          </p:cNvSpPr>
          <p:nvPr>
            <p:custDataLst>
              <p:tags r:id="rId5"/>
            </p:custDataLst>
          </p:nvPr>
        </p:nvSpPr>
        <p:spPr bwMode="gray">
          <a:xfrm>
            <a:off x="2561743" y="4730978"/>
            <a:ext cx="1263203" cy="127454"/>
          </a:xfrm>
          <a:prstGeom prst="rect">
            <a:avLst/>
          </a:prstGeom>
          <a:noFill/>
          <a:ln w="6350">
            <a:solidFill>
              <a:srgbClr val="007C92"/>
            </a:solidFill>
            <a:prstDash val="dash"/>
            <a:miter lim="800000"/>
            <a:headEnd type="none" w="sm" len="sm"/>
            <a:tailEnd type="none" w="sm" len="sm"/>
          </a:ln>
        </p:spPr>
        <p:txBody>
          <a:bodyPr lIns="54000" tIns="54000" rIns="54000" bIns="54000" anchor="ctr" anchorCtr="1"/>
          <a:lstStyle/>
          <a:p>
            <a:pPr defTabSz="762000">
              <a:spcBef>
                <a:spcPct val="20000"/>
              </a:spcBef>
            </a:pPr>
            <a:endParaRPr lang="fr-FR" dirty="0">
              <a:solidFill>
                <a:schemeClr val="bg1"/>
              </a:solidFill>
              <a:latin typeface="Univers 45 Light" pitchFamily="2" charset="0"/>
            </a:endParaRPr>
          </a:p>
        </p:txBody>
      </p:sp>
      <p:grpSp>
        <p:nvGrpSpPr>
          <p:cNvPr id="16" name="Group 109"/>
          <p:cNvGrpSpPr>
            <a:grpSpLocks/>
          </p:cNvGrpSpPr>
          <p:nvPr/>
        </p:nvGrpSpPr>
        <p:grpSpPr bwMode="auto">
          <a:xfrm>
            <a:off x="2678198" y="4701896"/>
            <a:ext cx="195262" cy="195179"/>
            <a:chOff x="2213" y="3521"/>
            <a:chExt cx="182" cy="182"/>
          </a:xfrm>
          <a:solidFill>
            <a:srgbClr val="BC204B"/>
          </a:solidFill>
        </p:grpSpPr>
        <p:sp>
          <p:nvSpPr>
            <p:cNvPr id="17" name="Oval 110"/>
            <p:cNvSpPr>
              <a:spLocks noChangeArrowheads="1"/>
            </p:cNvSpPr>
            <p:nvPr/>
          </p:nvSpPr>
          <p:spPr bwMode="auto">
            <a:xfrm>
              <a:off x="2213" y="3521"/>
              <a:ext cx="182" cy="182"/>
            </a:xfrm>
            <a:prstGeom prst="ellipse">
              <a:avLst/>
            </a:prstGeom>
            <a:grpFill/>
            <a:ln w="6350">
              <a:noFill/>
              <a:round/>
              <a:headEnd/>
              <a:tailEnd/>
            </a:ln>
          </p:spPr>
          <p:txBody>
            <a:bodyPr wrap="none" lIns="0" tIns="0" rIns="0" bIns="0" anchor="ctr"/>
            <a:lstStyle/>
            <a:p>
              <a:pPr fontAlgn="auto">
                <a:spcBef>
                  <a:spcPts val="0"/>
                </a:spcBef>
                <a:spcAft>
                  <a:spcPts val="0"/>
                </a:spcAft>
                <a:defRPr/>
              </a:pPr>
              <a:endParaRPr lang="fr-FR" dirty="0">
                <a:latin typeface="Univers 45 Light" pitchFamily="2" charset="0"/>
              </a:endParaRPr>
            </a:p>
          </p:txBody>
        </p:sp>
        <p:sp>
          <p:nvSpPr>
            <p:cNvPr id="18" name="Oval 111"/>
            <p:cNvSpPr>
              <a:spLocks noChangeArrowheads="1"/>
            </p:cNvSpPr>
            <p:nvPr/>
          </p:nvSpPr>
          <p:spPr bwMode="auto">
            <a:xfrm>
              <a:off x="2231" y="3539"/>
              <a:ext cx="146" cy="146"/>
            </a:xfrm>
            <a:prstGeom prst="ellipse">
              <a:avLst/>
            </a:prstGeom>
            <a:grpFill/>
            <a:ln w="6350">
              <a:noFill/>
              <a:round/>
              <a:headEnd/>
              <a:tailEnd/>
            </a:ln>
          </p:spPr>
          <p:txBody>
            <a:bodyPr wrap="none" lIns="0" tIns="0" rIns="0" bIns="0" anchor="ctr"/>
            <a:lstStyle/>
            <a:p>
              <a:pPr fontAlgn="auto">
                <a:spcBef>
                  <a:spcPts val="0"/>
                </a:spcBef>
                <a:spcAft>
                  <a:spcPts val="0"/>
                </a:spcAft>
                <a:defRPr/>
              </a:pPr>
              <a:endParaRPr lang="fr-FR" dirty="0">
                <a:latin typeface="Univers 45 Light" pitchFamily="2" charset="0"/>
              </a:endParaRPr>
            </a:p>
          </p:txBody>
        </p:sp>
      </p:grpSp>
      <p:grpSp>
        <p:nvGrpSpPr>
          <p:cNvPr id="19" name="Group 109"/>
          <p:cNvGrpSpPr>
            <a:grpSpLocks/>
          </p:cNvGrpSpPr>
          <p:nvPr/>
        </p:nvGrpSpPr>
        <p:grpSpPr bwMode="auto">
          <a:xfrm>
            <a:off x="3095143" y="4698679"/>
            <a:ext cx="195262" cy="201613"/>
            <a:chOff x="2213" y="3521"/>
            <a:chExt cx="182" cy="188"/>
          </a:xfrm>
          <a:solidFill>
            <a:srgbClr val="EAAA00"/>
          </a:solidFill>
        </p:grpSpPr>
        <p:sp>
          <p:nvSpPr>
            <p:cNvPr id="20" name="Oval 110"/>
            <p:cNvSpPr>
              <a:spLocks noChangeArrowheads="1"/>
            </p:cNvSpPr>
            <p:nvPr/>
          </p:nvSpPr>
          <p:spPr bwMode="auto">
            <a:xfrm>
              <a:off x="2213" y="3521"/>
              <a:ext cx="182" cy="182"/>
            </a:xfrm>
            <a:prstGeom prst="ellipse">
              <a:avLst/>
            </a:prstGeom>
            <a:grpFill/>
            <a:ln w="6350">
              <a:noFill/>
              <a:round/>
              <a:headEnd/>
              <a:tailEnd/>
            </a:ln>
          </p:spPr>
          <p:txBody>
            <a:bodyPr wrap="none" lIns="0" tIns="0" rIns="0" bIns="0" anchor="ctr"/>
            <a:lstStyle/>
            <a:p>
              <a:pPr fontAlgn="auto">
                <a:spcBef>
                  <a:spcPts val="0"/>
                </a:spcBef>
                <a:spcAft>
                  <a:spcPts val="0"/>
                </a:spcAft>
                <a:defRPr/>
              </a:pPr>
              <a:endParaRPr lang="fr-FR" dirty="0">
                <a:latin typeface="Univers 45 Light" pitchFamily="2" charset="0"/>
              </a:endParaRPr>
            </a:p>
          </p:txBody>
        </p:sp>
        <p:sp>
          <p:nvSpPr>
            <p:cNvPr id="21" name="Oval 111"/>
            <p:cNvSpPr>
              <a:spLocks noChangeArrowheads="1"/>
            </p:cNvSpPr>
            <p:nvPr/>
          </p:nvSpPr>
          <p:spPr bwMode="auto">
            <a:xfrm>
              <a:off x="2231" y="3563"/>
              <a:ext cx="146" cy="146"/>
            </a:xfrm>
            <a:prstGeom prst="ellipse">
              <a:avLst/>
            </a:prstGeom>
            <a:grpFill/>
            <a:ln w="6350">
              <a:noFill/>
              <a:round/>
              <a:headEnd/>
              <a:tailEnd/>
            </a:ln>
          </p:spPr>
          <p:txBody>
            <a:bodyPr wrap="none" lIns="0" tIns="0" rIns="0" bIns="0" anchor="ctr"/>
            <a:lstStyle/>
            <a:p>
              <a:pPr fontAlgn="auto">
                <a:spcBef>
                  <a:spcPts val="0"/>
                </a:spcBef>
                <a:spcAft>
                  <a:spcPts val="0"/>
                </a:spcAft>
                <a:defRPr/>
              </a:pPr>
              <a:endParaRPr lang="fr-FR" dirty="0">
                <a:latin typeface="Univers 45 Light" pitchFamily="2" charset="0"/>
              </a:endParaRPr>
            </a:p>
          </p:txBody>
        </p:sp>
      </p:grpSp>
      <p:grpSp>
        <p:nvGrpSpPr>
          <p:cNvPr id="22" name="Group 100"/>
          <p:cNvGrpSpPr>
            <a:grpSpLocks/>
          </p:cNvGrpSpPr>
          <p:nvPr/>
        </p:nvGrpSpPr>
        <p:grpSpPr bwMode="auto">
          <a:xfrm>
            <a:off x="3527402" y="4701854"/>
            <a:ext cx="195262" cy="195262"/>
            <a:chOff x="2213" y="3521"/>
            <a:chExt cx="182" cy="182"/>
          </a:xfrm>
          <a:solidFill>
            <a:srgbClr val="009A44"/>
          </a:solidFill>
        </p:grpSpPr>
        <p:sp>
          <p:nvSpPr>
            <p:cNvPr id="23" name="Oval 101"/>
            <p:cNvSpPr>
              <a:spLocks noChangeArrowheads="1"/>
            </p:cNvSpPr>
            <p:nvPr/>
          </p:nvSpPr>
          <p:spPr bwMode="auto">
            <a:xfrm>
              <a:off x="2213" y="3521"/>
              <a:ext cx="182" cy="182"/>
            </a:xfrm>
            <a:prstGeom prst="ellipse">
              <a:avLst/>
            </a:prstGeom>
            <a:grpFill/>
            <a:ln w="6350">
              <a:noFill/>
              <a:round/>
              <a:headEnd/>
              <a:tailEnd/>
            </a:ln>
          </p:spPr>
          <p:txBody>
            <a:bodyPr wrap="none" lIns="0" tIns="0" rIns="0" bIns="0" anchor="ctr"/>
            <a:lstStyle/>
            <a:p>
              <a:endParaRPr lang="fr-FR" dirty="0">
                <a:latin typeface="Univers 45 Light" pitchFamily="2" charset="0"/>
              </a:endParaRPr>
            </a:p>
          </p:txBody>
        </p:sp>
        <p:sp>
          <p:nvSpPr>
            <p:cNvPr id="24" name="Oval 102"/>
            <p:cNvSpPr>
              <a:spLocks noChangeArrowheads="1"/>
            </p:cNvSpPr>
            <p:nvPr/>
          </p:nvSpPr>
          <p:spPr bwMode="auto">
            <a:xfrm>
              <a:off x="2231" y="3539"/>
              <a:ext cx="146" cy="146"/>
            </a:xfrm>
            <a:prstGeom prst="ellipse">
              <a:avLst/>
            </a:prstGeom>
            <a:grpFill/>
            <a:ln w="6350">
              <a:noFill/>
              <a:round/>
              <a:headEnd/>
              <a:tailEnd/>
            </a:ln>
          </p:spPr>
          <p:txBody>
            <a:bodyPr wrap="none" lIns="0" tIns="0" rIns="0" bIns="0" anchor="ctr"/>
            <a:lstStyle/>
            <a:p>
              <a:endParaRPr lang="fr-FR" dirty="0">
                <a:latin typeface="Univers 45 Light" pitchFamily="2" charset="0"/>
              </a:endParaRPr>
            </a:p>
          </p:txBody>
        </p:sp>
      </p:grpSp>
      <p:grpSp>
        <p:nvGrpSpPr>
          <p:cNvPr id="31" name="Group 109"/>
          <p:cNvGrpSpPr>
            <a:grpSpLocks/>
          </p:cNvGrpSpPr>
          <p:nvPr/>
        </p:nvGrpSpPr>
        <p:grpSpPr bwMode="auto">
          <a:xfrm>
            <a:off x="3145660" y="3169683"/>
            <a:ext cx="195262" cy="201613"/>
            <a:chOff x="2213" y="3521"/>
            <a:chExt cx="182" cy="188"/>
          </a:xfrm>
          <a:solidFill>
            <a:srgbClr val="EAAA00"/>
          </a:solidFill>
        </p:grpSpPr>
        <p:sp>
          <p:nvSpPr>
            <p:cNvPr id="32" name="Oval 110"/>
            <p:cNvSpPr>
              <a:spLocks noChangeArrowheads="1"/>
            </p:cNvSpPr>
            <p:nvPr/>
          </p:nvSpPr>
          <p:spPr bwMode="auto">
            <a:xfrm>
              <a:off x="2213" y="3521"/>
              <a:ext cx="182" cy="182"/>
            </a:xfrm>
            <a:prstGeom prst="ellipse">
              <a:avLst/>
            </a:prstGeom>
            <a:grpFill/>
            <a:ln w="6350">
              <a:noFill/>
              <a:round/>
              <a:headEnd/>
              <a:tailEnd/>
            </a:ln>
          </p:spPr>
          <p:txBody>
            <a:bodyPr wrap="none" lIns="0" tIns="0" rIns="0" bIns="0" anchor="ctr"/>
            <a:lstStyle/>
            <a:p>
              <a:pPr fontAlgn="auto">
                <a:spcBef>
                  <a:spcPts val="0"/>
                </a:spcBef>
                <a:spcAft>
                  <a:spcPts val="0"/>
                </a:spcAft>
                <a:defRPr/>
              </a:pPr>
              <a:endParaRPr lang="fr-FR" dirty="0">
                <a:latin typeface="Univers 45 Light" pitchFamily="2" charset="0"/>
              </a:endParaRPr>
            </a:p>
          </p:txBody>
        </p:sp>
        <p:sp>
          <p:nvSpPr>
            <p:cNvPr id="33" name="Oval 111"/>
            <p:cNvSpPr>
              <a:spLocks noChangeArrowheads="1"/>
            </p:cNvSpPr>
            <p:nvPr/>
          </p:nvSpPr>
          <p:spPr bwMode="auto">
            <a:xfrm>
              <a:off x="2231" y="3563"/>
              <a:ext cx="146" cy="146"/>
            </a:xfrm>
            <a:prstGeom prst="ellipse">
              <a:avLst/>
            </a:prstGeom>
            <a:grpFill/>
            <a:ln w="6350">
              <a:noFill/>
              <a:round/>
              <a:headEnd/>
              <a:tailEnd/>
            </a:ln>
          </p:spPr>
          <p:txBody>
            <a:bodyPr wrap="none" lIns="0" tIns="0" rIns="0" bIns="0" anchor="ctr"/>
            <a:lstStyle/>
            <a:p>
              <a:pPr fontAlgn="auto">
                <a:spcBef>
                  <a:spcPts val="0"/>
                </a:spcBef>
                <a:spcAft>
                  <a:spcPts val="0"/>
                </a:spcAft>
                <a:defRPr/>
              </a:pPr>
              <a:endParaRPr lang="fr-FR" dirty="0">
                <a:latin typeface="Univers 45 Light" pitchFamily="2" charset="0"/>
              </a:endParaRPr>
            </a:p>
          </p:txBody>
        </p:sp>
      </p:grpSp>
      <p:grpSp>
        <p:nvGrpSpPr>
          <p:cNvPr id="34" name="Group 109"/>
          <p:cNvGrpSpPr>
            <a:grpSpLocks/>
          </p:cNvGrpSpPr>
          <p:nvPr/>
        </p:nvGrpSpPr>
        <p:grpSpPr bwMode="auto">
          <a:xfrm>
            <a:off x="3153032" y="2757186"/>
            <a:ext cx="195262" cy="201613"/>
            <a:chOff x="2213" y="3521"/>
            <a:chExt cx="182" cy="188"/>
          </a:xfrm>
          <a:solidFill>
            <a:srgbClr val="EAAA00"/>
          </a:solidFill>
        </p:grpSpPr>
        <p:sp>
          <p:nvSpPr>
            <p:cNvPr id="35" name="Oval 110"/>
            <p:cNvSpPr>
              <a:spLocks noChangeArrowheads="1"/>
            </p:cNvSpPr>
            <p:nvPr/>
          </p:nvSpPr>
          <p:spPr bwMode="auto">
            <a:xfrm>
              <a:off x="2213" y="3521"/>
              <a:ext cx="182" cy="182"/>
            </a:xfrm>
            <a:prstGeom prst="ellipse">
              <a:avLst/>
            </a:prstGeom>
            <a:grpFill/>
            <a:ln w="6350">
              <a:noFill/>
              <a:round/>
              <a:headEnd/>
              <a:tailEnd/>
            </a:ln>
          </p:spPr>
          <p:txBody>
            <a:bodyPr wrap="none" lIns="0" tIns="0" rIns="0" bIns="0" anchor="ctr"/>
            <a:lstStyle/>
            <a:p>
              <a:pPr fontAlgn="auto">
                <a:spcBef>
                  <a:spcPts val="0"/>
                </a:spcBef>
                <a:spcAft>
                  <a:spcPts val="0"/>
                </a:spcAft>
                <a:defRPr/>
              </a:pPr>
              <a:endParaRPr lang="fr-FR" dirty="0">
                <a:latin typeface="Univers 45 Light" pitchFamily="2" charset="0"/>
              </a:endParaRPr>
            </a:p>
          </p:txBody>
        </p:sp>
        <p:sp>
          <p:nvSpPr>
            <p:cNvPr id="36" name="Oval 111"/>
            <p:cNvSpPr>
              <a:spLocks noChangeArrowheads="1"/>
            </p:cNvSpPr>
            <p:nvPr/>
          </p:nvSpPr>
          <p:spPr bwMode="auto">
            <a:xfrm>
              <a:off x="2231" y="3563"/>
              <a:ext cx="146" cy="146"/>
            </a:xfrm>
            <a:prstGeom prst="ellipse">
              <a:avLst/>
            </a:prstGeom>
            <a:grpFill/>
            <a:ln w="6350">
              <a:noFill/>
              <a:round/>
              <a:headEnd/>
              <a:tailEnd/>
            </a:ln>
          </p:spPr>
          <p:txBody>
            <a:bodyPr wrap="none" lIns="0" tIns="0" rIns="0" bIns="0" anchor="ctr"/>
            <a:lstStyle/>
            <a:p>
              <a:pPr fontAlgn="auto">
                <a:spcBef>
                  <a:spcPts val="0"/>
                </a:spcBef>
                <a:spcAft>
                  <a:spcPts val="0"/>
                </a:spcAft>
                <a:defRPr/>
              </a:pPr>
              <a:endParaRPr lang="fr-FR" dirty="0">
                <a:latin typeface="Univers 45 Light" pitchFamily="2" charset="0"/>
              </a:endParaRPr>
            </a:p>
          </p:txBody>
        </p:sp>
      </p:grpSp>
      <p:sp>
        <p:nvSpPr>
          <p:cNvPr id="37" name="ZoneTexte 36"/>
          <p:cNvSpPr txBox="1"/>
          <p:nvPr/>
        </p:nvSpPr>
        <p:spPr>
          <a:xfrm>
            <a:off x="5255730" y="2014888"/>
            <a:ext cx="4857709" cy="1261884"/>
          </a:xfrm>
          <a:prstGeom prst="rect">
            <a:avLst/>
          </a:prstGeom>
          <a:noFill/>
        </p:spPr>
        <p:txBody>
          <a:bodyPr wrap="square" rtlCol="0">
            <a:spAutoFit/>
          </a:bodyPr>
          <a:lstStyle/>
          <a:p>
            <a:pPr algn="just"/>
            <a:r>
              <a:rPr lang="fr-FR" sz="1100" b="1" dirty="0">
                <a:solidFill>
                  <a:srgbClr val="003087"/>
                </a:solidFill>
                <a:latin typeface="Univers 45 Light" pitchFamily="2" charset="0"/>
                <a:cs typeface="Univers 45 Light" pitchFamily="2" charset="0"/>
              </a:rPr>
              <a:t>Observations générales</a:t>
            </a:r>
          </a:p>
          <a:p>
            <a:pPr algn="just"/>
            <a:endParaRPr lang="fr-FR" sz="1100" dirty="0">
              <a:latin typeface="Univers 45 Light" pitchFamily="2" charset="0"/>
              <a:cs typeface="Univers for KPMG"/>
            </a:endParaRPr>
          </a:p>
          <a:p>
            <a:pPr marL="171450" indent="-171450" algn="just">
              <a:buClr>
                <a:schemeClr val="bg1"/>
              </a:buClr>
              <a:buFont typeface="Wingdings" panose="05000000000000000000" pitchFamily="2" charset="2"/>
              <a:buChar char="§"/>
            </a:pPr>
            <a:r>
              <a:rPr lang="fr-FR" sz="900" dirty="0" smtClean="0">
                <a:latin typeface="Univers 45 Light" pitchFamily="2" charset="0"/>
                <a:cs typeface="Univers for KPMG"/>
              </a:rPr>
              <a:t>Il existe au sein des processus financiers et métiers des contrôles manuels pertinents pour couvrir les risques identifiés au niveau des assertions.</a:t>
            </a:r>
            <a:endParaRPr lang="fr-FR" sz="900" dirty="0">
              <a:latin typeface="Univers 45 Light" pitchFamily="2" charset="0"/>
              <a:cs typeface="Univers for KPMG"/>
            </a:endParaRPr>
          </a:p>
          <a:p>
            <a:pPr algn="just"/>
            <a:endParaRPr lang="fr-FR" sz="900" dirty="0" smtClean="0">
              <a:latin typeface="Univers 45 Light" pitchFamily="2" charset="0"/>
              <a:cs typeface="Univers for KPMG"/>
            </a:endParaRPr>
          </a:p>
          <a:p>
            <a:pPr marL="182563" algn="just"/>
            <a:r>
              <a:rPr lang="fr-FR" sz="900" dirty="0">
                <a:latin typeface="Univers 45 Light" pitchFamily="2" charset="0"/>
                <a:cs typeface="Univers for KPMG"/>
              </a:rPr>
              <a:t>Il existe un Système Information des Ressources Humaines (SIRH) performant  et complet qui devrait être utilisé et exploité de manière plus systématique.</a:t>
            </a:r>
          </a:p>
          <a:p>
            <a:pPr algn="just"/>
            <a:endParaRPr lang="fr-FR" sz="900" dirty="0" smtClean="0">
              <a:latin typeface="Univers 45 Light" pitchFamily="2" charset="0"/>
              <a:cs typeface="Univers for KPMG"/>
            </a:endParaRPr>
          </a:p>
        </p:txBody>
      </p:sp>
      <p:sp>
        <p:nvSpPr>
          <p:cNvPr id="38" name="ZoneTexte 37"/>
          <p:cNvSpPr txBox="1"/>
          <p:nvPr/>
        </p:nvSpPr>
        <p:spPr>
          <a:xfrm>
            <a:off x="5229772" y="4653089"/>
            <a:ext cx="4766896" cy="846386"/>
          </a:xfrm>
          <a:prstGeom prst="rect">
            <a:avLst/>
          </a:prstGeom>
          <a:noFill/>
        </p:spPr>
        <p:txBody>
          <a:bodyPr wrap="square" rtlCol="0">
            <a:spAutoFit/>
          </a:bodyPr>
          <a:lstStyle/>
          <a:p>
            <a:pPr algn="just"/>
            <a:r>
              <a:rPr lang="fr-FR" sz="1100" b="1" dirty="0">
                <a:solidFill>
                  <a:srgbClr val="003087"/>
                </a:solidFill>
                <a:latin typeface="Univers 45 Light" pitchFamily="2" charset="0"/>
                <a:cs typeface="Univers 45 Light" pitchFamily="2" charset="0"/>
              </a:rPr>
              <a:t>Conclusion et impact sur notre approche d’audit</a:t>
            </a:r>
          </a:p>
          <a:p>
            <a:pPr algn="just"/>
            <a:endParaRPr lang="fr-FR" sz="1100" dirty="0">
              <a:latin typeface="Univers 45 Light" pitchFamily="2" charset="0"/>
              <a:cs typeface="Univers for KPMG"/>
            </a:endParaRPr>
          </a:p>
          <a:p>
            <a:pPr algn="just"/>
            <a:r>
              <a:rPr lang="fr-FR" sz="900" dirty="0" smtClean="0">
                <a:latin typeface="Univers 45 Light" pitchFamily="2" charset="0"/>
                <a:cs typeface="Univers for KPMG"/>
              </a:rPr>
              <a:t>Au vu de ces observations, nous avons testé l’efficacité opérationnelle des contrôles pertinents identifiés. Ils se sont avérés satisfaisants. De ce fait, nous pouvons nous reposer sur le contrôle interne dans le cadre de notre approche d’audit.</a:t>
            </a:r>
          </a:p>
        </p:txBody>
      </p:sp>
      <p:sp>
        <p:nvSpPr>
          <p:cNvPr id="39" name="ZoneTexte 38"/>
          <p:cNvSpPr txBox="1"/>
          <p:nvPr/>
        </p:nvSpPr>
        <p:spPr>
          <a:xfrm>
            <a:off x="5229772" y="3266170"/>
            <a:ext cx="4892253" cy="1677382"/>
          </a:xfrm>
          <a:prstGeom prst="rect">
            <a:avLst/>
          </a:prstGeom>
          <a:noFill/>
        </p:spPr>
        <p:txBody>
          <a:bodyPr wrap="square" rtlCol="0">
            <a:spAutoFit/>
          </a:bodyPr>
          <a:lstStyle/>
          <a:p>
            <a:pPr algn="just"/>
            <a:r>
              <a:rPr lang="fr-FR" sz="1100" b="1" dirty="0">
                <a:solidFill>
                  <a:srgbClr val="003087"/>
                </a:solidFill>
                <a:latin typeface="Univers 45 Light" pitchFamily="2" charset="0"/>
                <a:cs typeface="Univers 45 Light" pitchFamily="2" charset="0"/>
              </a:rPr>
              <a:t>Synthèses des recommandation</a:t>
            </a:r>
          </a:p>
          <a:p>
            <a:pPr algn="just"/>
            <a:endParaRPr lang="fr-FR" sz="1100" dirty="0">
              <a:latin typeface="Univers 45 Light" pitchFamily="2" charset="0"/>
              <a:cs typeface="Univers for KPMG"/>
            </a:endParaRPr>
          </a:p>
          <a:p>
            <a:pPr marL="171450" indent="-171450" algn="just">
              <a:buFont typeface="Wingdings" panose="05000000000000000000" pitchFamily="2" charset="2"/>
              <a:buChar char="§"/>
            </a:pPr>
            <a:r>
              <a:rPr lang="fr-FR" sz="900" dirty="0" smtClean="0">
                <a:latin typeface="Univers 45 Light" pitchFamily="2" charset="0"/>
                <a:cs typeface="Univers for KPMG"/>
              </a:rPr>
              <a:t>Renforcer les contrôles généraux informatiques.</a:t>
            </a:r>
          </a:p>
          <a:p>
            <a:pPr marL="171450" indent="-171450" algn="just">
              <a:buFont typeface="Wingdings" panose="05000000000000000000" pitchFamily="2" charset="2"/>
              <a:buChar char="§"/>
            </a:pPr>
            <a:endParaRPr lang="fr-FR" sz="900" dirty="0" smtClean="0">
              <a:latin typeface="Univers 45 Light" pitchFamily="2" charset="0"/>
              <a:cs typeface="Univers for KPMG"/>
            </a:endParaRPr>
          </a:p>
          <a:p>
            <a:pPr marL="171450" indent="-171450" algn="just">
              <a:buFont typeface="Wingdings" panose="05000000000000000000" pitchFamily="2" charset="2"/>
              <a:buChar char="§"/>
            </a:pPr>
            <a:r>
              <a:rPr lang="fr-FR" sz="900" dirty="0" smtClean="0">
                <a:latin typeface="Univers 45 Light" pitchFamily="2" charset="0"/>
                <a:cs typeface="Univers for KPMG"/>
              </a:rPr>
              <a:t>Renforcer la documentation des contrôles opérationnels manuels réalisés.</a:t>
            </a:r>
          </a:p>
          <a:p>
            <a:pPr marL="171450" indent="-171450" algn="just">
              <a:buFont typeface="Wingdings" panose="05000000000000000000" pitchFamily="2" charset="2"/>
              <a:buChar char="§"/>
            </a:pPr>
            <a:endParaRPr lang="fr-FR" sz="900" dirty="0" smtClean="0">
              <a:latin typeface="Univers 45 Light" pitchFamily="2" charset="0"/>
              <a:cs typeface="Univers for KPMG"/>
            </a:endParaRPr>
          </a:p>
          <a:p>
            <a:pPr marL="171450" indent="-171450" algn="just">
              <a:buFont typeface="Wingdings" panose="05000000000000000000" pitchFamily="2" charset="2"/>
              <a:buChar char="§"/>
            </a:pPr>
            <a:r>
              <a:rPr lang="fr-FR" sz="900" dirty="0" smtClean="0">
                <a:latin typeface="Univers 45 Light" pitchFamily="2" charset="0"/>
                <a:cs typeface="Univers for KPMG"/>
              </a:rPr>
              <a:t>Documenter l’environnement de contrôle interne via une cartographie des risques et l’identification des contrôles pertinents permettant de couvrir ces risques.</a:t>
            </a:r>
          </a:p>
          <a:p>
            <a:pPr marL="171450" indent="-171450" algn="just">
              <a:buFont typeface="Wingdings" panose="05000000000000000000" pitchFamily="2" charset="2"/>
              <a:buChar char="§"/>
            </a:pPr>
            <a:endParaRPr lang="fr-FR" sz="900" dirty="0">
              <a:latin typeface="Univers 45 Light" pitchFamily="2" charset="0"/>
              <a:cs typeface="Univers for KPMG"/>
            </a:endParaRPr>
          </a:p>
          <a:p>
            <a:pPr algn="just"/>
            <a:endParaRPr lang="fr-FR" sz="900" dirty="0" smtClean="0">
              <a:latin typeface="Univers 45 Light" pitchFamily="2" charset="0"/>
              <a:cs typeface="Univers for KPMG"/>
            </a:endParaRPr>
          </a:p>
          <a:p>
            <a:pPr marL="171450" indent="-171450" algn="just">
              <a:buFont typeface="Wingdings" panose="05000000000000000000" pitchFamily="2" charset="2"/>
              <a:buChar char="§"/>
            </a:pPr>
            <a:endParaRPr lang="fr-FR" sz="900" dirty="0">
              <a:latin typeface="Univers 45 Light" pitchFamily="2" charset="0"/>
              <a:cs typeface="Univers for KPMG"/>
            </a:endParaRPr>
          </a:p>
        </p:txBody>
      </p:sp>
      <p:grpSp>
        <p:nvGrpSpPr>
          <p:cNvPr id="40" name="Group 897"/>
          <p:cNvGrpSpPr>
            <a:grpSpLocks noChangeAspect="1"/>
          </p:cNvGrpSpPr>
          <p:nvPr/>
        </p:nvGrpSpPr>
        <p:grpSpPr>
          <a:xfrm>
            <a:off x="5255730" y="2448382"/>
            <a:ext cx="180971" cy="158649"/>
            <a:chOff x="3676650" y="2244763"/>
            <a:chExt cx="360363" cy="315913"/>
          </a:xfrm>
          <a:solidFill>
            <a:srgbClr val="00B050"/>
          </a:solidFill>
        </p:grpSpPr>
        <p:sp>
          <p:nvSpPr>
            <p:cNvPr id="41" name="Freeform 138"/>
            <p:cNvSpPr>
              <a:spLocks/>
            </p:cNvSpPr>
            <p:nvPr/>
          </p:nvSpPr>
          <p:spPr bwMode="auto">
            <a:xfrm>
              <a:off x="3886200" y="2395576"/>
              <a:ext cx="120650" cy="134938"/>
            </a:xfrm>
            <a:custGeom>
              <a:avLst/>
              <a:gdLst>
                <a:gd name="T0" fmla="*/ 76 w 76"/>
                <a:gd name="T1" fmla="*/ 0 h 85"/>
                <a:gd name="T2" fmla="*/ 57 w 76"/>
                <a:gd name="T3" fmla="*/ 0 h 85"/>
                <a:gd name="T4" fmla="*/ 0 w 76"/>
                <a:gd name="T5" fmla="*/ 85 h 85"/>
                <a:gd name="T6" fmla="*/ 28 w 76"/>
                <a:gd name="T7" fmla="*/ 85 h 85"/>
                <a:gd name="T8" fmla="*/ 66 w 76"/>
                <a:gd name="T9" fmla="*/ 28 h 85"/>
                <a:gd name="T10" fmla="*/ 76 w 76"/>
                <a:gd name="T11" fmla="*/ 19 h 85"/>
                <a:gd name="T12" fmla="*/ 76 w 76"/>
                <a:gd name="T13" fmla="*/ 0 h 85"/>
              </a:gdLst>
              <a:ahLst/>
              <a:cxnLst>
                <a:cxn ang="0">
                  <a:pos x="T0" y="T1"/>
                </a:cxn>
                <a:cxn ang="0">
                  <a:pos x="T2" y="T3"/>
                </a:cxn>
                <a:cxn ang="0">
                  <a:pos x="T4" y="T5"/>
                </a:cxn>
                <a:cxn ang="0">
                  <a:pos x="T6" y="T7"/>
                </a:cxn>
                <a:cxn ang="0">
                  <a:pos x="T8" y="T9"/>
                </a:cxn>
                <a:cxn ang="0">
                  <a:pos x="T10" y="T11"/>
                </a:cxn>
                <a:cxn ang="0">
                  <a:pos x="T12" y="T13"/>
                </a:cxn>
              </a:cxnLst>
              <a:rect l="0" t="0" r="r" b="b"/>
              <a:pathLst>
                <a:path w="76" h="85">
                  <a:moveTo>
                    <a:pt x="76" y="0"/>
                  </a:moveTo>
                  <a:lnTo>
                    <a:pt x="57" y="0"/>
                  </a:lnTo>
                  <a:lnTo>
                    <a:pt x="0" y="85"/>
                  </a:lnTo>
                  <a:lnTo>
                    <a:pt x="28" y="85"/>
                  </a:lnTo>
                  <a:lnTo>
                    <a:pt x="66" y="28"/>
                  </a:lnTo>
                  <a:lnTo>
                    <a:pt x="76" y="19"/>
                  </a:lnTo>
                  <a:lnTo>
                    <a:pt x="7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p>
          </p:txBody>
        </p:sp>
        <p:sp>
          <p:nvSpPr>
            <p:cNvPr id="42" name="Freeform 139"/>
            <p:cNvSpPr>
              <a:spLocks/>
            </p:cNvSpPr>
            <p:nvPr/>
          </p:nvSpPr>
          <p:spPr bwMode="auto">
            <a:xfrm>
              <a:off x="3886200" y="2395576"/>
              <a:ext cx="120650" cy="134938"/>
            </a:xfrm>
            <a:custGeom>
              <a:avLst/>
              <a:gdLst>
                <a:gd name="T0" fmla="*/ 76 w 76"/>
                <a:gd name="T1" fmla="*/ 0 h 85"/>
                <a:gd name="T2" fmla="*/ 57 w 76"/>
                <a:gd name="T3" fmla="*/ 0 h 85"/>
                <a:gd name="T4" fmla="*/ 0 w 76"/>
                <a:gd name="T5" fmla="*/ 85 h 85"/>
                <a:gd name="T6" fmla="*/ 28 w 76"/>
                <a:gd name="T7" fmla="*/ 85 h 85"/>
                <a:gd name="T8" fmla="*/ 66 w 76"/>
                <a:gd name="T9" fmla="*/ 28 h 85"/>
                <a:gd name="T10" fmla="*/ 76 w 76"/>
                <a:gd name="T11" fmla="*/ 19 h 85"/>
                <a:gd name="T12" fmla="*/ 76 w 76"/>
                <a:gd name="T13" fmla="*/ 0 h 85"/>
              </a:gdLst>
              <a:ahLst/>
              <a:cxnLst>
                <a:cxn ang="0">
                  <a:pos x="T0" y="T1"/>
                </a:cxn>
                <a:cxn ang="0">
                  <a:pos x="T2" y="T3"/>
                </a:cxn>
                <a:cxn ang="0">
                  <a:pos x="T4" y="T5"/>
                </a:cxn>
                <a:cxn ang="0">
                  <a:pos x="T6" y="T7"/>
                </a:cxn>
                <a:cxn ang="0">
                  <a:pos x="T8" y="T9"/>
                </a:cxn>
                <a:cxn ang="0">
                  <a:pos x="T10" y="T11"/>
                </a:cxn>
                <a:cxn ang="0">
                  <a:pos x="T12" y="T13"/>
                </a:cxn>
              </a:cxnLst>
              <a:rect l="0" t="0" r="r" b="b"/>
              <a:pathLst>
                <a:path w="76" h="85">
                  <a:moveTo>
                    <a:pt x="76" y="0"/>
                  </a:moveTo>
                  <a:lnTo>
                    <a:pt x="57" y="0"/>
                  </a:lnTo>
                  <a:lnTo>
                    <a:pt x="0" y="85"/>
                  </a:lnTo>
                  <a:lnTo>
                    <a:pt x="28" y="85"/>
                  </a:lnTo>
                  <a:lnTo>
                    <a:pt x="66" y="28"/>
                  </a:lnTo>
                  <a:lnTo>
                    <a:pt x="76" y="19"/>
                  </a:lnTo>
                  <a:lnTo>
                    <a:pt x="76" y="0"/>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p>
          </p:txBody>
        </p:sp>
        <p:sp>
          <p:nvSpPr>
            <p:cNvPr id="43" name="Freeform 140"/>
            <p:cNvSpPr>
              <a:spLocks noEditPoints="1"/>
            </p:cNvSpPr>
            <p:nvPr/>
          </p:nvSpPr>
          <p:spPr bwMode="auto">
            <a:xfrm>
              <a:off x="3676650" y="2244763"/>
              <a:ext cx="360363" cy="315913"/>
            </a:xfrm>
            <a:custGeom>
              <a:avLst/>
              <a:gdLst>
                <a:gd name="T0" fmla="*/ 56 w 96"/>
                <a:gd name="T1" fmla="*/ 8 h 84"/>
                <a:gd name="T2" fmla="*/ 56 w 96"/>
                <a:gd name="T3" fmla="*/ 20 h 84"/>
                <a:gd name="T4" fmla="*/ 52 w 96"/>
                <a:gd name="T5" fmla="*/ 40 h 84"/>
                <a:gd name="T6" fmla="*/ 88 w 96"/>
                <a:gd name="T7" fmla="*/ 40 h 84"/>
                <a:gd name="T8" fmla="*/ 88 w 96"/>
                <a:gd name="T9" fmla="*/ 48 h 84"/>
                <a:gd name="T10" fmla="*/ 84 w 96"/>
                <a:gd name="T11" fmla="*/ 52 h 84"/>
                <a:gd name="T12" fmla="*/ 68 w 96"/>
                <a:gd name="T13" fmla="*/ 76 h 84"/>
                <a:gd name="T14" fmla="*/ 48 w 96"/>
                <a:gd name="T15" fmla="*/ 76 h 84"/>
                <a:gd name="T16" fmla="*/ 40 w 96"/>
                <a:gd name="T17" fmla="*/ 72 h 84"/>
                <a:gd name="T18" fmla="*/ 32 w 96"/>
                <a:gd name="T19" fmla="*/ 72 h 84"/>
                <a:gd name="T20" fmla="*/ 32 w 96"/>
                <a:gd name="T21" fmla="*/ 40 h 84"/>
                <a:gd name="T22" fmla="*/ 44 w 96"/>
                <a:gd name="T23" fmla="*/ 24 h 84"/>
                <a:gd name="T24" fmla="*/ 52 w 96"/>
                <a:gd name="T25" fmla="*/ 8 h 84"/>
                <a:gd name="T26" fmla="*/ 56 w 96"/>
                <a:gd name="T27" fmla="*/ 8 h 84"/>
                <a:gd name="T28" fmla="*/ 56 w 96"/>
                <a:gd name="T29" fmla="*/ 0 h 84"/>
                <a:gd name="T30" fmla="*/ 52 w 96"/>
                <a:gd name="T31" fmla="*/ 0 h 84"/>
                <a:gd name="T32" fmla="*/ 45 w 96"/>
                <a:gd name="T33" fmla="*/ 4 h 84"/>
                <a:gd name="T34" fmla="*/ 37 w 96"/>
                <a:gd name="T35" fmla="*/ 19 h 84"/>
                <a:gd name="T36" fmla="*/ 25 w 96"/>
                <a:gd name="T37" fmla="*/ 35 h 84"/>
                <a:gd name="T38" fmla="*/ 24 w 96"/>
                <a:gd name="T39" fmla="*/ 40 h 84"/>
                <a:gd name="T40" fmla="*/ 24 w 96"/>
                <a:gd name="T41" fmla="*/ 72 h 84"/>
                <a:gd name="T42" fmla="*/ 32 w 96"/>
                <a:gd name="T43" fmla="*/ 80 h 84"/>
                <a:gd name="T44" fmla="*/ 38 w 96"/>
                <a:gd name="T45" fmla="*/ 80 h 84"/>
                <a:gd name="T46" fmla="*/ 44 w 96"/>
                <a:gd name="T47" fmla="*/ 83 h 84"/>
                <a:gd name="T48" fmla="*/ 48 w 96"/>
                <a:gd name="T49" fmla="*/ 84 h 84"/>
                <a:gd name="T50" fmla="*/ 68 w 96"/>
                <a:gd name="T51" fmla="*/ 84 h 84"/>
                <a:gd name="T52" fmla="*/ 74 w 96"/>
                <a:gd name="T53" fmla="*/ 80 h 84"/>
                <a:gd name="T54" fmla="*/ 90 w 96"/>
                <a:gd name="T55" fmla="*/ 57 h 84"/>
                <a:gd name="T56" fmla="*/ 93 w 96"/>
                <a:gd name="T57" fmla="*/ 53 h 84"/>
                <a:gd name="T58" fmla="*/ 96 w 96"/>
                <a:gd name="T59" fmla="*/ 48 h 84"/>
                <a:gd name="T60" fmla="*/ 96 w 96"/>
                <a:gd name="T61" fmla="*/ 40 h 84"/>
                <a:gd name="T62" fmla="*/ 88 w 96"/>
                <a:gd name="T63" fmla="*/ 32 h 84"/>
                <a:gd name="T64" fmla="*/ 61 w 96"/>
                <a:gd name="T65" fmla="*/ 32 h 84"/>
                <a:gd name="T66" fmla="*/ 64 w 96"/>
                <a:gd name="T67" fmla="*/ 20 h 84"/>
                <a:gd name="T68" fmla="*/ 64 w 96"/>
                <a:gd name="T69" fmla="*/ 8 h 84"/>
                <a:gd name="T70" fmla="*/ 56 w 96"/>
                <a:gd name="T71" fmla="*/ 0 h 84"/>
                <a:gd name="T72" fmla="*/ 16 w 96"/>
                <a:gd name="T73" fmla="*/ 32 h 84"/>
                <a:gd name="T74" fmla="*/ 0 w 96"/>
                <a:gd name="T75" fmla="*/ 32 h 84"/>
                <a:gd name="T76" fmla="*/ 0 w 96"/>
                <a:gd name="T77" fmla="*/ 84 h 84"/>
                <a:gd name="T78" fmla="*/ 16 w 96"/>
                <a:gd name="T79" fmla="*/ 84 h 84"/>
                <a:gd name="T80" fmla="*/ 20 w 96"/>
                <a:gd name="T81" fmla="*/ 80 h 84"/>
                <a:gd name="T82" fmla="*/ 20 w 96"/>
                <a:gd name="T83" fmla="*/ 36 h 84"/>
                <a:gd name="T84" fmla="*/ 16 w 96"/>
                <a:gd name="T85" fmla="*/ 32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96" h="84">
                  <a:moveTo>
                    <a:pt x="56" y="8"/>
                  </a:moveTo>
                  <a:cubicBezTo>
                    <a:pt x="56" y="20"/>
                    <a:pt x="56" y="20"/>
                    <a:pt x="56" y="20"/>
                  </a:cubicBezTo>
                  <a:cubicBezTo>
                    <a:pt x="52" y="40"/>
                    <a:pt x="52" y="40"/>
                    <a:pt x="52" y="40"/>
                  </a:cubicBezTo>
                  <a:cubicBezTo>
                    <a:pt x="88" y="40"/>
                    <a:pt x="88" y="40"/>
                    <a:pt x="88" y="40"/>
                  </a:cubicBezTo>
                  <a:cubicBezTo>
                    <a:pt x="88" y="48"/>
                    <a:pt x="88" y="48"/>
                    <a:pt x="88" y="48"/>
                  </a:cubicBezTo>
                  <a:cubicBezTo>
                    <a:pt x="84" y="52"/>
                    <a:pt x="84" y="52"/>
                    <a:pt x="84" y="52"/>
                  </a:cubicBezTo>
                  <a:cubicBezTo>
                    <a:pt x="68" y="76"/>
                    <a:pt x="68" y="76"/>
                    <a:pt x="68" y="76"/>
                  </a:cubicBezTo>
                  <a:cubicBezTo>
                    <a:pt x="48" y="76"/>
                    <a:pt x="48" y="76"/>
                    <a:pt x="48" y="76"/>
                  </a:cubicBezTo>
                  <a:cubicBezTo>
                    <a:pt x="40" y="72"/>
                    <a:pt x="40" y="72"/>
                    <a:pt x="40" y="72"/>
                  </a:cubicBezTo>
                  <a:cubicBezTo>
                    <a:pt x="32" y="72"/>
                    <a:pt x="32" y="72"/>
                    <a:pt x="32" y="72"/>
                  </a:cubicBezTo>
                  <a:cubicBezTo>
                    <a:pt x="32" y="40"/>
                    <a:pt x="32" y="40"/>
                    <a:pt x="32" y="40"/>
                  </a:cubicBezTo>
                  <a:cubicBezTo>
                    <a:pt x="44" y="24"/>
                    <a:pt x="44" y="24"/>
                    <a:pt x="44" y="24"/>
                  </a:cubicBezTo>
                  <a:cubicBezTo>
                    <a:pt x="52" y="8"/>
                    <a:pt x="52" y="8"/>
                    <a:pt x="52" y="8"/>
                  </a:cubicBezTo>
                  <a:cubicBezTo>
                    <a:pt x="56" y="8"/>
                    <a:pt x="56" y="8"/>
                    <a:pt x="56" y="8"/>
                  </a:cubicBezTo>
                  <a:moveTo>
                    <a:pt x="56" y="0"/>
                  </a:moveTo>
                  <a:cubicBezTo>
                    <a:pt x="52" y="0"/>
                    <a:pt x="52" y="0"/>
                    <a:pt x="52" y="0"/>
                  </a:cubicBezTo>
                  <a:cubicBezTo>
                    <a:pt x="49" y="0"/>
                    <a:pt x="46" y="1"/>
                    <a:pt x="45" y="4"/>
                  </a:cubicBezTo>
                  <a:cubicBezTo>
                    <a:pt x="37" y="19"/>
                    <a:pt x="37" y="19"/>
                    <a:pt x="37" y="19"/>
                  </a:cubicBezTo>
                  <a:cubicBezTo>
                    <a:pt x="25" y="35"/>
                    <a:pt x="25" y="35"/>
                    <a:pt x="25" y="35"/>
                  </a:cubicBezTo>
                  <a:cubicBezTo>
                    <a:pt x="24" y="36"/>
                    <a:pt x="24" y="38"/>
                    <a:pt x="24" y="40"/>
                  </a:cubicBezTo>
                  <a:cubicBezTo>
                    <a:pt x="24" y="72"/>
                    <a:pt x="24" y="72"/>
                    <a:pt x="24" y="72"/>
                  </a:cubicBezTo>
                  <a:cubicBezTo>
                    <a:pt x="24" y="76"/>
                    <a:pt x="27" y="80"/>
                    <a:pt x="32" y="80"/>
                  </a:cubicBezTo>
                  <a:cubicBezTo>
                    <a:pt x="38" y="80"/>
                    <a:pt x="38" y="80"/>
                    <a:pt x="38" y="80"/>
                  </a:cubicBezTo>
                  <a:cubicBezTo>
                    <a:pt x="44" y="83"/>
                    <a:pt x="44" y="83"/>
                    <a:pt x="44" y="83"/>
                  </a:cubicBezTo>
                  <a:cubicBezTo>
                    <a:pt x="45" y="83"/>
                    <a:pt x="46" y="84"/>
                    <a:pt x="48" y="84"/>
                  </a:cubicBezTo>
                  <a:cubicBezTo>
                    <a:pt x="68" y="84"/>
                    <a:pt x="68" y="84"/>
                    <a:pt x="68" y="84"/>
                  </a:cubicBezTo>
                  <a:cubicBezTo>
                    <a:pt x="70" y="84"/>
                    <a:pt x="73" y="82"/>
                    <a:pt x="74" y="80"/>
                  </a:cubicBezTo>
                  <a:cubicBezTo>
                    <a:pt x="90" y="57"/>
                    <a:pt x="90" y="57"/>
                    <a:pt x="90" y="57"/>
                  </a:cubicBezTo>
                  <a:cubicBezTo>
                    <a:pt x="93" y="53"/>
                    <a:pt x="93" y="53"/>
                    <a:pt x="93" y="53"/>
                  </a:cubicBezTo>
                  <a:cubicBezTo>
                    <a:pt x="95" y="52"/>
                    <a:pt x="96" y="50"/>
                    <a:pt x="96" y="48"/>
                  </a:cubicBezTo>
                  <a:cubicBezTo>
                    <a:pt x="96" y="40"/>
                    <a:pt x="96" y="40"/>
                    <a:pt x="96" y="40"/>
                  </a:cubicBezTo>
                  <a:cubicBezTo>
                    <a:pt x="96" y="35"/>
                    <a:pt x="92" y="32"/>
                    <a:pt x="88" y="32"/>
                  </a:cubicBezTo>
                  <a:cubicBezTo>
                    <a:pt x="61" y="32"/>
                    <a:pt x="61" y="32"/>
                    <a:pt x="61" y="32"/>
                  </a:cubicBezTo>
                  <a:cubicBezTo>
                    <a:pt x="61" y="32"/>
                    <a:pt x="64" y="20"/>
                    <a:pt x="64" y="20"/>
                  </a:cubicBezTo>
                  <a:cubicBezTo>
                    <a:pt x="64" y="8"/>
                    <a:pt x="64" y="8"/>
                    <a:pt x="64" y="8"/>
                  </a:cubicBezTo>
                  <a:cubicBezTo>
                    <a:pt x="64" y="3"/>
                    <a:pt x="60" y="0"/>
                    <a:pt x="56" y="0"/>
                  </a:cubicBezTo>
                  <a:close/>
                  <a:moveTo>
                    <a:pt x="16" y="32"/>
                  </a:moveTo>
                  <a:cubicBezTo>
                    <a:pt x="0" y="32"/>
                    <a:pt x="0" y="32"/>
                    <a:pt x="0" y="32"/>
                  </a:cubicBezTo>
                  <a:cubicBezTo>
                    <a:pt x="0" y="84"/>
                    <a:pt x="0" y="84"/>
                    <a:pt x="0" y="84"/>
                  </a:cubicBezTo>
                  <a:cubicBezTo>
                    <a:pt x="16" y="84"/>
                    <a:pt x="16" y="84"/>
                    <a:pt x="16" y="84"/>
                  </a:cubicBezTo>
                  <a:cubicBezTo>
                    <a:pt x="18" y="84"/>
                    <a:pt x="20" y="82"/>
                    <a:pt x="20" y="80"/>
                  </a:cubicBezTo>
                  <a:cubicBezTo>
                    <a:pt x="20" y="36"/>
                    <a:pt x="20" y="36"/>
                    <a:pt x="20" y="36"/>
                  </a:cubicBezTo>
                  <a:cubicBezTo>
                    <a:pt x="20" y="33"/>
                    <a:pt x="18" y="32"/>
                    <a:pt x="16"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p>
          </p:txBody>
        </p:sp>
      </p:grpSp>
      <p:grpSp>
        <p:nvGrpSpPr>
          <p:cNvPr id="49" name="Group 100"/>
          <p:cNvGrpSpPr>
            <a:grpSpLocks/>
          </p:cNvGrpSpPr>
          <p:nvPr/>
        </p:nvGrpSpPr>
        <p:grpSpPr bwMode="auto">
          <a:xfrm>
            <a:off x="3303744" y="3549123"/>
            <a:ext cx="195262" cy="195262"/>
            <a:chOff x="2213" y="3521"/>
            <a:chExt cx="182" cy="182"/>
          </a:xfrm>
          <a:solidFill>
            <a:srgbClr val="FFC000"/>
          </a:solidFill>
        </p:grpSpPr>
        <p:sp>
          <p:nvSpPr>
            <p:cNvPr id="50" name="Oval 101"/>
            <p:cNvSpPr>
              <a:spLocks noChangeArrowheads="1"/>
            </p:cNvSpPr>
            <p:nvPr/>
          </p:nvSpPr>
          <p:spPr bwMode="auto">
            <a:xfrm>
              <a:off x="2213" y="3521"/>
              <a:ext cx="182" cy="182"/>
            </a:xfrm>
            <a:prstGeom prst="ellipse">
              <a:avLst/>
            </a:prstGeom>
            <a:grpFill/>
            <a:ln w="6350">
              <a:noFill/>
              <a:round/>
              <a:headEnd/>
              <a:tailEnd/>
            </a:ln>
          </p:spPr>
          <p:txBody>
            <a:bodyPr wrap="none" lIns="0" tIns="0" rIns="0" bIns="0" anchor="ctr"/>
            <a:lstStyle/>
            <a:p>
              <a:endParaRPr lang="fr-FR" dirty="0">
                <a:latin typeface="Univers 45 Light" pitchFamily="2" charset="0"/>
              </a:endParaRPr>
            </a:p>
          </p:txBody>
        </p:sp>
        <p:sp>
          <p:nvSpPr>
            <p:cNvPr id="51" name="Oval 102"/>
            <p:cNvSpPr>
              <a:spLocks noChangeArrowheads="1"/>
            </p:cNvSpPr>
            <p:nvPr/>
          </p:nvSpPr>
          <p:spPr bwMode="auto">
            <a:xfrm>
              <a:off x="2231" y="3539"/>
              <a:ext cx="146" cy="146"/>
            </a:xfrm>
            <a:prstGeom prst="ellipse">
              <a:avLst/>
            </a:prstGeom>
            <a:grpFill/>
            <a:ln w="6350">
              <a:noFill/>
              <a:round/>
              <a:headEnd/>
              <a:tailEnd/>
            </a:ln>
          </p:spPr>
          <p:txBody>
            <a:bodyPr wrap="none" lIns="0" tIns="0" rIns="0" bIns="0" anchor="ctr"/>
            <a:lstStyle/>
            <a:p>
              <a:endParaRPr lang="fr-FR" dirty="0">
                <a:latin typeface="Univers 45 Light" pitchFamily="2" charset="0"/>
              </a:endParaRPr>
            </a:p>
          </p:txBody>
        </p:sp>
      </p:grpSp>
      <p:sp>
        <p:nvSpPr>
          <p:cNvPr id="44" name="Rectangle 85"/>
          <p:cNvSpPr>
            <a:spLocks noChangeArrowheads="1"/>
          </p:cNvSpPr>
          <p:nvPr>
            <p:custDataLst>
              <p:tags r:id="rId6"/>
            </p:custDataLst>
          </p:nvPr>
        </p:nvSpPr>
        <p:spPr bwMode="gray">
          <a:xfrm>
            <a:off x="2567238" y="3944597"/>
            <a:ext cx="1260475" cy="144463"/>
          </a:xfrm>
          <a:prstGeom prst="rect">
            <a:avLst/>
          </a:prstGeom>
          <a:gradFill rotWithShape="1">
            <a:gsLst>
              <a:gs pos="0">
                <a:srgbClr val="409DAD"/>
              </a:gs>
              <a:gs pos="100000">
                <a:srgbClr val="FFFFFF"/>
              </a:gs>
            </a:gsLst>
            <a:lin ang="0" scaled="1"/>
          </a:gradFill>
          <a:ln w="6350">
            <a:solidFill>
              <a:srgbClr val="007C92"/>
            </a:solidFill>
            <a:miter lim="800000"/>
            <a:headEnd type="none" w="sm" len="sm"/>
            <a:tailEnd type="none" w="sm" len="sm"/>
          </a:ln>
        </p:spPr>
        <p:txBody>
          <a:bodyPr lIns="54000" tIns="54000" rIns="54000" bIns="54000" anchor="ctr" anchorCtr="1"/>
          <a:lstStyle/>
          <a:p>
            <a:pPr defTabSz="762000">
              <a:spcBef>
                <a:spcPct val="20000"/>
              </a:spcBef>
            </a:pPr>
            <a:endParaRPr lang="fr-FR" dirty="0">
              <a:solidFill>
                <a:schemeClr val="bg1"/>
              </a:solidFill>
              <a:latin typeface="Univers 45 Light" pitchFamily="2" charset="0"/>
            </a:endParaRPr>
          </a:p>
        </p:txBody>
      </p:sp>
      <p:grpSp>
        <p:nvGrpSpPr>
          <p:cNvPr id="45" name="Group 100"/>
          <p:cNvGrpSpPr>
            <a:grpSpLocks/>
          </p:cNvGrpSpPr>
          <p:nvPr/>
        </p:nvGrpSpPr>
        <p:grpSpPr bwMode="auto">
          <a:xfrm>
            <a:off x="3371440" y="3922656"/>
            <a:ext cx="195262" cy="195262"/>
            <a:chOff x="2213" y="3521"/>
            <a:chExt cx="182" cy="182"/>
          </a:xfrm>
          <a:solidFill>
            <a:srgbClr val="009A44"/>
          </a:solidFill>
        </p:grpSpPr>
        <p:sp>
          <p:nvSpPr>
            <p:cNvPr id="46" name="Oval 101"/>
            <p:cNvSpPr>
              <a:spLocks noChangeArrowheads="1"/>
            </p:cNvSpPr>
            <p:nvPr/>
          </p:nvSpPr>
          <p:spPr bwMode="auto">
            <a:xfrm>
              <a:off x="2213" y="3521"/>
              <a:ext cx="182" cy="182"/>
            </a:xfrm>
            <a:prstGeom prst="ellipse">
              <a:avLst/>
            </a:prstGeom>
            <a:grpFill/>
            <a:ln w="6350">
              <a:noFill/>
              <a:round/>
              <a:headEnd/>
              <a:tailEnd/>
            </a:ln>
          </p:spPr>
          <p:txBody>
            <a:bodyPr wrap="none" lIns="0" tIns="0" rIns="0" bIns="0" anchor="ctr"/>
            <a:lstStyle/>
            <a:p>
              <a:endParaRPr lang="fr-FR" dirty="0">
                <a:latin typeface="Univers 45 Light" pitchFamily="2" charset="0"/>
              </a:endParaRPr>
            </a:p>
          </p:txBody>
        </p:sp>
        <p:sp>
          <p:nvSpPr>
            <p:cNvPr id="47" name="Oval 102"/>
            <p:cNvSpPr>
              <a:spLocks noChangeArrowheads="1"/>
            </p:cNvSpPr>
            <p:nvPr/>
          </p:nvSpPr>
          <p:spPr bwMode="auto">
            <a:xfrm>
              <a:off x="2231" y="3539"/>
              <a:ext cx="146" cy="146"/>
            </a:xfrm>
            <a:prstGeom prst="ellipse">
              <a:avLst/>
            </a:prstGeom>
            <a:grpFill/>
            <a:ln w="6350">
              <a:noFill/>
              <a:round/>
              <a:headEnd/>
              <a:tailEnd/>
            </a:ln>
          </p:spPr>
          <p:txBody>
            <a:bodyPr wrap="none" lIns="0" tIns="0" rIns="0" bIns="0" anchor="ctr"/>
            <a:lstStyle/>
            <a:p>
              <a:endParaRPr lang="fr-FR" dirty="0">
                <a:latin typeface="Univers 45 Light" pitchFamily="2" charset="0"/>
              </a:endParaRPr>
            </a:p>
          </p:txBody>
        </p:sp>
      </p:grpSp>
      <p:sp>
        <p:nvSpPr>
          <p:cNvPr id="48" name="Rectangle 85"/>
          <p:cNvSpPr>
            <a:spLocks noChangeArrowheads="1"/>
          </p:cNvSpPr>
          <p:nvPr>
            <p:custDataLst>
              <p:tags r:id="rId7"/>
            </p:custDataLst>
          </p:nvPr>
        </p:nvSpPr>
        <p:spPr bwMode="gray">
          <a:xfrm>
            <a:off x="2561743" y="4303162"/>
            <a:ext cx="1260475" cy="144463"/>
          </a:xfrm>
          <a:prstGeom prst="rect">
            <a:avLst/>
          </a:prstGeom>
          <a:gradFill rotWithShape="1">
            <a:gsLst>
              <a:gs pos="0">
                <a:srgbClr val="409DAD"/>
              </a:gs>
              <a:gs pos="100000">
                <a:srgbClr val="FFFFFF"/>
              </a:gs>
            </a:gsLst>
            <a:lin ang="0" scaled="1"/>
          </a:gradFill>
          <a:ln w="6350">
            <a:solidFill>
              <a:srgbClr val="007C92"/>
            </a:solidFill>
            <a:miter lim="800000"/>
            <a:headEnd type="none" w="sm" len="sm"/>
            <a:tailEnd type="none" w="sm" len="sm"/>
          </a:ln>
        </p:spPr>
        <p:txBody>
          <a:bodyPr lIns="54000" tIns="54000" rIns="54000" bIns="54000" anchor="ctr" anchorCtr="1"/>
          <a:lstStyle/>
          <a:p>
            <a:pPr defTabSz="762000">
              <a:spcBef>
                <a:spcPct val="20000"/>
              </a:spcBef>
            </a:pPr>
            <a:endParaRPr lang="fr-FR" dirty="0">
              <a:solidFill>
                <a:schemeClr val="bg1"/>
              </a:solidFill>
              <a:latin typeface="Univers 45 Light" pitchFamily="2" charset="0"/>
            </a:endParaRPr>
          </a:p>
        </p:txBody>
      </p:sp>
      <p:grpSp>
        <p:nvGrpSpPr>
          <p:cNvPr id="52" name="Group 100"/>
          <p:cNvGrpSpPr>
            <a:grpSpLocks/>
          </p:cNvGrpSpPr>
          <p:nvPr/>
        </p:nvGrpSpPr>
        <p:grpSpPr bwMode="auto">
          <a:xfrm>
            <a:off x="3365945" y="4281221"/>
            <a:ext cx="195262" cy="195262"/>
            <a:chOff x="2213" y="3521"/>
            <a:chExt cx="182" cy="182"/>
          </a:xfrm>
          <a:solidFill>
            <a:srgbClr val="009A44"/>
          </a:solidFill>
        </p:grpSpPr>
        <p:sp>
          <p:nvSpPr>
            <p:cNvPr id="53" name="Oval 101"/>
            <p:cNvSpPr>
              <a:spLocks noChangeArrowheads="1"/>
            </p:cNvSpPr>
            <p:nvPr/>
          </p:nvSpPr>
          <p:spPr bwMode="auto">
            <a:xfrm>
              <a:off x="2213" y="3521"/>
              <a:ext cx="182" cy="182"/>
            </a:xfrm>
            <a:prstGeom prst="ellipse">
              <a:avLst/>
            </a:prstGeom>
            <a:grpFill/>
            <a:ln w="6350">
              <a:noFill/>
              <a:round/>
              <a:headEnd/>
              <a:tailEnd/>
            </a:ln>
          </p:spPr>
          <p:txBody>
            <a:bodyPr wrap="none" lIns="0" tIns="0" rIns="0" bIns="0" anchor="ctr"/>
            <a:lstStyle/>
            <a:p>
              <a:endParaRPr lang="fr-FR" dirty="0">
                <a:latin typeface="Univers 45 Light" pitchFamily="2" charset="0"/>
              </a:endParaRPr>
            </a:p>
          </p:txBody>
        </p:sp>
        <p:sp>
          <p:nvSpPr>
            <p:cNvPr id="54" name="Oval 102"/>
            <p:cNvSpPr>
              <a:spLocks noChangeArrowheads="1"/>
            </p:cNvSpPr>
            <p:nvPr/>
          </p:nvSpPr>
          <p:spPr bwMode="auto">
            <a:xfrm>
              <a:off x="2231" y="3539"/>
              <a:ext cx="146" cy="146"/>
            </a:xfrm>
            <a:prstGeom prst="ellipse">
              <a:avLst/>
            </a:prstGeom>
            <a:grpFill/>
            <a:ln w="6350">
              <a:noFill/>
              <a:round/>
              <a:headEnd/>
              <a:tailEnd/>
            </a:ln>
          </p:spPr>
          <p:txBody>
            <a:bodyPr wrap="none" lIns="0" tIns="0" rIns="0" bIns="0" anchor="ctr"/>
            <a:lstStyle/>
            <a:p>
              <a:endParaRPr lang="fr-FR" dirty="0">
                <a:latin typeface="Univers 45 Light" pitchFamily="2" charset="0"/>
              </a:endParaRPr>
            </a:p>
          </p:txBody>
        </p:sp>
      </p:grpSp>
      <p:grpSp>
        <p:nvGrpSpPr>
          <p:cNvPr id="55" name="Group 897"/>
          <p:cNvGrpSpPr>
            <a:grpSpLocks noChangeAspect="1"/>
          </p:cNvGrpSpPr>
          <p:nvPr/>
        </p:nvGrpSpPr>
        <p:grpSpPr>
          <a:xfrm>
            <a:off x="5255730" y="2859302"/>
            <a:ext cx="180971" cy="158649"/>
            <a:chOff x="3676650" y="2244763"/>
            <a:chExt cx="360363" cy="315913"/>
          </a:xfrm>
          <a:solidFill>
            <a:srgbClr val="00B050"/>
          </a:solidFill>
        </p:grpSpPr>
        <p:sp>
          <p:nvSpPr>
            <p:cNvPr id="56" name="Freeform 138"/>
            <p:cNvSpPr>
              <a:spLocks/>
            </p:cNvSpPr>
            <p:nvPr/>
          </p:nvSpPr>
          <p:spPr bwMode="auto">
            <a:xfrm>
              <a:off x="3886200" y="2395576"/>
              <a:ext cx="120650" cy="134938"/>
            </a:xfrm>
            <a:custGeom>
              <a:avLst/>
              <a:gdLst>
                <a:gd name="T0" fmla="*/ 76 w 76"/>
                <a:gd name="T1" fmla="*/ 0 h 85"/>
                <a:gd name="T2" fmla="*/ 57 w 76"/>
                <a:gd name="T3" fmla="*/ 0 h 85"/>
                <a:gd name="T4" fmla="*/ 0 w 76"/>
                <a:gd name="T5" fmla="*/ 85 h 85"/>
                <a:gd name="T6" fmla="*/ 28 w 76"/>
                <a:gd name="T7" fmla="*/ 85 h 85"/>
                <a:gd name="T8" fmla="*/ 66 w 76"/>
                <a:gd name="T9" fmla="*/ 28 h 85"/>
                <a:gd name="T10" fmla="*/ 76 w 76"/>
                <a:gd name="T11" fmla="*/ 19 h 85"/>
                <a:gd name="T12" fmla="*/ 76 w 76"/>
                <a:gd name="T13" fmla="*/ 0 h 85"/>
              </a:gdLst>
              <a:ahLst/>
              <a:cxnLst>
                <a:cxn ang="0">
                  <a:pos x="T0" y="T1"/>
                </a:cxn>
                <a:cxn ang="0">
                  <a:pos x="T2" y="T3"/>
                </a:cxn>
                <a:cxn ang="0">
                  <a:pos x="T4" y="T5"/>
                </a:cxn>
                <a:cxn ang="0">
                  <a:pos x="T6" y="T7"/>
                </a:cxn>
                <a:cxn ang="0">
                  <a:pos x="T8" y="T9"/>
                </a:cxn>
                <a:cxn ang="0">
                  <a:pos x="T10" y="T11"/>
                </a:cxn>
                <a:cxn ang="0">
                  <a:pos x="T12" y="T13"/>
                </a:cxn>
              </a:cxnLst>
              <a:rect l="0" t="0" r="r" b="b"/>
              <a:pathLst>
                <a:path w="76" h="85">
                  <a:moveTo>
                    <a:pt x="76" y="0"/>
                  </a:moveTo>
                  <a:lnTo>
                    <a:pt x="57" y="0"/>
                  </a:lnTo>
                  <a:lnTo>
                    <a:pt x="0" y="85"/>
                  </a:lnTo>
                  <a:lnTo>
                    <a:pt x="28" y="85"/>
                  </a:lnTo>
                  <a:lnTo>
                    <a:pt x="66" y="28"/>
                  </a:lnTo>
                  <a:lnTo>
                    <a:pt x="76" y="19"/>
                  </a:lnTo>
                  <a:lnTo>
                    <a:pt x="7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p>
          </p:txBody>
        </p:sp>
        <p:sp>
          <p:nvSpPr>
            <p:cNvPr id="57" name="Freeform 139"/>
            <p:cNvSpPr>
              <a:spLocks/>
            </p:cNvSpPr>
            <p:nvPr/>
          </p:nvSpPr>
          <p:spPr bwMode="auto">
            <a:xfrm>
              <a:off x="3886200" y="2395576"/>
              <a:ext cx="120650" cy="134938"/>
            </a:xfrm>
            <a:custGeom>
              <a:avLst/>
              <a:gdLst>
                <a:gd name="T0" fmla="*/ 76 w 76"/>
                <a:gd name="T1" fmla="*/ 0 h 85"/>
                <a:gd name="T2" fmla="*/ 57 w 76"/>
                <a:gd name="T3" fmla="*/ 0 h 85"/>
                <a:gd name="T4" fmla="*/ 0 w 76"/>
                <a:gd name="T5" fmla="*/ 85 h 85"/>
                <a:gd name="T6" fmla="*/ 28 w 76"/>
                <a:gd name="T7" fmla="*/ 85 h 85"/>
                <a:gd name="T8" fmla="*/ 66 w 76"/>
                <a:gd name="T9" fmla="*/ 28 h 85"/>
                <a:gd name="T10" fmla="*/ 76 w 76"/>
                <a:gd name="T11" fmla="*/ 19 h 85"/>
                <a:gd name="T12" fmla="*/ 76 w 76"/>
                <a:gd name="T13" fmla="*/ 0 h 85"/>
              </a:gdLst>
              <a:ahLst/>
              <a:cxnLst>
                <a:cxn ang="0">
                  <a:pos x="T0" y="T1"/>
                </a:cxn>
                <a:cxn ang="0">
                  <a:pos x="T2" y="T3"/>
                </a:cxn>
                <a:cxn ang="0">
                  <a:pos x="T4" y="T5"/>
                </a:cxn>
                <a:cxn ang="0">
                  <a:pos x="T6" y="T7"/>
                </a:cxn>
                <a:cxn ang="0">
                  <a:pos x="T8" y="T9"/>
                </a:cxn>
                <a:cxn ang="0">
                  <a:pos x="T10" y="T11"/>
                </a:cxn>
                <a:cxn ang="0">
                  <a:pos x="T12" y="T13"/>
                </a:cxn>
              </a:cxnLst>
              <a:rect l="0" t="0" r="r" b="b"/>
              <a:pathLst>
                <a:path w="76" h="85">
                  <a:moveTo>
                    <a:pt x="76" y="0"/>
                  </a:moveTo>
                  <a:lnTo>
                    <a:pt x="57" y="0"/>
                  </a:lnTo>
                  <a:lnTo>
                    <a:pt x="0" y="85"/>
                  </a:lnTo>
                  <a:lnTo>
                    <a:pt x="28" y="85"/>
                  </a:lnTo>
                  <a:lnTo>
                    <a:pt x="66" y="28"/>
                  </a:lnTo>
                  <a:lnTo>
                    <a:pt x="76" y="19"/>
                  </a:lnTo>
                  <a:lnTo>
                    <a:pt x="76" y="0"/>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p>
          </p:txBody>
        </p:sp>
        <p:sp>
          <p:nvSpPr>
            <p:cNvPr id="58" name="Freeform 140"/>
            <p:cNvSpPr>
              <a:spLocks noEditPoints="1"/>
            </p:cNvSpPr>
            <p:nvPr/>
          </p:nvSpPr>
          <p:spPr bwMode="auto">
            <a:xfrm>
              <a:off x="3676650" y="2244763"/>
              <a:ext cx="360363" cy="315913"/>
            </a:xfrm>
            <a:custGeom>
              <a:avLst/>
              <a:gdLst>
                <a:gd name="T0" fmla="*/ 56 w 96"/>
                <a:gd name="T1" fmla="*/ 8 h 84"/>
                <a:gd name="T2" fmla="*/ 56 w 96"/>
                <a:gd name="T3" fmla="*/ 20 h 84"/>
                <a:gd name="T4" fmla="*/ 52 w 96"/>
                <a:gd name="T5" fmla="*/ 40 h 84"/>
                <a:gd name="T6" fmla="*/ 88 w 96"/>
                <a:gd name="T7" fmla="*/ 40 h 84"/>
                <a:gd name="T8" fmla="*/ 88 w 96"/>
                <a:gd name="T9" fmla="*/ 48 h 84"/>
                <a:gd name="T10" fmla="*/ 84 w 96"/>
                <a:gd name="T11" fmla="*/ 52 h 84"/>
                <a:gd name="T12" fmla="*/ 68 w 96"/>
                <a:gd name="T13" fmla="*/ 76 h 84"/>
                <a:gd name="T14" fmla="*/ 48 w 96"/>
                <a:gd name="T15" fmla="*/ 76 h 84"/>
                <a:gd name="T16" fmla="*/ 40 w 96"/>
                <a:gd name="T17" fmla="*/ 72 h 84"/>
                <a:gd name="T18" fmla="*/ 32 w 96"/>
                <a:gd name="T19" fmla="*/ 72 h 84"/>
                <a:gd name="T20" fmla="*/ 32 w 96"/>
                <a:gd name="T21" fmla="*/ 40 h 84"/>
                <a:gd name="T22" fmla="*/ 44 w 96"/>
                <a:gd name="T23" fmla="*/ 24 h 84"/>
                <a:gd name="T24" fmla="*/ 52 w 96"/>
                <a:gd name="T25" fmla="*/ 8 h 84"/>
                <a:gd name="T26" fmla="*/ 56 w 96"/>
                <a:gd name="T27" fmla="*/ 8 h 84"/>
                <a:gd name="T28" fmla="*/ 56 w 96"/>
                <a:gd name="T29" fmla="*/ 0 h 84"/>
                <a:gd name="T30" fmla="*/ 52 w 96"/>
                <a:gd name="T31" fmla="*/ 0 h 84"/>
                <a:gd name="T32" fmla="*/ 45 w 96"/>
                <a:gd name="T33" fmla="*/ 4 h 84"/>
                <a:gd name="T34" fmla="*/ 37 w 96"/>
                <a:gd name="T35" fmla="*/ 19 h 84"/>
                <a:gd name="T36" fmla="*/ 25 w 96"/>
                <a:gd name="T37" fmla="*/ 35 h 84"/>
                <a:gd name="T38" fmla="*/ 24 w 96"/>
                <a:gd name="T39" fmla="*/ 40 h 84"/>
                <a:gd name="T40" fmla="*/ 24 w 96"/>
                <a:gd name="T41" fmla="*/ 72 h 84"/>
                <a:gd name="T42" fmla="*/ 32 w 96"/>
                <a:gd name="T43" fmla="*/ 80 h 84"/>
                <a:gd name="T44" fmla="*/ 38 w 96"/>
                <a:gd name="T45" fmla="*/ 80 h 84"/>
                <a:gd name="T46" fmla="*/ 44 w 96"/>
                <a:gd name="T47" fmla="*/ 83 h 84"/>
                <a:gd name="T48" fmla="*/ 48 w 96"/>
                <a:gd name="T49" fmla="*/ 84 h 84"/>
                <a:gd name="T50" fmla="*/ 68 w 96"/>
                <a:gd name="T51" fmla="*/ 84 h 84"/>
                <a:gd name="T52" fmla="*/ 74 w 96"/>
                <a:gd name="T53" fmla="*/ 80 h 84"/>
                <a:gd name="T54" fmla="*/ 90 w 96"/>
                <a:gd name="T55" fmla="*/ 57 h 84"/>
                <a:gd name="T56" fmla="*/ 93 w 96"/>
                <a:gd name="T57" fmla="*/ 53 h 84"/>
                <a:gd name="T58" fmla="*/ 96 w 96"/>
                <a:gd name="T59" fmla="*/ 48 h 84"/>
                <a:gd name="T60" fmla="*/ 96 w 96"/>
                <a:gd name="T61" fmla="*/ 40 h 84"/>
                <a:gd name="T62" fmla="*/ 88 w 96"/>
                <a:gd name="T63" fmla="*/ 32 h 84"/>
                <a:gd name="T64" fmla="*/ 61 w 96"/>
                <a:gd name="T65" fmla="*/ 32 h 84"/>
                <a:gd name="T66" fmla="*/ 64 w 96"/>
                <a:gd name="T67" fmla="*/ 20 h 84"/>
                <a:gd name="T68" fmla="*/ 64 w 96"/>
                <a:gd name="T69" fmla="*/ 8 h 84"/>
                <a:gd name="T70" fmla="*/ 56 w 96"/>
                <a:gd name="T71" fmla="*/ 0 h 84"/>
                <a:gd name="T72" fmla="*/ 16 w 96"/>
                <a:gd name="T73" fmla="*/ 32 h 84"/>
                <a:gd name="T74" fmla="*/ 0 w 96"/>
                <a:gd name="T75" fmla="*/ 32 h 84"/>
                <a:gd name="T76" fmla="*/ 0 w 96"/>
                <a:gd name="T77" fmla="*/ 84 h 84"/>
                <a:gd name="T78" fmla="*/ 16 w 96"/>
                <a:gd name="T79" fmla="*/ 84 h 84"/>
                <a:gd name="T80" fmla="*/ 20 w 96"/>
                <a:gd name="T81" fmla="*/ 80 h 84"/>
                <a:gd name="T82" fmla="*/ 20 w 96"/>
                <a:gd name="T83" fmla="*/ 36 h 84"/>
                <a:gd name="T84" fmla="*/ 16 w 96"/>
                <a:gd name="T85" fmla="*/ 32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96" h="84">
                  <a:moveTo>
                    <a:pt x="56" y="8"/>
                  </a:moveTo>
                  <a:cubicBezTo>
                    <a:pt x="56" y="20"/>
                    <a:pt x="56" y="20"/>
                    <a:pt x="56" y="20"/>
                  </a:cubicBezTo>
                  <a:cubicBezTo>
                    <a:pt x="52" y="40"/>
                    <a:pt x="52" y="40"/>
                    <a:pt x="52" y="40"/>
                  </a:cubicBezTo>
                  <a:cubicBezTo>
                    <a:pt x="88" y="40"/>
                    <a:pt x="88" y="40"/>
                    <a:pt x="88" y="40"/>
                  </a:cubicBezTo>
                  <a:cubicBezTo>
                    <a:pt x="88" y="48"/>
                    <a:pt x="88" y="48"/>
                    <a:pt x="88" y="48"/>
                  </a:cubicBezTo>
                  <a:cubicBezTo>
                    <a:pt x="84" y="52"/>
                    <a:pt x="84" y="52"/>
                    <a:pt x="84" y="52"/>
                  </a:cubicBezTo>
                  <a:cubicBezTo>
                    <a:pt x="68" y="76"/>
                    <a:pt x="68" y="76"/>
                    <a:pt x="68" y="76"/>
                  </a:cubicBezTo>
                  <a:cubicBezTo>
                    <a:pt x="48" y="76"/>
                    <a:pt x="48" y="76"/>
                    <a:pt x="48" y="76"/>
                  </a:cubicBezTo>
                  <a:cubicBezTo>
                    <a:pt x="40" y="72"/>
                    <a:pt x="40" y="72"/>
                    <a:pt x="40" y="72"/>
                  </a:cubicBezTo>
                  <a:cubicBezTo>
                    <a:pt x="32" y="72"/>
                    <a:pt x="32" y="72"/>
                    <a:pt x="32" y="72"/>
                  </a:cubicBezTo>
                  <a:cubicBezTo>
                    <a:pt x="32" y="40"/>
                    <a:pt x="32" y="40"/>
                    <a:pt x="32" y="40"/>
                  </a:cubicBezTo>
                  <a:cubicBezTo>
                    <a:pt x="44" y="24"/>
                    <a:pt x="44" y="24"/>
                    <a:pt x="44" y="24"/>
                  </a:cubicBezTo>
                  <a:cubicBezTo>
                    <a:pt x="52" y="8"/>
                    <a:pt x="52" y="8"/>
                    <a:pt x="52" y="8"/>
                  </a:cubicBezTo>
                  <a:cubicBezTo>
                    <a:pt x="56" y="8"/>
                    <a:pt x="56" y="8"/>
                    <a:pt x="56" y="8"/>
                  </a:cubicBezTo>
                  <a:moveTo>
                    <a:pt x="56" y="0"/>
                  </a:moveTo>
                  <a:cubicBezTo>
                    <a:pt x="52" y="0"/>
                    <a:pt x="52" y="0"/>
                    <a:pt x="52" y="0"/>
                  </a:cubicBezTo>
                  <a:cubicBezTo>
                    <a:pt x="49" y="0"/>
                    <a:pt x="46" y="1"/>
                    <a:pt x="45" y="4"/>
                  </a:cubicBezTo>
                  <a:cubicBezTo>
                    <a:pt x="37" y="19"/>
                    <a:pt x="37" y="19"/>
                    <a:pt x="37" y="19"/>
                  </a:cubicBezTo>
                  <a:cubicBezTo>
                    <a:pt x="25" y="35"/>
                    <a:pt x="25" y="35"/>
                    <a:pt x="25" y="35"/>
                  </a:cubicBezTo>
                  <a:cubicBezTo>
                    <a:pt x="24" y="36"/>
                    <a:pt x="24" y="38"/>
                    <a:pt x="24" y="40"/>
                  </a:cubicBezTo>
                  <a:cubicBezTo>
                    <a:pt x="24" y="72"/>
                    <a:pt x="24" y="72"/>
                    <a:pt x="24" y="72"/>
                  </a:cubicBezTo>
                  <a:cubicBezTo>
                    <a:pt x="24" y="76"/>
                    <a:pt x="27" y="80"/>
                    <a:pt x="32" y="80"/>
                  </a:cubicBezTo>
                  <a:cubicBezTo>
                    <a:pt x="38" y="80"/>
                    <a:pt x="38" y="80"/>
                    <a:pt x="38" y="80"/>
                  </a:cubicBezTo>
                  <a:cubicBezTo>
                    <a:pt x="44" y="83"/>
                    <a:pt x="44" y="83"/>
                    <a:pt x="44" y="83"/>
                  </a:cubicBezTo>
                  <a:cubicBezTo>
                    <a:pt x="45" y="83"/>
                    <a:pt x="46" y="84"/>
                    <a:pt x="48" y="84"/>
                  </a:cubicBezTo>
                  <a:cubicBezTo>
                    <a:pt x="68" y="84"/>
                    <a:pt x="68" y="84"/>
                    <a:pt x="68" y="84"/>
                  </a:cubicBezTo>
                  <a:cubicBezTo>
                    <a:pt x="70" y="84"/>
                    <a:pt x="73" y="82"/>
                    <a:pt x="74" y="80"/>
                  </a:cubicBezTo>
                  <a:cubicBezTo>
                    <a:pt x="90" y="57"/>
                    <a:pt x="90" y="57"/>
                    <a:pt x="90" y="57"/>
                  </a:cubicBezTo>
                  <a:cubicBezTo>
                    <a:pt x="93" y="53"/>
                    <a:pt x="93" y="53"/>
                    <a:pt x="93" y="53"/>
                  </a:cubicBezTo>
                  <a:cubicBezTo>
                    <a:pt x="95" y="52"/>
                    <a:pt x="96" y="50"/>
                    <a:pt x="96" y="48"/>
                  </a:cubicBezTo>
                  <a:cubicBezTo>
                    <a:pt x="96" y="40"/>
                    <a:pt x="96" y="40"/>
                    <a:pt x="96" y="40"/>
                  </a:cubicBezTo>
                  <a:cubicBezTo>
                    <a:pt x="96" y="35"/>
                    <a:pt x="92" y="32"/>
                    <a:pt x="88" y="32"/>
                  </a:cubicBezTo>
                  <a:cubicBezTo>
                    <a:pt x="61" y="32"/>
                    <a:pt x="61" y="32"/>
                    <a:pt x="61" y="32"/>
                  </a:cubicBezTo>
                  <a:cubicBezTo>
                    <a:pt x="61" y="32"/>
                    <a:pt x="64" y="20"/>
                    <a:pt x="64" y="20"/>
                  </a:cubicBezTo>
                  <a:cubicBezTo>
                    <a:pt x="64" y="8"/>
                    <a:pt x="64" y="8"/>
                    <a:pt x="64" y="8"/>
                  </a:cubicBezTo>
                  <a:cubicBezTo>
                    <a:pt x="64" y="3"/>
                    <a:pt x="60" y="0"/>
                    <a:pt x="56" y="0"/>
                  </a:cubicBezTo>
                  <a:close/>
                  <a:moveTo>
                    <a:pt x="16" y="32"/>
                  </a:moveTo>
                  <a:cubicBezTo>
                    <a:pt x="0" y="32"/>
                    <a:pt x="0" y="32"/>
                    <a:pt x="0" y="32"/>
                  </a:cubicBezTo>
                  <a:cubicBezTo>
                    <a:pt x="0" y="84"/>
                    <a:pt x="0" y="84"/>
                    <a:pt x="0" y="84"/>
                  </a:cubicBezTo>
                  <a:cubicBezTo>
                    <a:pt x="16" y="84"/>
                    <a:pt x="16" y="84"/>
                    <a:pt x="16" y="84"/>
                  </a:cubicBezTo>
                  <a:cubicBezTo>
                    <a:pt x="18" y="84"/>
                    <a:pt x="20" y="82"/>
                    <a:pt x="20" y="80"/>
                  </a:cubicBezTo>
                  <a:cubicBezTo>
                    <a:pt x="20" y="36"/>
                    <a:pt x="20" y="36"/>
                    <a:pt x="20" y="36"/>
                  </a:cubicBezTo>
                  <a:cubicBezTo>
                    <a:pt x="20" y="33"/>
                    <a:pt x="18" y="32"/>
                    <a:pt x="16"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p>
          </p:txBody>
        </p:sp>
      </p:grpSp>
    </p:spTree>
    <p:extLst>
      <p:ext uri="{BB962C8B-B14F-4D97-AF65-F5344CB8AC3E}">
        <p14:creationId xmlns:p14="http://schemas.microsoft.com/office/powerpoint/2010/main" val="35766295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ZoneTexte 4"/>
          <p:cNvSpPr txBox="1"/>
          <p:nvPr/>
        </p:nvSpPr>
        <p:spPr>
          <a:xfrm>
            <a:off x="881178" y="335139"/>
            <a:ext cx="4894781" cy="261610"/>
          </a:xfrm>
          <a:prstGeom prst="rect">
            <a:avLst/>
          </a:prstGeom>
          <a:noFill/>
        </p:spPr>
        <p:txBody>
          <a:bodyPr wrap="square" lIns="0" rIns="0" rtlCol="0">
            <a:spAutoFit/>
          </a:bodyPr>
          <a:lstStyle/>
          <a:p>
            <a:pPr defTabSz="472972"/>
            <a:r>
              <a:rPr lang="en-US" sz="1100" b="1" dirty="0" smtClean="0">
                <a:solidFill>
                  <a:srgbClr val="002060"/>
                </a:solidFill>
                <a:latin typeface="Univers LT Std 45 Light"/>
                <a:cs typeface="Univers LT Std 45 Light"/>
              </a:rPr>
              <a:t>[</a:t>
            </a:r>
            <a:r>
              <a:rPr lang="fr-FR" sz="1100" b="1" dirty="0">
                <a:solidFill>
                  <a:srgbClr val="002060"/>
                </a:solidFill>
                <a:latin typeface="Univers LT Std 45 Light"/>
                <a:cs typeface="Univers LT Std 45 Light"/>
              </a:rPr>
              <a:t>Synthèse de notre appréciation sur le contrôle </a:t>
            </a:r>
            <a:r>
              <a:rPr lang="fr-FR" sz="1100" b="1" dirty="0" smtClean="0">
                <a:solidFill>
                  <a:srgbClr val="002060"/>
                </a:solidFill>
                <a:latin typeface="Univers LT Std 45 Light"/>
                <a:cs typeface="Univers LT Std 45 Light"/>
              </a:rPr>
              <a:t>interne</a:t>
            </a:r>
            <a:r>
              <a:rPr lang="en-US" sz="1100" b="1" dirty="0" smtClean="0">
                <a:solidFill>
                  <a:srgbClr val="002060"/>
                </a:solidFill>
                <a:latin typeface="Univers LT Std 45 Light"/>
                <a:cs typeface="Univers LT Std 45 Light"/>
              </a:rPr>
              <a:t>]</a:t>
            </a:r>
            <a:endParaRPr lang="en-US" sz="1100" b="1" dirty="0">
              <a:solidFill>
                <a:srgbClr val="002060"/>
              </a:solidFill>
              <a:latin typeface="Univers LT Std 45 Light"/>
              <a:cs typeface="Univers LT Std 45 Light"/>
            </a:endParaRPr>
          </a:p>
        </p:txBody>
      </p:sp>
      <p:sp>
        <p:nvSpPr>
          <p:cNvPr id="6" name="Titre 1"/>
          <p:cNvSpPr txBox="1">
            <a:spLocks/>
          </p:cNvSpPr>
          <p:nvPr/>
        </p:nvSpPr>
        <p:spPr>
          <a:xfrm>
            <a:off x="879968" y="666752"/>
            <a:ext cx="9218786" cy="446752"/>
          </a:xfrm>
          <a:prstGeom prst="rect">
            <a:avLst/>
          </a:prstGeom>
          <a:noFill/>
        </p:spPr>
        <p:txBody>
          <a:bodyPr vert="horz" lIns="0" tIns="0" rIns="0" bIns="0" rtlCol="0" anchor="t" anchorCtr="0">
            <a:noAutofit/>
          </a:bodyPr>
          <a:lstStyle>
            <a:lvl1pPr eaLnBrk="1" hangingPunct="1">
              <a:lnSpc>
                <a:spcPct val="70000"/>
              </a:lnSpc>
              <a:defRPr sz="3998">
                <a:solidFill>
                  <a:srgbClr val="003087"/>
                </a:solidFill>
                <a:latin typeface="KPMG Extralight" panose="020B0303030202040204" pitchFamily="34" charset="0"/>
                <a:cs typeface="KPMG Extralight" panose="020B0303030202040204" pitchFamily="34" charset="0"/>
              </a:defRPr>
            </a:lvl1pPr>
          </a:lstStyle>
          <a:p>
            <a:pPr lvl="0" defTabSz="914400"/>
            <a:r>
              <a:rPr lang="fr-FR" dirty="0" smtClean="0"/>
              <a:t>Documentation en attente – Intervention intérimaire</a:t>
            </a:r>
            <a:endParaRPr kumimoji="0" lang="fr-FR" sz="3998" b="0" i="0" u="none" strike="noStrike" kern="0" cap="none" spc="0" normalizeH="0" baseline="0" noProof="0" dirty="0">
              <a:ln>
                <a:noFill/>
              </a:ln>
              <a:solidFill>
                <a:srgbClr val="003087"/>
              </a:solidFill>
              <a:effectLst/>
              <a:uLnTx/>
              <a:uFillTx/>
              <a:latin typeface="KPMG Extralight" panose="020B0303030202040204" pitchFamily="34" charset="0"/>
            </a:endParaRPr>
          </a:p>
        </p:txBody>
      </p:sp>
      <p:graphicFrame>
        <p:nvGraphicFramePr>
          <p:cNvPr id="55" name="Espace réservé du contenu 6"/>
          <p:cNvGraphicFramePr>
            <a:graphicFrameLocks/>
          </p:cNvGraphicFramePr>
          <p:nvPr>
            <p:extLst>
              <p:ext uri="{D42A27DB-BD31-4B8C-83A1-F6EECF244321}">
                <p14:modId xmlns:p14="http://schemas.microsoft.com/office/powerpoint/2010/main" val="3323405310"/>
              </p:ext>
            </p:extLst>
          </p:nvPr>
        </p:nvGraphicFramePr>
        <p:xfrm>
          <a:off x="879968" y="1327739"/>
          <a:ext cx="9218787" cy="4251960"/>
        </p:xfrm>
        <a:graphic>
          <a:graphicData uri="http://schemas.openxmlformats.org/drawingml/2006/table">
            <a:tbl>
              <a:tblPr firstRow="1" bandRow="1">
                <a:tableStyleId>{5C22544A-7EE6-4342-B048-85BDC9FD1C3A}</a:tableStyleId>
              </a:tblPr>
              <a:tblGrid>
                <a:gridCol w="1288045"/>
                <a:gridCol w="6105832"/>
                <a:gridCol w="892278"/>
                <a:gridCol w="932632"/>
              </a:tblGrid>
              <a:tr h="370840">
                <a:tc>
                  <a:txBody>
                    <a:bodyPr/>
                    <a:lstStyle/>
                    <a:p>
                      <a:r>
                        <a:rPr lang="fr-FR" sz="1050" b="1" dirty="0" smtClean="0">
                          <a:solidFill>
                            <a:schemeClr val="lt1"/>
                          </a:solidFill>
                          <a:latin typeface="+mn-lt"/>
                          <a:ea typeface="+mn-ea"/>
                          <a:cs typeface="+mn-cs"/>
                        </a:rPr>
                        <a:t>Interlocuteur</a:t>
                      </a:r>
                      <a:endParaRPr lang="fr-FR" sz="1050" b="1" dirty="0">
                        <a:solidFill>
                          <a:schemeClr val="lt1"/>
                        </a:solidFill>
                        <a:latin typeface="+mn-lt"/>
                        <a:ea typeface="+mn-ea"/>
                        <a:cs typeface="+mn-cs"/>
                      </a:endParaRPr>
                    </a:p>
                  </a:txBody>
                  <a:tcPr anchor="ctr">
                    <a:lnT w="9525" cap="flat" cmpd="sng" algn="ctr">
                      <a:solidFill>
                        <a:srgbClr val="00B0F0"/>
                      </a:solidFill>
                      <a:prstDash val="solid"/>
                      <a:round/>
                      <a:headEnd type="none" w="med" len="med"/>
                      <a:tailEnd type="none" w="med" len="med"/>
                    </a:lnT>
                    <a:solidFill>
                      <a:srgbClr val="00B0F0"/>
                    </a:solidFill>
                  </a:tcPr>
                </a:tc>
                <a:tc>
                  <a:txBody>
                    <a:bodyPr/>
                    <a:lstStyle/>
                    <a:p>
                      <a:r>
                        <a:rPr lang="fr-FR" sz="1050" b="1" dirty="0" smtClean="0">
                          <a:solidFill>
                            <a:schemeClr val="lt1"/>
                          </a:solidFill>
                          <a:latin typeface="+mn-lt"/>
                          <a:ea typeface="+mn-ea"/>
                          <a:cs typeface="+mn-cs"/>
                        </a:rPr>
                        <a:t>Documents demandés</a:t>
                      </a:r>
                      <a:endParaRPr lang="fr-FR" sz="1050" b="1" dirty="0">
                        <a:solidFill>
                          <a:schemeClr val="lt1"/>
                        </a:solidFill>
                        <a:latin typeface="+mn-lt"/>
                        <a:ea typeface="+mn-ea"/>
                        <a:cs typeface="+mn-cs"/>
                      </a:endParaRPr>
                    </a:p>
                  </a:txBody>
                  <a:tcPr anchor="ctr">
                    <a:lnT w="9525" cap="flat" cmpd="sng" algn="ctr">
                      <a:solidFill>
                        <a:srgbClr val="00B0F0"/>
                      </a:solidFill>
                      <a:prstDash val="solid"/>
                      <a:round/>
                      <a:headEnd type="none" w="med" len="med"/>
                      <a:tailEnd type="none" w="med" len="med"/>
                    </a:lnT>
                    <a:solidFill>
                      <a:srgbClr val="00B0F0"/>
                    </a:solidFill>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fr-FR" sz="1050" b="1" dirty="0" smtClean="0">
                          <a:solidFill>
                            <a:schemeClr val="lt1"/>
                          </a:solidFill>
                          <a:latin typeface="+mn-lt"/>
                          <a:ea typeface="+mn-ea"/>
                          <a:cs typeface="+mn-cs"/>
                        </a:rPr>
                        <a:t>Première demande</a:t>
                      </a:r>
                      <a:endParaRPr lang="fr-FR" sz="1050" b="1" dirty="0">
                        <a:solidFill>
                          <a:schemeClr val="lt1"/>
                        </a:solidFill>
                        <a:latin typeface="+mn-lt"/>
                        <a:ea typeface="+mn-ea"/>
                        <a:cs typeface="+mn-cs"/>
                      </a:endParaRPr>
                    </a:p>
                  </a:txBody>
                  <a:tcPr anchor="ctr">
                    <a:lnT w="9525" cap="flat" cmpd="sng" algn="ctr">
                      <a:solidFill>
                        <a:srgbClr val="00B0F0"/>
                      </a:solidFill>
                      <a:prstDash val="solid"/>
                      <a:round/>
                      <a:headEnd type="none" w="med" len="med"/>
                      <a:tailEnd type="none" w="med" len="med"/>
                    </a:lnT>
                    <a:solidFill>
                      <a:srgbClr val="00B0F0"/>
                    </a:solidFill>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fr-FR" sz="1050" b="1" dirty="0" smtClean="0">
                          <a:solidFill>
                            <a:schemeClr val="lt1"/>
                          </a:solidFill>
                          <a:latin typeface="+mn-lt"/>
                          <a:ea typeface="+mn-ea"/>
                          <a:cs typeface="+mn-cs"/>
                        </a:rPr>
                        <a:t>Dernière relance</a:t>
                      </a:r>
                      <a:endParaRPr lang="fr-FR" sz="1050" b="1" dirty="0">
                        <a:solidFill>
                          <a:schemeClr val="lt1"/>
                        </a:solidFill>
                        <a:latin typeface="+mn-lt"/>
                        <a:ea typeface="+mn-ea"/>
                        <a:cs typeface="+mn-cs"/>
                      </a:endParaRPr>
                    </a:p>
                  </a:txBody>
                  <a:tcPr anchor="ctr">
                    <a:lnR w="9525" cap="flat" cmpd="sng" algn="ctr">
                      <a:noFill/>
                      <a:prstDash val="solid"/>
                      <a:round/>
                      <a:headEnd type="none" w="med" len="med"/>
                      <a:tailEnd type="none" w="med" len="med"/>
                    </a:lnR>
                    <a:lnT w="9525" cap="flat" cmpd="sng" algn="ctr">
                      <a:solidFill>
                        <a:srgbClr val="00B0F0"/>
                      </a:solidFill>
                      <a:prstDash val="solid"/>
                      <a:round/>
                      <a:headEnd type="none" w="med" len="med"/>
                      <a:tailEnd type="none" w="med" len="med"/>
                    </a:lnT>
                    <a:solidFill>
                      <a:srgbClr val="00B0F0"/>
                    </a:solidFill>
                  </a:tcPr>
                </a:tc>
              </a:tr>
              <a:tr h="370840">
                <a:tc>
                  <a:txBody>
                    <a:bodyPr/>
                    <a:lstStyle/>
                    <a:p>
                      <a:r>
                        <a:rPr lang="fr-FR" sz="900" dirty="0" smtClean="0">
                          <a:latin typeface="Univers 45 Light" pitchFamily="2" charset="0"/>
                        </a:rPr>
                        <a:t>Solange </a:t>
                      </a:r>
                      <a:r>
                        <a:rPr lang="fr-FR" sz="900" dirty="0" err="1" smtClean="0">
                          <a:latin typeface="Univers 45 Light" pitchFamily="2" charset="0"/>
                        </a:rPr>
                        <a:t>Viegas</a:t>
                      </a:r>
                      <a:r>
                        <a:rPr lang="fr-FR" sz="900" baseline="0" dirty="0" smtClean="0">
                          <a:latin typeface="Univers 45 Light" pitchFamily="2" charset="0"/>
                        </a:rPr>
                        <a:t> Dos Reis</a:t>
                      </a:r>
                      <a:endParaRPr lang="fr-FR" sz="900" dirty="0">
                        <a:latin typeface="Univers 45 Light" pitchFamily="2" charset="0"/>
                      </a:endParaRPr>
                    </a:p>
                  </a:txBody>
                  <a:tcPr anchor="ctr">
                    <a:lnB w="12700" cap="flat" cmpd="sng" algn="ctr">
                      <a:solidFill>
                        <a:srgbClr val="00B0F0"/>
                      </a:solidFill>
                      <a:prstDash val="solid"/>
                      <a:round/>
                      <a:headEnd type="none" w="med" len="med"/>
                      <a:tailEnd type="none" w="med" len="med"/>
                    </a:lnB>
                    <a:solidFill>
                      <a:schemeClr val="bg1"/>
                    </a:solidFill>
                  </a:tcPr>
                </a:tc>
                <a:tc>
                  <a:txBody>
                    <a:bodyPr/>
                    <a:lstStyle/>
                    <a:p>
                      <a:pPr marL="0" indent="0">
                        <a:buFontTx/>
                        <a:buNone/>
                      </a:pPr>
                      <a:r>
                        <a:rPr lang="fr-FR" sz="900" dirty="0" smtClean="0">
                          <a:solidFill>
                            <a:schemeClr val="dk1"/>
                          </a:solidFill>
                          <a:effectLst/>
                          <a:latin typeface="Univers 45 Light" pitchFamily="2" charset="0"/>
                          <a:ea typeface="+mn-ea"/>
                          <a:cs typeface="+mn-cs"/>
                        </a:rPr>
                        <a:t>Liste des parties liées (au sens d’IAS 24)</a:t>
                      </a:r>
                      <a:r>
                        <a:rPr lang="fr-FR" sz="900" baseline="0" dirty="0" smtClean="0">
                          <a:solidFill>
                            <a:schemeClr val="dk1"/>
                          </a:solidFill>
                          <a:effectLst/>
                          <a:latin typeface="Univers 45 Light" pitchFamily="2" charset="0"/>
                          <a:ea typeface="+mn-ea"/>
                          <a:cs typeface="+mn-cs"/>
                        </a:rPr>
                        <a:t> au sein du groupe </a:t>
                      </a:r>
                      <a:r>
                        <a:rPr lang="fr-FR" sz="900" baseline="0" dirty="0" err="1" smtClean="0">
                          <a:solidFill>
                            <a:schemeClr val="dk1"/>
                          </a:solidFill>
                          <a:effectLst/>
                          <a:latin typeface="Univers 45 Light" pitchFamily="2" charset="0"/>
                          <a:ea typeface="+mn-ea"/>
                          <a:cs typeface="+mn-cs"/>
                        </a:rPr>
                        <a:t>Believe</a:t>
                      </a:r>
                      <a:endParaRPr lang="fr-FR" sz="900" dirty="0" smtClean="0">
                        <a:solidFill>
                          <a:schemeClr val="dk1"/>
                        </a:solidFill>
                        <a:effectLst/>
                        <a:latin typeface="Univers 45 Light" pitchFamily="2" charset="0"/>
                        <a:ea typeface="+mn-ea"/>
                        <a:cs typeface="+mn-cs"/>
                      </a:endParaRPr>
                    </a:p>
                  </a:txBody>
                  <a:tcPr anchor="ctr">
                    <a:lnB w="12700" cap="flat" cmpd="sng" algn="ctr">
                      <a:solidFill>
                        <a:srgbClr val="00B0F0"/>
                      </a:solidFill>
                      <a:prstDash val="solid"/>
                      <a:round/>
                      <a:headEnd type="none" w="med" len="med"/>
                      <a:tailEnd type="none" w="med" len="med"/>
                    </a:lnB>
                    <a:solidFill>
                      <a:schemeClr val="bg1"/>
                    </a:solidFill>
                  </a:tcPr>
                </a:tc>
                <a:tc>
                  <a:txBody>
                    <a:bodyPr/>
                    <a:lstStyle/>
                    <a:p>
                      <a:r>
                        <a:rPr lang="fr-FR" sz="900" dirty="0" smtClean="0">
                          <a:latin typeface="Univers 45 Light" pitchFamily="2" charset="0"/>
                        </a:rPr>
                        <a:t>06/12/2019</a:t>
                      </a:r>
                      <a:endParaRPr lang="fr-FR" sz="900" dirty="0">
                        <a:latin typeface="Univers 45 Light" pitchFamily="2" charset="0"/>
                      </a:endParaRPr>
                    </a:p>
                  </a:txBody>
                  <a:tcPr anchor="ctr">
                    <a:lnB w="12700" cap="flat" cmpd="sng" algn="ctr">
                      <a:solidFill>
                        <a:srgbClr val="00B0F0"/>
                      </a:solidFill>
                      <a:prstDash val="solid"/>
                      <a:round/>
                      <a:headEnd type="none" w="med" len="med"/>
                      <a:tailEnd type="none" w="med" len="med"/>
                    </a:lnB>
                    <a:solidFill>
                      <a:schemeClr val="bg1"/>
                    </a:solidFill>
                  </a:tcPr>
                </a:tc>
                <a:tc>
                  <a:txBody>
                    <a:bodyPr/>
                    <a:lstStyle/>
                    <a:p>
                      <a:endParaRPr lang="fr-FR" sz="900" dirty="0">
                        <a:latin typeface="Univers 45 Light" pitchFamily="2" charset="0"/>
                      </a:endParaRPr>
                    </a:p>
                  </a:txBody>
                  <a:tcPr anchor="ctr">
                    <a:lnR w="9525" cap="flat" cmpd="sng" algn="ctr">
                      <a:noFill/>
                      <a:prstDash val="solid"/>
                      <a:round/>
                      <a:headEnd type="none" w="med" len="med"/>
                      <a:tailEnd type="none" w="med" len="med"/>
                    </a:lnR>
                    <a:lnB w="12700" cap="flat" cmpd="sng" algn="ctr">
                      <a:solidFill>
                        <a:srgbClr val="00B0F0"/>
                      </a:solidFill>
                      <a:prstDash val="solid"/>
                      <a:round/>
                      <a:headEnd type="none" w="med" len="med"/>
                      <a:tailEnd type="none" w="med" len="med"/>
                    </a:lnB>
                    <a:solidFill>
                      <a:schemeClr val="bg1"/>
                    </a:solidFill>
                  </a:tcPr>
                </a:tc>
              </a:tr>
              <a:tr h="370840">
                <a:tc>
                  <a:txBody>
                    <a:bodyPr/>
                    <a:lstStyle/>
                    <a:p>
                      <a:r>
                        <a:rPr lang="fr-FR" sz="900" dirty="0" smtClean="0">
                          <a:latin typeface="Univers 45 Light" pitchFamily="2" charset="0"/>
                        </a:rPr>
                        <a:t>Romain Soulard</a:t>
                      </a:r>
                      <a:endParaRPr lang="fr-FR" sz="900" dirty="0">
                        <a:latin typeface="Univers 45 Light" pitchFamily="2" charset="0"/>
                      </a:endParaRPr>
                    </a:p>
                  </a:txBody>
                  <a:tcPr anchor="ctr">
                    <a:lnT w="12700" cap="flat" cmpd="sng" algn="ctr">
                      <a:solidFill>
                        <a:srgbClr val="00B0F0"/>
                      </a:solidFill>
                      <a:prstDash val="solid"/>
                      <a:round/>
                      <a:headEnd type="none" w="med" len="med"/>
                      <a:tailEnd type="none" w="med" len="med"/>
                    </a:lnT>
                    <a:lnB w="12700" cap="flat" cmpd="sng" algn="ctr">
                      <a:solidFill>
                        <a:srgbClr val="00B0F0"/>
                      </a:solidFill>
                      <a:prstDash val="solid"/>
                      <a:round/>
                      <a:headEnd type="none" w="med" len="med"/>
                      <a:tailEnd type="none" w="med" len="med"/>
                    </a:lnB>
                    <a:solidFill>
                      <a:schemeClr val="bg1"/>
                    </a:solidFill>
                  </a:tcPr>
                </a:tc>
                <a:tc>
                  <a:txBody>
                    <a:bodyPr/>
                    <a:lstStyle/>
                    <a:p>
                      <a:pPr marL="0" indent="0">
                        <a:buFontTx/>
                        <a:buNone/>
                      </a:pPr>
                      <a:r>
                        <a:rPr lang="fr-FR" sz="900" dirty="0" smtClean="0">
                          <a:solidFill>
                            <a:schemeClr val="dk1"/>
                          </a:solidFill>
                          <a:effectLst/>
                          <a:latin typeface="Univers 45 Light" pitchFamily="2" charset="0"/>
                          <a:ea typeface="+mn-ea"/>
                          <a:cs typeface="+mn-cs"/>
                        </a:rPr>
                        <a:t>Preuve de règlement ou</a:t>
                      </a:r>
                      <a:r>
                        <a:rPr lang="fr-FR" sz="900" baseline="0" dirty="0" smtClean="0">
                          <a:solidFill>
                            <a:schemeClr val="dk1"/>
                          </a:solidFill>
                          <a:effectLst/>
                          <a:latin typeface="Univers 45 Light" pitchFamily="2" charset="0"/>
                          <a:ea typeface="+mn-ea"/>
                          <a:cs typeface="+mn-cs"/>
                        </a:rPr>
                        <a:t> </a:t>
                      </a:r>
                      <a:r>
                        <a:rPr lang="fr-FR" sz="900" baseline="0" dirty="0" err="1" smtClean="0">
                          <a:solidFill>
                            <a:schemeClr val="dk1"/>
                          </a:solidFill>
                          <a:effectLst/>
                          <a:latin typeface="Univers 45 Light" pitchFamily="2" charset="0"/>
                          <a:ea typeface="+mn-ea"/>
                          <a:cs typeface="+mn-cs"/>
                        </a:rPr>
                        <a:t>statement</a:t>
                      </a:r>
                      <a:r>
                        <a:rPr lang="fr-FR" sz="900" baseline="0" dirty="0" smtClean="0">
                          <a:solidFill>
                            <a:schemeClr val="dk1"/>
                          </a:solidFill>
                          <a:effectLst/>
                          <a:latin typeface="Univers 45 Light" pitchFamily="2" charset="0"/>
                          <a:ea typeface="+mn-ea"/>
                          <a:cs typeface="+mn-cs"/>
                        </a:rPr>
                        <a:t> (si non payé) dans le cadre du test de détail du chiffre d’affaires (43 éléments testés)</a:t>
                      </a:r>
                      <a:endParaRPr lang="fr-FR" sz="900" dirty="0" smtClean="0">
                        <a:solidFill>
                          <a:schemeClr val="dk1"/>
                        </a:solidFill>
                        <a:effectLst/>
                        <a:latin typeface="Univers 45 Light" pitchFamily="2" charset="0"/>
                        <a:ea typeface="+mn-ea"/>
                        <a:cs typeface="+mn-cs"/>
                      </a:endParaRPr>
                    </a:p>
                  </a:txBody>
                  <a:tcPr anchor="ctr">
                    <a:lnT w="12700" cap="flat" cmpd="sng" algn="ctr">
                      <a:solidFill>
                        <a:srgbClr val="00B0F0"/>
                      </a:solidFill>
                      <a:prstDash val="solid"/>
                      <a:round/>
                      <a:headEnd type="none" w="med" len="med"/>
                      <a:tailEnd type="none" w="med" len="med"/>
                    </a:lnT>
                    <a:lnB w="12700" cap="flat" cmpd="sng" algn="ctr">
                      <a:solidFill>
                        <a:srgbClr val="00B0F0"/>
                      </a:solidFill>
                      <a:prstDash val="solid"/>
                      <a:round/>
                      <a:headEnd type="none" w="med" len="med"/>
                      <a:tailEnd type="none" w="med" len="med"/>
                    </a:lnB>
                    <a:solidFill>
                      <a:schemeClr val="bg1"/>
                    </a:solidFill>
                  </a:tcPr>
                </a:tc>
                <a:tc>
                  <a:txBody>
                    <a:bodyPr/>
                    <a:lstStyle/>
                    <a:p>
                      <a:r>
                        <a:rPr lang="fr-FR" sz="900" dirty="0" smtClean="0">
                          <a:latin typeface="Univers 45 Light" pitchFamily="2" charset="0"/>
                        </a:rPr>
                        <a:t>25/11/2019</a:t>
                      </a:r>
                      <a:endParaRPr lang="fr-FR" sz="900" dirty="0">
                        <a:latin typeface="Univers 45 Light" pitchFamily="2" charset="0"/>
                      </a:endParaRPr>
                    </a:p>
                  </a:txBody>
                  <a:tcPr anchor="ctr">
                    <a:lnT w="12700" cap="flat" cmpd="sng" algn="ctr">
                      <a:solidFill>
                        <a:srgbClr val="00B0F0"/>
                      </a:solidFill>
                      <a:prstDash val="solid"/>
                      <a:round/>
                      <a:headEnd type="none" w="med" len="med"/>
                      <a:tailEnd type="none" w="med" len="med"/>
                    </a:lnT>
                    <a:lnB w="12700" cap="flat" cmpd="sng" algn="ctr">
                      <a:solidFill>
                        <a:srgbClr val="00B0F0"/>
                      </a:solidFill>
                      <a:prstDash val="solid"/>
                      <a:round/>
                      <a:headEnd type="none" w="med" len="med"/>
                      <a:tailEnd type="none" w="med" len="med"/>
                    </a:lnB>
                    <a:solidFill>
                      <a:schemeClr val="bg1"/>
                    </a:solidFill>
                  </a:tcPr>
                </a:tc>
                <a:tc>
                  <a:txBody>
                    <a:bodyPr/>
                    <a:lstStyle/>
                    <a:p>
                      <a:r>
                        <a:rPr lang="fr-FR" sz="900" dirty="0" smtClean="0">
                          <a:latin typeface="Univers 45 Light" pitchFamily="2" charset="0"/>
                        </a:rPr>
                        <a:t>12/12/2019</a:t>
                      </a:r>
                      <a:endParaRPr lang="fr-FR" sz="900" dirty="0">
                        <a:latin typeface="Univers 45 Light" pitchFamily="2" charset="0"/>
                      </a:endParaRPr>
                    </a:p>
                  </a:txBody>
                  <a:tcPr anchor="ctr">
                    <a:lnR w="9525" cap="flat" cmpd="sng" algn="ctr">
                      <a:noFill/>
                      <a:prstDash val="solid"/>
                      <a:round/>
                      <a:headEnd type="none" w="med" len="med"/>
                      <a:tailEnd type="none" w="med" len="med"/>
                    </a:lnR>
                    <a:lnT w="12700" cap="flat" cmpd="sng" algn="ctr">
                      <a:solidFill>
                        <a:srgbClr val="00B0F0"/>
                      </a:solidFill>
                      <a:prstDash val="solid"/>
                      <a:round/>
                      <a:headEnd type="none" w="med" len="med"/>
                      <a:tailEnd type="none" w="med" len="med"/>
                    </a:lnT>
                    <a:lnB w="12700" cap="flat" cmpd="sng" algn="ctr">
                      <a:solidFill>
                        <a:srgbClr val="00B0F0"/>
                      </a:solidFill>
                      <a:prstDash val="solid"/>
                      <a:round/>
                      <a:headEnd type="none" w="med" len="med"/>
                      <a:tailEnd type="none" w="med" len="med"/>
                    </a:lnB>
                    <a:solidFill>
                      <a:schemeClr val="bg1"/>
                    </a:solidFill>
                  </a:tcPr>
                </a:tc>
              </a:tr>
              <a:tr h="370840">
                <a:tc>
                  <a:txBody>
                    <a:bodyPr/>
                    <a:lstStyle/>
                    <a:p>
                      <a:r>
                        <a:rPr lang="fr-FR" sz="900" dirty="0" smtClean="0">
                          <a:latin typeface="Univers 45 Light" pitchFamily="2" charset="0"/>
                        </a:rPr>
                        <a:t>Anne </a:t>
                      </a:r>
                      <a:r>
                        <a:rPr lang="fr-FR" sz="900" dirty="0" err="1" smtClean="0">
                          <a:latin typeface="Univers 45 Light" pitchFamily="2" charset="0"/>
                        </a:rPr>
                        <a:t>Ademo</a:t>
                      </a:r>
                      <a:r>
                        <a:rPr lang="fr-FR" sz="900" dirty="0" smtClean="0">
                          <a:latin typeface="Univers 45 Light" pitchFamily="2" charset="0"/>
                        </a:rPr>
                        <a:t>, Gwenaël </a:t>
                      </a:r>
                      <a:r>
                        <a:rPr lang="fr-FR" sz="900" dirty="0" err="1" smtClean="0">
                          <a:latin typeface="Univers 45 Light" pitchFamily="2" charset="0"/>
                        </a:rPr>
                        <a:t>Bian</a:t>
                      </a:r>
                      <a:endParaRPr lang="fr-FR" sz="900" dirty="0">
                        <a:latin typeface="Univers 45 Light" pitchFamily="2" charset="0"/>
                      </a:endParaRPr>
                    </a:p>
                  </a:txBody>
                  <a:tcPr anchor="ctr">
                    <a:lnT w="12700" cap="flat" cmpd="sng" algn="ctr">
                      <a:solidFill>
                        <a:srgbClr val="00B0F0"/>
                      </a:solidFill>
                      <a:prstDash val="solid"/>
                      <a:round/>
                      <a:headEnd type="none" w="med" len="med"/>
                      <a:tailEnd type="none" w="med" len="med"/>
                    </a:lnT>
                    <a:lnB w="12700" cap="flat" cmpd="sng" algn="ctr">
                      <a:solidFill>
                        <a:srgbClr val="00B0F0"/>
                      </a:solidFill>
                      <a:prstDash val="solid"/>
                      <a:round/>
                      <a:headEnd type="none" w="med" len="med"/>
                      <a:tailEnd type="none" w="med" len="med"/>
                    </a:lnB>
                    <a:solidFill>
                      <a:schemeClr val="bg1"/>
                    </a:solidFill>
                  </a:tcPr>
                </a:tc>
                <a:tc>
                  <a:txBody>
                    <a:bodyPr/>
                    <a:lstStyle/>
                    <a:p>
                      <a:pPr lvl="0"/>
                      <a:r>
                        <a:rPr lang="fr-FR" sz="900" dirty="0" smtClean="0">
                          <a:solidFill>
                            <a:schemeClr val="dk1"/>
                          </a:solidFill>
                          <a:effectLst/>
                          <a:latin typeface="Univers 45 Light" pitchFamily="2" charset="0"/>
                          <a:ea typeface="+mn-ea"/>
                          <a:cs typeface="+mn-cs"/>
                        </a:rPr>
                        <a:t>Commentaire pour la revue analytique des comptes #512 103 000, #775 600 000, #675 600 000, #678 000 000</a:t>
                      </a:r>
                    </a:p>
                  </a:txBody>
                  <a:tcPr anchor="ctr">
                    <a:lnT w="12700" cap="flat" cmpd="sng" algn="ctr">
                      <a:solidFill>
                        <a:srgbClr val="00B0F0"/>
                      </a:solidFill>
                      <a:prstDash val="solid"/>
                      <a:round/>
                      <a:headEnd type="none" w="med" len="med"/>
                      <a:tailEnd type="none" w="med" len="med"/>
                    </a:lnT>
                    <a:lnB w="12700" cap="flat" cmpd="sng" algn="ctr">
                      <a:solidFill>
                        <a:srgbClr val="00B0F0"/>
                      </a:solidFill>
                      <a:prstDash val="solid"/>
                      <a:round/>
                      <a:headEnd type="none" w="med" len="med"/>
                      <a:tailEnd type="none" w="med" len="med"/>
                    </a:lnB>
                    <a:solidFill>
                      <a:schemeClr val="bg1"/>
                    </a:solidFill>
                  </a:tcPr>
                </a:tc>
                <a:tc>
                  <a:txBody>
                    <a:bodyPr/>
                    <a:lstStyle/>
                    <a:p>
                      <a:r>
                        <a:rPr lang="fr-FR" sz="900" dirty="0" smtClean="0">
                          <a:latin typeface="Univers 45 Light" pitchFamily="2" charset="0"/>
                        </a:rPr>
                        <a:t>12/12/2019</a:t>
                      </a:r>
                      <a:endParaRPr lang="fr-FR" sz="900" dirty="0">
                        <a:latin typeface="Univers 45 Light" pitchFamily="2" charset="0"/>
                      </a:endParaRPr>
                    </a:p>
                  </a:txBody>
                  <a:tcPr anchor="ctr">
                    <a:lnT w="12700" cap="flat" cmpd="sng" algn="ctr">
                      <a:solidFill>
                        <a:srgbClr val="00B0F0"/>
                      </a:solidFill>
                      <a:prstDash val="solid"/>
                      <a:round/>
                      <a:headEnd type="none" w="med" len="med"/>
                      <a:tailEnd type="none" w="med" len="med"/>
                    </a:lnT>
                    <a:lnB w="12700" cap="flat" cmpd="sng" algn="ctr">
                      <a:solidFill>
                        <a:srgbClr val="00B0F0"/>
                      </a:solidFill>
                      <a:prstDash val="solid"/>
                      <a:round/>
                      <a:headEnd type="none" w="med" len="med"/>
                      <a:tailEnd type="none" w="med" len="med"/>
                    </a:lnB>
                    <a:solidFill>
                      <a:schemeClr val="bg1"/>
                    </a:solidFill>
                  </a:tcPr>
                </a:tc>
                <a:tc>
                  <a:txBody>
                    <a:bodyPr/>
                    <a:lstStyle/>
                    <a:p>
                      <a:endParaRPr lang="fr-FR" sz="900" dirty="0">
                        <a:latin typeface="Univers 45 Light" pitchFamily="2" charset="0"/>
                      </a:endParaRPr>
                    </a:p>
                  </a:txBody>
                  <a:tcPr anchor="ctr">
                    <a:lnR w="9525" cap="flat" cmpd="sng" algn="ctr">
                      <a:noFill/>
                      <a:prstDash val="solid"/>
                      <a:round/>
                      <a:headEnd type="none" w="med" len="med"/>
                      <a:tailEnd type="none" w="med" len="med"/>
                    </a:lnR>
                    <a:lnT w="12700" cap="flat" cmpd="sng" algn="ctr">
                      <a:solidFill>
                        <a:srgbClr val="00B0F0"/>
                      </a:solidFill>
                      <a:prstDash val="solid"/>
                      <a:round/>
                      <a:headEnd type="none" w="med" len="med"/>
                      <a:tailEnd type="none" w="med" len="med"/>
                    </a:lnT>
                    <a:lnB w="12700" cap="flat" cmpd="sng" algn="ctr">
                      <a:solidFill>
                        <a:srgbClr val="00B0F0"/>
                      </a:solidFill>
                      <a:prstDash val="solid"/>
                      <a:round/>
                      <a:headEnd type="none" w="med" len="med"/>
                      <a:tailEnd type="none" w="med" len="med"/>
                    </a:lnB>
                    <a:solidFill>
                      <a:schemeClr val="bg1"/>
                    </a:solidFill>
                  </a:tcPr>
                </a:tc>
              </a:tr>
              <a:tr h="370840">
                <a:tc>
                  <a:txBody>
                    <a:bodyPr/>
                    <a:lstStyle/>
                    <a:p>
                      <a:r>
                        <a:rPr lang="fr-FR" sz="900" b="0" dirty="0" smtClean="0">
                          <a:solidFill>
                            <a:schemeClr val="tx1"/>
                          </a:solidFill>
                          <a:latin typeface="Univers 45 Light" pitchFamily="2" charset="0"/>
                        </a:rPr>
                        <a:t>Clémence</a:t>
                      </a:r>
                      <a:r>
                        <a:rPr lang="fr-FR" sz="900" b="0" baseline="0" dirty="0" smtClean="0">
                          <a:solidFill>
                            <a:schemeClr val="tx1"/>
                          </a:solidFill>
                          <a:latin typeface="Univers 45 Light" pitchFamily="2" charset="0"/>
                        </a:rPr>
                        <a:t> </a:t>
                      </a:r>
                      <a:r>
                        <a:rPr lang="fr-FR" sz="900" b="0" baseline="0" dirty="0" err="1" smtClean="0">
                          <a:solidFill>
                            <a:schemeClr val="tx1"/>
                          </a:solidFill>
                          <a:latin typeface="Univers 45 Light" pitchFamily="2" charset="0"/>
                        </a:rPr>
                        <a:t>Diette</a:t>
                      </a:r>
                      <a:endParaRPr lang="fr-FR" sz="900" b="0" dirty="0">
                        <a:solidFill>
                          <a:schemeClr val="tx1"/>
                        </a:solidFill>
                        <a:latin typeface="Univers 45 Light" pitchFamily="2" charset="0"/>
                      </a:endParaRPr>
                    </a:p>
                  </a:txBody>
                  <a:tcPr anchor="ctr">
                    <a:lnT w="12700" cap="flat" cmpd="sng" algn="ctr">
                      <a:solidFill>
                        <a:srgbClr val="00B0F0"/>
                      </a:solidFill>
                      <a:prstDash val="solid"/>
                      <a:round/>
                      <a:headEnd type="none" w="med" len="med"/>
                      <a:tailEnd type="none" w="med" len="med"/>
                    </a:lnT>
                    <a:lnB w="12700" cap="flat" cmpd="sng" algn="ctr">
                      <a:solidFill>
                        <a:srgbClr val="00B0F0"/>
                      </a:solidFill>
                      <a:prstDash val="solid"/>
                      <a:round/>
                      <a:headEnd type="none" w="med" len="med"/>
                      <a:tailEnd type="none" w="med" len="med"/>
                    </a:lnB>
                    <a:solidFill>
                      <a:schemeClr val="bg1"/>
                    </a:solidFill>
                  </a:tcPr>
                </a:tc>
                <a:tc>
                  <a:txBody>
                    <a:bodyPr/>
                    <a:lstStyle/>
                    <a:p>
                      <a:pPr marL="0" indent="0">
                        <a:buFontTx/>
                        <a:buNone/>
                      </a:pPr>
                      <a:r>
                        <a:rPr lang="fr-FR" sz="900" b="0" dirty="0" smtClean="0">
                          <a:solidFill>
                            <a:schemeClr val="tx1"/>
                          </a:solidFill>
                          <a:effectLst/>
                          <a:latin typeface="Univers 45 Light" pitchFamily="2" charset="0"/>
                          <a:ea typeface="+mn-ea"/>
                          <a:cs typeface="+mn-cs"/>
                        </a:rPr>
                        <a:t>Fichier de suivi du recoupement à fin juin 2019 et septembre 2019</a:t>
                      </a:r>
                    </a:p>
                  </a:txBody>
                  <a:tcPr anchor="ctr">
                    <a:lnT w="12700" cap="flat" cmpd="sng" algn="ctr">
                      <a:solidFill>
                        <a:srgbClr val="00B0F0"/>
                      </a:solidFill>
                      <a:prstDash val="solid"/>
                      <a:round/>
                      <a:headEnd type="none" w="med" len="med"/>
                      <a:tailEnd type="none" w="med" len="med"/>
                    </a:lnT>
                    <a:lnB w="12700" cap="flat" cmpd="sng" algn="ctr">
                      <a:solidFill>
                        <a:srgbClr val="00B0F0"/>
                      </a:solidFill>
                      <a:prstDash val="solid"/>
                      <a:round/>
                      <a:headEnd type="none" w="med" len="med"/>
                      <a:tailEnd type="none" w="med" len="med"/>
                    </a:lnB>
                    <a:solidFill>
                      <a:schemeClr val="bg1"/>
                    </a:solidFill>
                  </a:tcPr>
                </a:tc>
                <a:tc>
                  <a:txBody>
                    <a:bodyPr/>
                    <a:lstStyle/>
                    <a:p>
                      <a:r>
                        <a:rPr lang="fr-FR" sz="900" b="0" dirty="0" smtClean="0">
                          <a:solidFill>
                            <a:schemeClr val="tx1"/>
                          </a:solidFill>
                          <a:latin typeface="Univers 45 Light" pitchFamily="2" charset="0"/>
                        </a:rPr>
                        <a:t>02/12/2019</a:t>
                      </a:r>
                      <a:endParaRPr lang="fr-FR" sz="900" b="0" dirty="0">
                        <a:solidFill>
                          <a:schemeClr val="tx1"/>
                        </a:solidFill>
                        <a:latin typeface="Univers 45 Light" pitchFamily="2" charset="0"/>
                      </a:endParaRPr>
                    </a:p>
                  </a:txBody>
                  <a:tcPr anchor="ctr">
                    <a:lnT w="12700" cap="flat" cmpd="sng" algn="ctr">
                      <a:solidFill>
                        <a:srgbClr val="00B0F0"/>
                      </a:solidFill>
                      <a:prstDash val="solid"/>
                      <a:round/>
                      <a:headEnd type="none" w="med" len="med"/>
                      <a:tailEnd type="none" w="med" len="med"/>
                    </a:lnT>
                    <a:lnB w="12700" cap="flat" cmpd="sng" algn="ctr">
                      <a:solidFill>
                        <a:srgbClr val="00B0F0"/>
                      </a:solidFill>
                      <a:prstDash val="solid"/>
                      <a:round/>
                      <a:headEnd type="none" w="med" len="med"/>
                      <a:tailEnd type="none" w="med" len="med"/>
                    </a:lnB>
                    <a:solidFill>
                      <a:schemeClr val="bg1"/>
                    </a:solidFill>
                  </a:tcPr>
                </a:tc>
                <a:tc>
                  <a:txBody>
                    <a:bodyPr/>
                    <a:lstStyle/>
                    <a:p>
                      <a:r>
                        <a:rPr lang="fr-FR" sz="900" b="0" dirty="0" smtClean="0">
                          <a:solidFill>
                            <a:schemeClr val="tx1"/>
                          </a:solidFill>
                          <a:latin typeface="Univers 45 Light" pitchFamily="2" charset="0"/>
                        </a:rPr>
                        <a:t>12/12/2019</a:t>
                      </a:r>
                      <a:endParaRPr lang="fr-FR" sz="900" b="0" dirty="0">
                        <a:solidFill>
                          <a:schemeClr val="tx1"/>
                        </a:solidFill>
                        <a:latin typeface="Univers 45 Light" pitchFamily="2" charset="0"/>
                      </a:endParaRPr>
                    </a:p>
                  </a:txBody>
                  <a:tcPr anchor="ctr">
                    <a:lnR w="9525" cap="flat" cmpd="sng" algn="ctr">
                      <a:noFill/>
                      <a:prstDash val="solid"/>
                      <a:round/>
                      <a:headEnd type="none" w="med" len="med"/>
                      <a:tailEnd type="none" w="med" len="med"/>
                    </a:lnR>
                    <a:lnT w="12700" cap="flat" cmpd="sng" algn="ctr">
                      <a:solidFill>
                        <a:srgbClr val="00B0F0"/>
                      </a:solidFill>
                      <a:prstDash val="solid"/>
                      <a:round/>
                      <a:headEnd type="none" w="med" len="med"/>
                      <a:tailEnd type="none" w="med" len="med"/>
                    </a:lnT>
                    <a:lnB w="12700" cap="flat" cmpd="sng" algn="ctr">
                      <a:solidFill>
                        <a:srgbClr val="00B0F0"/>
                      </a:solidFill>
                      <a:prstDash val="solid"/>
                      <a:round/>
                      <a:headEnd type="none" w="med" len="med"/>
                      <a:tailEnd type="none" w="med" len="med"/>
                    </a:lnB>
                    <a:solidFill>
                      <a:schemeClr val="bg1"/>
                    </a:solidFill>
                  </a:tcPr>
                </a:tc>
              </a:tr>
              <a:tr h="370840">
                <a:tc>
                  <a:txBody>
                    <a:bodyPr/>
                    <a:lstStyle/>
                    <a:p>
                      <a:r>
                        <a:rPr lang="fr-FR" sz="900" b="0" dirty="0" smtClean="0">
                          <a:solidFill>
                            <a:schemeClr val="tx1"/>
                          </a:solidFill>
                          <a:latin typeface="Univers 45 Light" pitchFamily="2" charset="0"/>
                        </a:rPr>
                        <a:t>Clémence</a:t>
                      </a:r>
                      <a:r>
                        <a:rPr lang="fr-FR" sz="900" b="0" baseline="0" dirty="0" smtClean="0">
                          <a:solidFill>
                            <a:schemeClr val="tx1"/>
                          </a:solidFill>
                          <a:latin typeface="Univers 45 Light" pitchFamily="2" charset="0"/>
                        </a:rPr>
                        <a:t> </a:t>
                      </a:r>
                      <a:r>
                        <a:rPr lang="fr-FR" sz="900" b="0" baseline="0" dirty="0" err="1" smtClean="0">
                          <a:solidFill>
                            <a:schemeClr val="tx1"/>
                          </a:solidFill>
                          <a:latin typeface="Univers 45 Light" pitchFamily="2" charset="0"/>
                        </a:rPr>
                        <a:t>Diette</a:t>
                      </a:r>
                      <a:endParaRPr lang="fr-FR" sz="900" b="0" dirty="0">
                        <a:solidFill>
                          <a:schemeClr val="tx1"/>
                        </a:solidFill>
                        <a:latin typeface="Univers 45 Light" pitchFamily="2" charset="0"/>
                      </a:endParaRPr>
                    </a:p>
                  </a:txBody>
                  <a:tcPr anchor="ctr">
                    <a:lnT w="12700" cap="flat" cmpd="sng" algn="ctr">
                      <a:solidFill>
                        <a:srgbClr val="00B0F0"/>
                      </a:solidFill>
                      <a:prstDash val="solid"/>
                      <a:round/>
                      <a:headEnd type="none" w="med" len="med"/>
                      <a:tailEnd type="none" w="med" len="med"/>
                    </a:lnT>
                    <a:lnB w="12700" cap="flat" cmpd="sng" algn="ctr">
                      <a:solidFill>
                        <a:srgbClr val="00B0F0"/>
                      </a:solidFill>
                      <a:prstDash val="solid"/>
                      <a:round/>
                      <a:headEnd type="none" w="med" len="med"/>
                      <a:tailEnd type="none" w="med" len="med"/>
                    </a:lnB>
                    <a:solidFill>
                      <a:schemeClr val="bg1"/>
                    </a:solidFill>
                  </a:tcPr>
                </a:tc>
                <a:tc>
                  <a:txBody>
                    <a:bodyPr/>
                    <a:lstStyle/>
                    <a:p>
                      <a:pPr marL="0" indent="0">
                        <a:buFontTx/>
                        <a:buNone/>
                      </a:pPr>
                      <a:r>
                        <a:rPr lang="fr-FR" sz="900" b="0" dirty="0" smtClean="0">
                          <a:solidFill>
                            <a:schemeClr val="tx1"/>
                          </a:solidFill>
                          <a:effectLst/>
                          <a:latin typeface="Univers 45 Light" pitchFamily="2" charset="0"/>
                          <a:ea typeface="+mn-ea"/>
                          <a:cs typeface="+mn-cs"/>
                        </a:rPr>
                        <a:t>Email de validation de l’avance pour le producteur ID 674 879 – Porte Dorée</a:t>
                      </a:r>
                    </a:p>
                  </a:txBody>
                  <a:tcPr anchor="ctr">
                    <a:lnT w="12700" cap="flat" cmpd="sng" algn="ctr">
                      <a:solidFill>
                        <a:srgbClr val="00B0F0"/>
                      </a:solidFill>
                      <a:prstDash val="solid"/>
                      <a:round/>
                      <a:headEnd type="none" w="med" len="med"/>
                      <a:tailEnd type="none" w="med" len="med"/>
                    </a:lnT>
                    <a:lnB w="12700" cap="flat" cmpd="sng" algn="ctr">
                      <a:solidFill>
                        <a:srgbClr val="00B0F0"/>
                      </a:solidFill>
                      <a:prstDash val="solid"/>
                      <a:round/>
                      <a:headEnd type="none" w="med" len="med"/>
                      <a:tailEnd type="none" w="med" len="med"/>
                    </a:lnB>
                    <a:solidFill>
                      <a:schemeClr val="bg1"/>
                    </a:solidFill>
                  </a:tcPr>
                </a:tc>
                <a:tc>
                  <a:txBody>
                    <a:bodyPr/>
                    <a:lstStyle/>
                    <a:p>
                      <a:r>
                        <a:rPr lang="fr-FR" sz="900" b="0" dirty="0" smtClean="0">
                          <a:solidFill>
                            <a:schemeClr val="tx1"/>
                          </a:solidFill>
                          <a:latin typeface="Univers 45 Light" pitchFamily="2" charset="0"/>
                        </a:rPr>
                        <a:t>18/12/2019</a:t>
                      </a:r>
                      <a:endParaRPr lang="fr-FR" sz="900" b="0" dirty="0">
                        <a:solidFill>
                          <a:schemeClr val="tx1"/>
                        </a:solidFill>
                        <a:latin typeface="Univers 45 Light" pitchFamily="2" charset="0"/>
                      </a:endParaRPr>
                    </a:p>
                  </a:txBody>
                  <a:tcPr anchor="ctr">
                    <a:lnT w="12700" cap="flat" cmpd="sng" algn="ctr">
                      <a:solidFill>
                        <a:srgbClr val="00B0F0"/>
                      </a:solidFill>
                      <a:prstDash val="solid"/>
                      <a:round/>
                      <a:headEnd type="none" w="med" len="med"/>
                      <a:tailEnd type="none" w="med" len="med"/>
                    </a:lnT>
                    <a:lnB w="12700" cap="flat" cmpd="sng" algn="ctr">
                      <a:solidFill>
                        <a:srgbClr val="00B0F0"/>
                      </a:solidFill>
                      <a:prstDash val="solid"/>
                      <a:round/>
                      <a:headEnd type="none" w="med" len="med"/>
                      <a:tailEnd type="none" w="med" len="med"/>
                    </a:lnB>
                    <a:solidFill>
                      <a:schemeClr val="bg1"/>
                    </a:solidFill>
                  </a:tcPr>
                </a:tc>
                <a:tc>
                  <a:txBody>
                    <a:bodyPr/>
                    <a:lstStyle/>
                    <a:p>
                      <a:endParaRPr lang="fr-FR" sz="900" b="0" dirty="0">
                        <a:solidFill>
                          <a:schemeClr val="tx1"/>
                        </a:solidFill>
                        <a:latin typeface="Univers 45 Light" pitchFamily="2" charset="0"/>
                      </a:endParaRPr>
                    </a:p>
                  </a:txBody>
                  <a:tcPr anchor="ctr">
                    <a:lnR w="9525" cap="flat" cmpd="sng" algn="ctr">
                      <a:noFill/>
                      <a:prstDash val="solid"/>
                      <a:round/>
                      <a:headEnd type="none" w="med" len="med"/>
                      <a:tailEnd type="none" w="med" len="med"/>
                    </a:lnR>
                    <a:lnT w="12700" cap="flat" cmpd="sng" algn="ctr">
                      <a:solidFill>
                        <a:srgbClr val="00B0F0"/>
                      </a:solidFill>
                      <a:prstDash val="solid"/>
                      <a:round/>
                      <a:headEnd type="none" w="med" len="med"/>
                      <a:tailEnd type="none" w="med" len="med"/>
                    </a:lnT>
                    <a:lnB w="12700" cap="flat" cmpd="sng" algn="ctr">
                      <a:solidFill>
                        <a:srgbClr val="00B0F0"/>
                      </a:solidFill>
                      <a:prstDash val="solid"/>
                      <a:round/>
                      <a:headEnd type="none" w="med" len="med"/>
                      <a:tailEnd type="none" w="med" len="med"/>
                    </a:lnB>
                    <a:solidFill>
                      <a:schemeClr val="bg1"/>
                    </a:solidFill>
                  </a:tcPr>
                </a:tc>
              </a:tr>
              <a:tr h="370840">
                <a:tc>
                  <a:txBody>
                    <a:bodyPr/>
                    <a:lstStyle/>
                    <a:p>
                      <a:r>
                        <a:rPr lang="fr-FR" sz="900" b="0" dirty="0" smtClean="0">
                          <a:solidFill>
                            <a:schemeClr val="tx1"/>
                          </a:solidFill>
                          <a:latin typeface="Univers 45 Light" pitchFamily="2" charset="0"/>
                        </a:rPr>
                        <a:t>Romain Soulard, Sébastien </a:t>
                      </a:r>
                      <a:r>
                        <a:rPr lang="fr-FR" sz="900" b="0" dirty="0" err="1" smtClean="0">
                          <a:solidFill>
                            <a:schemeClr val="tx1"/>
                          </a:solidFill>
                          <a:latin typeface="Univers 45 Light" pitchFamily="2" charset="0"/>
                        </a:rPr>
                        <a:t>Chochoy</a:t>
                      </a:r>
                      <a:endParaRPr lang="fr-FR" sz="900" b="0" dirty="0">
                        <a:solidFill>
                          <a:schemeClr val="tx1"/>
                        </a:solidFill>
                        <a:latin typeface="Univers 45 Light" pitchFamily="2" charset="0"/>
                      </a:endParaRPr>
                    </a:p>
                  </a:txBody>
                  <a:tcPr anchor="ctr">
                    <a:lnT w="12700" cap="flat" cmpd="sng" algn="ctr">
                      <a:solidFill>
                        <a:srgbClr val="00B0F0"/>
                      </a:solidFill>
                      <a:prstDash val="solid"/>
                      <a:round/>
                      <a:headEnd type="none" w="med" len="med"/>
                      <a:tailEnd type="none" w="med" len="med"/>
                    </a:lnT>
                    <a:lnB w="12700" cap="flat" cmpd="sng" algn="ctr">
                      <a:solidFill>
                        <a:srgbClr val="00B0F0"/>
                      </a:solidFill>
                      <a:prstDash val="solid"/>
                      <a:round/>
                      <a:headEnd type="none" w="med" len="med"/>
                      <a:tailEnd type="none" w="med" len="med"/>
                    </a:lnB>
                    <a:solidFill>
                      <a:schemeClr val="bg1"/>
                    </a:solidFill>
                  </a:tcPr>
                </a:tc>
                <a:tc>
                  <a:txBody>
                    <a:bodyPr/>
                    <a:lstStyle/>
                    <a:p>
                      <a:pPr marL="0" indent="0">
                        <a:buFontTx/>
                        <a:buNone/>
                      </a:pPr>
                      <a:r>
                        <a:rPr lang="fr-FR" sz="900" b="0" dirty="0" smtClean="0">
                          <a:solidFill>
                            <a:schemeClr val="tx1"/>
                          </a:solidFill>
                          <a:effectLst/>
                          <a:latin typeface="Univers 45 Light" pitchFamily="2" charset="0"/>
                          <a:ea typeface="+mn-ea"/>
                          <a:cs typeface="+mn-cs"/>
                        </a:rPr>
                        <a:t>Réconciliatio</a:t>
                      </a:r>
                      <a:r>
                        <a:rPr lang="fr-FR" sz="900" b="0" baseline="0" dirty="0" smtClean="0">
                          <a:solidFill>
                            <a:schemeClr val="tx1"/>
                          </a:solidFill>
                          <a:effectLst/>
                          <a:latin typeface="Univers 45 Light" pitchFamily="2" charset="0"/>
                          <a:ea typeface="+mn-ea"/>
                          <a:cs typeface="+mn-cs"/>
                        </a:rPr>
                        <a:t>n </a:t>
                      </a:r>
                      <a:r>
                        <a:rPr lang="fr-FR" sz="900" b="0" baseline="0" dirty="0" err="1" smtClean="0">
                          <a:solidFill>
                            <a:schemeClr val="tx1"/>
                          </a:solidFill>
                          <a:effectLst/>
                          <a:latin typeface="Univers 45 Light" pitchFamily="2" charset="0"/>
                          <a:ea typeface="+mn-ea"/>
                          <a:cs typeface="+mn-cs"/>
                        </a:rPr>
                        <a:t>interco</a:t>
                      </a:r>
                      <a:r>
                        <a:rPr lang="fr-FR" sz="900" b="0" baseline="0" dirty="0" smtClean="0">
                          <a:solidFill>
                            <a:schemeClr val="tx1"/>
                          </a:solidFill>
                          <a:effectLst/>
                          <a:latin typeface="Univers 45 Light" pitchFamily="2" charset="0"/>
                          <a:ea typeface="+mn-ea"/>
                          <a:cs typeface="+mn-cs"/>
                        </a:rPr>
                        <a:t> de novembre 2019</a:t>
                      </a:r>
                      <a:endParaRPr lang="fr-FR" sz="900" b="0" dirty="0" smtClean="0">
                        <a:solidFill>
                          <a:schemeClr val="tx1"/>
                        </a:solidFill>
                        <a:effectLst/>
                        <a:latin typeface="Univers 45 Light" pitchFamily="2" charset="0"/>
                        <a:ea typeface="+mn-ea"/>
                        <a:cs typeface="+mn-cs"/>
                      </a:endParaRPr>
                    </a:p>
                  </a:txBody>
                  <a:tcPr anchor="ctr">
                    <a:lnT w="12700" cap="flat" cmpd="sng" algn="ctr">
                      <a:solidFill>
                        <a:srgbClr val="00B0F0"/>
                      </a:solidFill>
                      <a:prstDash val="solid"/>
                      <a:round/>
                      <a:headEnd type="none" w="med" len="med"/>
                      <a:tailEnd type="none" w="med" len="med"/>
                    </a:lnT>
                    <a:lnB w="12700" cap="flat" cmpd="sng" algn="ctr">
                      <a:solidFill>
                        <a:srgbClr val="00B0F0"/>
                      </a:solidFill>
                      <a:prstDash val="solid"/>
                      <a:round/>
                      <a:headEnd type="none" w="med" len="med"/>
                      <a:tailEnd type="none" w="med" len="med"/>
                    </a:lnB>
                    <a:solidFill>
                      <a:schemeClr val="bg1"/>
                    </a:solidFill>
                  </a:tcPr>
                </a:tc>
                <a:tc>
                  <a:txBody>
                    <a:bodyPr/>
                    <a:lstStyle/>
                    <a:p>
                      <a:r>
                        <a:rPr lang="fr-FR" sz="900" b="0" dirty="0" smtClean="0">
                          <a:solidFill>
                            <a:schemeClr val="tx1"/>
                          </a:solidFill>
                          <a:latin typeface="Univers 45 Light" pitchFamily="2" charset="0"/>
                        </a:rPr>
                        <a:t>06/01/2020</a:t>
                      </a:r>
                      <a:endParaRPr lang="fr-FR" sz="900" b="0" dirty="0">
                        <a:solidFill>
                          <a:schemeClr val="tx1"/>
                        </a:solidFill>
                        <a:latin typeface="Univers 45 Light" pitchFamily="2" charset="0"/>
                      </a:endParaRPr>
                    </a:p>
                  </a:txBody>
                  <a:tcPr anchor="ctr">
                    <a:lnT w="12700" cap="flat" cmpd="sng" algn="ctr">
                      <a:solidFill>
                        <a:srgbClr val="00B0F0"/>
                      </a:solidFill>
                      <a:prstDash val="solid"/>
                      <a:round/>
                      <a:headEnd type="none" w="med" len="med"/>
                      <a:tailEnd type="none" w="med" len="med"/>
                    </a:lnT>
                    <a:lnB w="12700" cap="flat" cmpd="sng" algn="ctr">
                      <a:solidFill>
                        <a:srgbClr val="00B0F0"/>
                      </a:solidFill>
                      <a:prstDash val="solid"/>
                      <a:round/>
                      <a:headEnd type="none" w="med" len="med"/>
                      <a:tailEnd type="none" w="med" len="med"/>
                    </a:lnB>
                    <a:solidFill>
                      <a:schemeClr val="bg1"/>
                    </a:solidFill>
                  </a:tcPr>
                </a:tc>
                <a:tc>
                  <a:txBody>
                    <a:bodyPr/>
                    <a:lstStyle/>
                    <a:p>
                      <a:endParaRPr lang="fr-FR" sz="900" b="0" dirty="0">
                        <a:solidFill>
                          <a:schemeClr val="tx1"/>
                        </a:solidFill>
                        <a:latin typeface="Univers 45 Light" pitchFamily="2" charset="0"/>
                      </a:endParaRPr>
                    </a:p>
                  </a:txBody>
                  <a:tcPr anchor="ctr">
                    <a:lnR w="9525" cap="flat" cmpd="sng" algn="ctr">
                      <a:noFill/>
                      <a:prstDash val="solid"/>
                      <a:round/>
                      <a:headEnd type="none" w="med" len="med"/>
                      <a:tailEnd type="none" w="med" len="med"/>
                    </a:lnR>
                    <a:lnT w="12700" cap="flat" cmpd="sng" algn="ctr">
                      <a:solidFill>
                        <a:srgbClr val="00B0F0"/>
                      </a:solidFill>
                      <a:prstDash val="solid"/>
                      <a:round/>
                      <a:headEnd type="none" w="med" len="med"/>
                      <a:tailEnd type="none" w="med" len="med"/>
                    </a:lnT>
                    <a:lnB w="12700" cap="flat" cmpd="sng" algn="ctr">
                      <a:solidFill>
                        <a:srgbClr val="00B0F0"/>
                      </a:solidFill>
                      <a:prstDash val="solid"/>
                      <a:round/>
                      <a:headEnd type="none" w="med" len="med"/>
                      <a:tailEnd type="none" w="med" len="med"/>
                    </a:lnB>
                    <a:solidFill>
                      <a:schemeClr val="bg1"/>
                    </a:solidFill>
                  </a:tcPr>
                </a:tc>
              </a:tr>
              <a:tr h="370840">
                <a:tc>
                  <a:txBody>
                    <a:bodyPr/>
                    <a:lstStyle/>
                    <a:p>
                      <a:r>
                        <a:rPr lang="fr-FR" sz="900" b="0" dirty="0" smtClean="0">
                          <a:solidFill>
                            <a:schemeClr val="tx1"/>
                          </a:solidFill>
                          <a:latin typeface="Univers 45 Light" pitchFamily="2" charset="0"/>
                        </a:rPr>
                        <a:t>Remi</a:t>
                      </a:r>
                      <a:r>
                        <a:rPr lang="fr-FR" sz="900" b="0" baseline="0" dirty="0" smtClean="0">
                          <a:solidFill>
                            <a:schemeClr val="tx1"/>
                          </a:solidFill>
                          <a:latin typeface="Univers 45 Light" pitchFamily="2" charset="0"/>
                        </a:rPr>
                        <a:t> B</a:t>
                      </a:r>
                      <a:r>
                        <a:rPr lang="fr-FR" sz="900" b="0" dirty="0" smtClean="0">
                          <a:solidFill>
                            <a:schemeClr val="tx1"/>
                          </a:solidFill>
                          <a:latin typeface="Univers 45 Light" pitchFamily="2" charset="0"/>
                        </a:rPr>
                        <a:t>rice</a:t>
                      </a:r>
                      <a:r>
                        <a:rPr lang="fr-FR" sz="900" b="0" baseline="0" dirty="0" smtClean="0">
                          <a:solidFill>
                            <a:schemeClr val="tx1"/>
                          </a:solidFill>
                          <a:latin typeface="Univers 45 Light" pitchFamily="2" charset="0"/>
                        </a:rPr>
                        <a:t> </a:t>
                      </a:r>
                      <a:endParaRPr lang="fr-FR" sz="900" b="0" dirty="0">
                        <a:solidFill>
                          <a:schemeClr val="tx1"/>
                        </a:solidFill>
                        <a:latin typeface="Univers 45 Light" pitchFamily="2" charset="0"/>
                      </a:endParaRPr>
                    </a:p>
                  </a:txBody>
                  <a:tcPr anchor="ctr">
                    <a:lnT w="12700" cap="flat" cmpd="sng" algn="ctr">
                      <a:solidFill>
                        <a:srgbClr val="00B0F0"/>
                      </a:solidFill>
                      <a:prstDash val="solid"/>
                      <a:round/>
                      <a:headEnd type="none" w="med" len="med"/>
                      <a:tailEnd type="none" w="med" len="med"/>
                    </a:lnT>
                    <a:lnB w="12700" cap="flat" cmpd="sng" algn="ctr">
                      <a:solidFill>
                        <a:srgbClr val="00B0F0"/>
                      </a:solidFill>
                      <a:prstDash val="solid"/>
                      <a:round/>
                      <a:headEnd type="none" w="med" len="med"/>
                      <a:tailEnd type="none" w="med" len="med"/>
                    </a:lnB>
                    <a:solidFill>
                      <a:schemeClr val="bg1"/>
                    </a:solidFill>
                  </a:tcPr>
                </a:tc>
                <a:tc>
                  <a:txBody>
                    <a:bodyPr/>
                    <a:lstStyle/>
                    <a:p>
                      <a:pPr marL="0" indent="0">
                        <a:buFontTx/>
                        <a:buNone/>
                      </a:pPr>
                      <a:r>
                        <a:rPr lang="fr-FR" sz="900" b="0" dirty="0" smtClean="0">
                          <a:solidFill>
                            <a:schemeClr val="tx1"/>
                          </a:solidFill>
                          <a:effectLst/>
                          <a:latin typeface="Univers 45 Light" pitchFamily="2" charset="0"/>
                          <a:ea typeface="+mn-ea"/>
                          <a:cs typeface="+mn-cs"/>
                        </a:rPr>
                        <a:t>Pour la partie consulting, il s’agirait des contrats/lettres de mission   </a:t>
                      </a:r>
                    </a:p>
                    <a:p>
                      <a:pPr marL="0" indent="0">
                        <a:buFontTx/>
                        <a:buNone/>
                      </a:pPr>
                      <a:r>
                        <a:rPr lang="fr-FR" sz="900" b="0" dirty="0" smtClean="0">
                          <a:solidFill>
                            <a:schemeClr val="tx1"/>
                          </a:solidFill>
                          <a:effectLst/>
                          <a:latin typeface="Univers 45 Light" pitchFamily="2" charset="0"/>
                          <a:ea typeface="+mn-ea"/>
                          <a:cs typeface="+mn-cs"/>
                        </a:rPr>
                        <a:t>Concernant les leasing il s’agirait de nous transmettre les contrats (+échéancier) listé.</a:t>
                      </a:r>
                    </a:p>
                    <a:p>
                      <a:pPr marL="0" marR="0" lvl="0" indent="0" defTabSz="914400" eaLnBrk="1" fontAlgn="auto" latinLnBrk="0" hangingPunct="1">
                        <a:lnSpc>
                          <a:spcPct val="100000"/>
                        </a:lnSpc>
                        <a:spcBef>
                          <a:spcPts val="0"/>
                        </a:spcBef>
                        <a:spcAft>
                          <a:spcPts val="0"/>
                        </a:spcAft>
                        <a:buClrTx/>
                        <a:buSzTx/>
                        <a:buFontTx/>
                        <a:buNone/>
                        <a:tabLst/>
                        <a:defRPr/>
                      </a:pPr>
                      <a:r>
                        <a:rPr lang="fr-FR" sz="900" b="0" dirty="0" smtClean="0">
                          <a:solidFill>
                            <a:schemeClr val="tx1"/>
                          </a:solidFill>
                          <a:effectLst/>
                          <a:latin typeface="Univers 45 Light" pitchFamily="2" charset="0"/>
                          <a:ea typeface="+mn-ea"/>
                          <a:cs typeface="+mn-cs"/>
                        </a:rPr>
                        <a:t>(A priori les contrats ont été centralisés mais</a:t>
                      </a:r>
                      <a:r>
                        <a:rPr lang="fr-FR" sz="900" b="0" baseline="0" dirty="0" smtClean="0">
                          <a:solidFill>
                            <a:schemeClr val="tx1"/>
                          </a:solidFill>
                          <a:effectLst/>
                          <a:latin typeface="Univers 45 Light" pitchFamily="2" charset="0"/>
                          <a:ea typeface="+mn-ea"/>
                          <a:cs typeface="+mn-cs"/>
                        </a:rPr>
                        <a:t> pas d’accès à la base One Drive).</a:t>
                      </a:r>
                    </a:p>
                  </a:txBody>
                  <a:tcPr anchor="ctr">
                    <a:lnT w="12700" cap="flat" cmpd="sng" algn="ctr">
                      <a:solidFill>
                        <a:srgbClr val="00B0F0"/>
                      </a:solidFill>
                      <a:prstDash val="solid"/>
                      <a:round/>
                      <a:headEnd type="none" w="med" len="med"/>
                      <a:tailEnd type="none" w="med" len="med"/>
                    </a:lnT>
                    <a:lnB w="12700" cap="flat" cmpd="sng" algn="ctr">
                      <a:solidFill>
                        <a:srgbClr val="00B0F0"/>
                      </a:solidFill>
                      <a:prstDash val="solid"/>
                      <a:round/>
                      <a:headEnd type="none" w="med" len="med"/>
                      <a:tailEnd type="none" w="med" len="med"/>
                    </a:lnB>
                    <a:solidFill>
                      <a:schemeClr val="bg1"/>
                    </a:solidFill>
                  </a:tcPr>
                </a:tc>
                <a:tc>
                  <a:txBody>
                    <a:bodyPr/>
                    <a:lstStyle/>
                    <a:p>
                      <a:r>
                        <a:rPr lang="fr-FR" sz="900" b="0" dirty="0" smtClean="0">
                          <a:solidFill>
                            <a:schemeClr val="tx1"/>
                          </a:solidFill>
                          <a:latin typeface="Univers 45 Light" pitchFamily="2" charset="0"/>
                        </a:rPr>
                        <a:t>06/12/2019</a:t>
                      </a:r>
                      <a:endParaRPr lang="fr-FR" sz="900" b="0" dirty="0">
                        <a:solidFill>
                          <a:schemeClr val="tx1"/>
                        </a:solidFill>
                        <a:latin typeface="Univers 45 Light" pitchFamily="2" charset="0"/>
                      </a:endParaRPr>
                    </a:p>
                  </a:txBody>
                  <a:tcPr anchor="ctr">
                    <a:lnT w="12700" cap="flat" cmpd="sng" algn="ctr">
                      <a:solidFill>
                        <a:srgbClr val="00B0F0"/>
                      </a:solidFill>
                      <a:prstDash val="solid"/>
                      <a:round/>
                      <a:headEnd type="none" w="med" len="med"/>
                      <a:tailEnd type="none" w="med" len="med"/>
                    </a:lnT>
                    <a:lnB w="12700" cap="flat" cmpd="sng" algn="ctr">
                      <a:solidFill>
                        <a:srgbClr val="00B0F0"/>
                      </a:solidFill>
                      <a:prstDash val="solid"/>
                      <a:round/>
                      <a:headEnd type="none" w="med" len="med"/>
                      <a:tailEnd type="none" w="med" len="med"/>
                    </a:lnB>
                    <a:solidFill>
                      <a:schemeClr val="bg1"/>
                    </a:solidFill>
                  </a:tcPr>
                </a:tc>
                <a:tc>
                  <a:txBody>
                    <a:bodyPr/>
                    <a:lstStyle/>
                    <a:p>
                      <a:r>
                        <a:rPr lang="fr-FR" sz="900" b="0" dirty="0" smtClean="0">
                          <a:solidFill>
                            <a:schemeClr val="tx1"/>
                          </a:solidFill>
                          <a:latin typeface="Univers 45 Light" pitchFamily="2" charset="0"/>
                        </a:rPr>
                        <a:t>16//12/2019</a:t>
                      </a:r>
                      <a:endParaRPr lang="fr-FR" sz="900" b="0" dirty="0">
                        <a:solidFill>
                          <a:schemeClr val="tx1"/>
                        </a:solidFill>
                        <a:latin typeface="Univers 45 Light" pitchFamily="2" charset="0"/>
                      </a:endParaRPr>
                    </a:p>
                  </a:txBody>
                  <a:tcPr anchor="ctr">
                    <a:lnR w="9525" cap="flat" cmpd="sng" algn="ctr">
                      <a:noFill/>
                      <a:prstDash val="solid"/>
                      <a:round/>
                      <a:headEnd type="none" w="med" len="med"/>
                      <a:tailEnd type="none" w="med" len="med"/>
                    </a:lnR>
                    <a:lnT w="12700" cap="flat" cmpd="sng" algn="ctr">
                      <a:solidFill>
                        <a:srgbClr val="00B0F0"/>
                      </a:solidFill>
                      <a:prstDash val="solid"/>
                      <a:round/>
                      <a:headEnd type="none" w="med" len="med"/>
                      <a:tailEnd type="none" w="med" len="med"/>
                    </a:lnT>
                    <a:lnB w="12700" cap="flat" cmpd="sng" algn="ctr">
                      <a:solidFill>
                        <a:srgbClr val="00B0F0"/>
                      </a:solidFill>
                      <a:prstDash val="solid"/>
                      <a:round/>
                      <a:headEnd type="none" w="med" len="med"/>
                      <a:tailEnd type="none" w="med" len="med"/>
                    </a:lnB>
                    <a:solidFill>
                      <a:schemeClr val="bg1"/>
                    </a:solidFill>
                  </a:tcPr>
                </a:tc>
              </a:tr>
              <a:tr h="370840">
                <a:tc>
                  <a:txBody>
                    <a:bodyPr/>
                    <a:lstStyle/>
                    <a:p>
                      <a:r>
                        <a:rPr lang="fr-FR" sz="900" b="0" dirty="0" smtClean="0">
                          <a:solidFill>
                            <a:schemeClr val="tx1"/>
                          </a:solidFill>
                          <a:latin typeface="Univers 45 Light" pitchFamily="2" charset="0"/>
                        </a:rPr>
                        <a:t>Laurent.</a:t>
                      </a:r>
                      <a:r>
                        <a:rPr lang="fr-FR" sz="900" b="0" baseline="0" dirty="0" smtClean="0">
                          <a:solidFill>
                            <a:schemeClr val="tx1"/>
                          </a:solidFill>
                          <a:latin typeface="Univers 45 Light" pitchFamily="2" charset="0"/>
                        </a:rPr>
                        <a:t> </a:t>
                      </a:r>
                      <a:r>
                        <a:rPr lang="fr-FR" sz="900" b="0" baseline="0" dirty="0" err="1" smtClean="0">
                          <a:solidFill>
                            <a:schemeClr val="tx1"/>
                          </a:solidFill>
                          <a:latin typeface="Univers 45 Light" pitchFamily="2" charset="0"/>
                        </a:rPr>
                        <a:t>P</a:t>
                      </a:r>
                      <a:r>
                        <a:rPr lang="fr-FR" sz="900" b="0" dirty="0" err="1" smtClean="0">
                          <a:solidFill>
                            <a:schemeClr val="tx1"/>
                          </a:solidFill>
                          <a:latin typeface="Univers 45 Light" pitchFamily="2" charset="0"/>
                        </a:rPr>
                        <a:t>ostic</a:t>
                      </a:r>
                      <a:endParaRPr lang="fr-FR" sz="900" b="0" dirty="0">
                        <a:solidFill>
                          <a:schemeClr val="tx1"/>
                        </a:solidFill>
                        <a:latin typeface="Univers 45 Light" pitchFamily="2" charset="0"/>
                      </a:endParaRPr>
                    </a:p>
                  </a:txBody>
                  <a:tcPr anchor="ctr">
                    <a:lnT w="12700" cap="flat" cmpd="sng" algn="ctr">
                      <a:solidFill>
                        <a:srgbClr val="00B0F0"/>
                      </a:solidFill>
                      <a:prstDash val="solid"/>
                      <a:round/>
                      <a:headEnd type="none" w="med" len="med"/>
                      <a:tailEnd type="none" w="med" len="med"/>
                    </a:lnT>
                    <a:lnB w="12700" cap="flat" cmpd="sng" algn="ctr">
                      <a:solidFill>
                        <a:srgbClr val="00B0F0"/>
                      </a:solidFill>
                      <a:prstDash val="solid"/>
                      <a:round/>
                      <a:headEnd type="none" w="med" len="med"/>
                      <a:tailEnd type="none" w="med" len="med"/>
                    </a:lnB>
                    <a:solidFill>
                      <a:schemeClr val="bg1"/>
                    </a:solidFill>
                  </a:tcPr>
                </a:tc>
                <a:tc>
                  <a:txBody>
                    <a:bodyPr/>
                    <a:lstStyle/>
                    <a:p>
                      <a:pPr marL="0" indent="0">
                        <a:buFontTx/>
                        <a:buNone/>
                      </a:pPr>
                      <a:r>
                        <a:rPr lang="fr-FR" sz="900" b="0" dirty="0" smtClean="0">
                          <a:solidFill>
                            <a:schemeClr val="tx1"/>
                          </a:solidFill>
                          <a:effectLst/>
                          <a:latin typeface="Univers 45 Light" pitchFamily="2" charset="0"/>
                          <a:ea typeface="+mn-ea"/>
                          <a:cs typeface="+mn-cs"/>
                        </a:rPr>
                        <a:t>Le fichier portant sur l’analyse des contrats des salariés .</a:t>
                      </a:r>
                    </a:p>
                  </a:txBody>
                  <a:tcPr anchor="ctr">
                    <a:lnT w="12700" cap="flat" cmpd="sng" algn="ctr">
                      <a:solidFill>
                        <a:srgbClr val="00B0F0"/>
                      </a:solidFill>
                      <a:prstDash val="solid"/>
                      <a:round/>
                      <a:headEnd type="none" w="med" len="med"/>
                      <a:tailEnd type="none" w="med" len="med"/>
                    </a:lnT>
                    <a:lnB w="12700" cap="flat" cmpd="sng" algn="ctr">
                      <a:solidFill>
                        <a:srgbClr val="00B0F0"/>
                      </a:solidFill>
                      <a:prstDash val="solid"/>
                      <a:round/>
                      <a:headEnd type="none" w="med" len="med"/>
                      <a:tailEnd type="none" w="med" len="med"/>
                    </a:lnB>
                    <a:solidFill>
                      <a:schemeClr val="bg1"/>
                    </a:solidFill>
                  </a:tcPr>
                </a:tc>
                <a:tc>
                  <a:txBody>
                    <a:bodyPr/>
                    <a:lstStyle/>
                    <a:p>
                      <a:r>
                        <a:rPr lang="fr-FR" sz="900" b="0" dirty="0" smtClean="0">
                          <a:solidFill>
                            <a:schemeClr val="tx1"/>
                          </a:solidFill>
                          <a:latin typeface="Univers 45 Light" pitchFamily="2" charset="0"/>
                        </a:rPr>
                        <a:t>06/12/2019</a:t>
                      </a:r>
                      <a:endParaRPr lang="fr-FR" sz="900" b="0" dirty="0">
                        <a:solidFill>
                          <a:schemeClr val="tx1"/>
                        </a:solidFill>
                        <a:latin typeface="Univers 45 Light" pitchFamily="2" charset="0"/>
                      </a:endParaRPr>
                    </a:p>
                  </a:txBody>
                  <a:tcPr anchor="ctr">
                    <a:lnT w="12700" cap="flat" cmpd="sng" algn="ctr">
                      <a:solidFill>
                        <a:srgbClr val="00B0F0"/>
                      </a:solidFill>
                      <a:prstDash val="solid"/>
                      <a:round/>
                      <a:headEnd type="none" w="med" len="med"/>
                      <a:tailEnd type="none" w="med" len="med"/>
                    </a:lnT>
                    <a:lnB w="12700" cap="flat" cmpd="sng" algn="ctr">
                      <a:solidFill>
                        <a:srgbClr val="00B0F0"/>
                      </a:solidFill>
                      <a:prstDash val="solid"/>
                      <a:round/>
                      <a:headEnd type="none" w="med" len="med"/>
                      <a:tailEnd type="none" w="med" len="med"/>
                    </a:lnB>
                    <a:solidFill>
                      <a:schemeClr val="bg1"/>
                    </a:solidFill>
                  </a:tcPr>
                </a:tc>
                <a:tc>
                  <a:txBody>
                    <a:bodyPr/>
                    <a:lstStyle/>
                    <a:p>
                      <a:endParaRPr lang="fr-FR" sz="900" b="0" dirty="0">
                        <a:solidFill>
                          <a:schemeClr val="tx1"/>
                        </a:solidFill>
                        <a:latin typeface="Univers 45 Light" pitchFamily="2" charset="0"/>
                      </a:endParaRPr>
                    </a:p>
                  </a:txBody>
                  <a:tcPr anchor="ctr">
                    <a:lnR w="9525" cap="flat" cmpd="sng" algn="ctr">
                      <a:noFill/>
                      <a:prstDash val="solid"/>
                      <a:round/>
                      <a:headEnd type="none" w="med" len="med"/>
                      <a:tailEnd type="none" w="med" len="med"/>
                    </a:lnR>
                    <a:lnT w="12700" cap="flat" cmpd="sng" algn="ctr">
                      <a:solidFill>
                        <a:srgbClr val="00B0F0"/>
                      </a:solidFill>
                      <a:prstDash val="solid"/>
                      <a:round/>
                      <a:headEnd type="none" w="med" len="med"/>
                      <a:tailEnd type="none" w="med" len="med"/>
                    </a:lnT>
                    <a:lnB w="12700" cap="flat" cmpd="sng" algn="ctr">
                      <a:solidFill>
                        <a:srgbClr val="00B0F0"/>
                      </a:solidFill>
                      <a:prstDash val="solid"/>
                      <a:round/>
                      <a:headEnd type="none" w="med" len="med"/>
                      <a:tailEnd type="none" w="med" len="med"/>
                    </a:lnB>
                    <a:solidFill>
                      <a:schemeClr val="bg1"/>
                    </a:solidFill>
                  </a:tcPr>
                </a:tc>
              </a:tr>
              <a:tr h="370840">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fr-FR" sz="900" b="0" dirty="0" smtClean="0">
                          <a:solidFill>
                            <a:schemeClr val="tx1"/>
                          </a:solidFill>
                          <a:latin typeface="Univers 45 Light" pitchFamily="2" charset="0"/>
                        </a:rPr>
                        <a:t>Damien Tournier</a:t>
                      </a:r>
                    </a:p>
                  </a:txBody>
                  <a:tcPr anchor="ctr">
                    <a:lnT w="12700" cap="flat" cmpd="sng" algn="ctr">
                      <a:solidFill>
                        <a:srgbClr val="00B0F0"/>
                      </a:solidFill>
                      <a:prstDash val="solid"/>
                      <a:round/>
                      <a:headEnd type="none" w="med" len="med"/>
                      <a:tailEnd type="none" w="med" len="med"/>
                    </a:lnT>
                    <a:lnB w="12700" cap="flat" cmpd="sng" algn="ctr">
                      <a:solidFill>
                        <a:srgbClr val="00B0F0"/>
                      </a:solidFill>
                      <a:prstDash val="solid"/>
                      <a:round/>
                      <a:headEnd type="none" w="med" len="med"/>
                      <a:tailEnd type="none" w="med" len="med"/>
                    </a:lnB>
                    <a:solidFill>
                      <a:schemeClr val="bg1"/>
                    </a:solidFill>
                  </a:tcPr>
                </a:tc>
                <a:tc>
                  <a:txBody>
                    <a:bodyPr/>
                    <a:lstStyle/>
                    <a:p>
                      <a:pPr marL="0" indent="0">
                        <a:buFontTx/>
                        <a:buNone/>
                      </a:pPr>
                      <a:r>
                        <a:rPr lang="fr-FR" sz="900" b="0" dirty="0" smtClean="0">
                          <a:solidFill>
                            <a:schemeClr val="tx1"/>
                          </a:solidFill>
                          <a:effectLst/>
                          <a:latin typeface="Univers 45 Light" pitchFamily="2" charset="0"/>
                          <a:ea typeface="+mn-ea"/>
                          <a:cs typeface="+mn-cs"/>
                        </a:rPr>
                        <a:t>Demande</a:t>
                      </a:r>
                      <a:r>
                        <a:rPr lang="fr-FR" sz="900" b="0" baseline="0" dirty="0" smtClean="0">
                          <a:solidFill>
                            <a:schemeClr val="tx1"/>
                          </a:solidFill>
                          <a:effectLst/>
                          <a:latin typeface="Univers 45 Light" pitchFamily="2" charset="0"/>
                          <a:ea typeface="+mn-ea"/>
                          <a:cs typeface="+mn-cs"/>
                        </a:rPr>
                        <a:t> de</a:t>
                      </a:r>
                      <a:r>
                        <a:rPr lang="fr-FR" sz="900" b="0" dirty="0" smtClean="0">
                          <a:solidFill>
                            <a:schemeClr val="tx1"/>
                          </a:solidFill>
                          <a:effectLst/>
                          <a:latin typeface="Univers 45 Light" pitchFamily="2" charset="0"/>
                          <a:ea typeface="+mn-ea"/>
                          <a:cs typeface="+mn-cs"/>
                        </a:rPr>
                        <a:t> contrats sur les emprunts (BPI 18/12/2018 de 1 500k€, </a:t>
                      </a:r>
                      <a:r>
                        <a:rPr lang="fr-FR" sz="900" b="0" baseline="0" dirty="0" smtClean="0">
                          <a:solidFill>
                            <a:schemeClr val="tx1"/>
                          </a:solidFill>
                          <a:effectLst/>
                          <a:latin typeface="Univers 45 Light" pitchFamily="2" charset="0"/>
                          <a:ea typeface="+mn-ea"/>
                          <a:cs typeface="+mn-cs"/>
                        </a:rPr>
                        <a:t> s</a:t>
                      </a:r>
                      <a:r>
                        <a:rPr lang="fr-FR" sz="900" b="0" dirty="0" smtClean="0">
                          <a:solidFill>
                            <a:schemeClr val="tx1"/>
                          </a:solidFill>
                          <a:effectLst/>
                          <a:latin typeface="Univers 45 Light" pitchFamily="2" charset="0"/>
                          <a:ea typeface="+mn-ea"/>
                          <a:cs typeface="+mn-cs"/>
                        </a:rPr>
                        <a:t>ur RCF 2018 et 2017,  la signature en décembre 2019 d’un amendement à la documentation de crédit pour ouverture d’une nouvelle ligne RCF de 70m€,</a:t>
                      </a:r>
                      <a:r>
                        <a:rPr lang="fr-FR" sz="900" b="0" baseline="0" dirty="0" smtClean="0">
                          <a:solidFill>
                            <a:schemeClr val="tx1"/>
                          </a:solidFill>
                          <a:effectLst/>
                          <a:latin typeface="Univers 45 Light" pitchFamily="2" charset="0"/>
                          <a:ea typeface="+mn-ea"/>
                          <a:cs typeface="+mn-cs"/>
                        </a:rPr>
                        <a:t>… )</a:t>
                      </a:r>
                      <a:endParaRPr lang="fr-FR" sz="900" b="0" dirty="0" smtClean="0">
                        <a:solidFill>
                          <a:schemeClr val="tx1"/>
                        </a:solidFill>
                        <a:effectLst/>
                        <a:latin typeface="Univers 45 Light" pitchFamily="2" charset="0"/>
                        <a:ea typeface="+mn-ea"/>
                        <a:cs typeface="+mn-cs"/>
                      </a:endParaRPr>
                    </a:p>
                  </a:txBody>
                  <a:tcPr anchor="ctr">
                    <a:lnT w="12700" cap="flat" cmpd="sng" algn="ctr">
                      <a:solidFill>
                        <a:srgbClr val="00B0F0"/>
                      </a:solidFill>
                      <a:prstDash val="solid"/>
                      <a:round/>
                      <a:headEnd type="none" w="med" len="med"/>
                      <a:tailEnd type="none" w="med" len="med"/>
                    </a:lnT>
                    <a:lnB w="12700" cap="flat" cmpd="sng" algn="ctr">
                      <a:solidFill>
                        <a:srgbClr val="00B0F0"/>
                      </a:solidFill>
                      <a:prstDash val="solid"/>
                      <a:round/>
                      <a:headEnd type="none" w="med" len="med"/>
                      <a:tailEnd type="none" w="med" len="med"/>
                    </a:lnB>
                    <a:solidFill>
                      <a:schemeClr val="bg1"/>
                    </a:solidFill>
                  </a:tcPr>
                </a:tc>
                <a:tc>
                  <a:txBody>
                    <a:bodyPr/>
                    <a:lstStyle/>
                    <a:p>
                      <a:r>
                        <a:rPr lang="fr-FR" sz="900" b="0" dirty="0" smtClean="0">
                          <a:solidFill>
                            <a:schemeClr val="tx1"/>
                          </a:solidFill>
                          <a:latin typeface="Univers 45 Light" pitchFamily="2" charset="0"/>
                        </a:rPr>
                        <a:t>10/12/2019</a:t>
                      </a:r>
                      <a:endParaRPr lang="fr-FR" sz="900" b="0" dirty="0">
                        <a:solidFill>
                          <a:schemeClr val="tx1"/>
                        </a:solidFill>
                        <a:latin typeface="Univers 45 Light" pitchFamily="2" charset="0"/>
                      </a:endParaRPr>
                    </a:p>
                  </a:txBody>
                  <a:tcPr anchor="ctr">
                    <a:lnT w="12700" cap="flat" cmpd="sng" algn="ctr">
                      <a:solidFill>
                        <a:srgbClr val="00B0F0"/>
                      </a:solidFill>
                      <a:prstDash val="solid"/>
                      <a:round/>
                      <a:headEnd type="none" w="med" len="med"/>
                      <a:tailEnd type="none" w="med" len="med"/>
                    </a:lnT>
                    <a:lnB w="12700" cap="flat" cmpd="sng" algn="ctr">
                      <a:solidFill>
                        <a:srgbClr val="00B0F0"/>
                      </a:solidFill>
                      <a:prstDash val="solid"/>
                      <a:round/>
                      <a:headEnd type="none" w="med" len="med"/>
                      <a:tailEnd type="none" w="med" len="med"/>
                    </a:lnB>
                    <a:solidFill>
                      <a:schemeClr val="bg1"/>
                    </a:solidFill>
                  </a:tcPr>
                </a:tc>
                <a:tc>
                  <a:txBody>
                    <a:bodyPr/>
                    <a:lstStyle/>
                    <a:p>
                      <a:endParaRPr lang="fr-FR" sz="900" b="0" dirty="0">
                        <a:solidFill>
                          <a:schemeClr val="tx1"/>
                        </a:solidFill>
                        <a:latin typeface="Univers 45 Light" pitchFamily="2" charset="0"/>
                      </a:endParaRPr>
                    </a:p>
                  </a:txBody>
                  <a:tcPr anchor="ctr">
                    <a:lnR w="9525" cap="flat" cmpd="sng" algn="ctr">
                      <a:noFill/>
                      <a:prstDash val="solid"/>
                      <a:round/>
                      <a:headEnd type="none" w="med" len="med"/>
                      <a:tailEnd type="none" w="med" len="med"/>
                    </a:lnR>
                    <a:lnT w="12700" cap="flat" cmpd="sng" algn="ctr">
                      <a:solidFill>
                        <a:srgbClr val="00B0F0"/>
                      </a:solidFill>
                      <a:prstDash val="solid"/>
                      <a:round/>
                      <a:headEnd type="none" w="med" len="med"/>
                      <a:tailEnd type="none" w="med" len="med"/>
                    </a:lnT>
                    <a:lnB w="12700" cap="flat" cmpd="sng" algn="ctr">
                      <a:solidFill>
                        <a:srgbClr val="00B0F0"/>
                      </a:solidFill>
                      <a:prstDash val="solid"/>
                      <a:round/>
                      <a:headEnd type="none" w="med" len="med"/>
                      <a:tailEnd type="none" w="med" len="med"/>
                    </a:lnB>
                    <a:solidFill>
                      <a:schemeClr val="bg1"/>
                    </a:solidFill>
                  </a:tcPr>
                </a:tc>
              </a:tr>
              <a:tr h="370840">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fr-FR" sz="900" b="0" dirty="0" smtClean="0">
                          <a:solidFill>
                            <a:schemeClr val="tx1"/>
                          </a:solidFill>
                          <a:latin typeface="Univers 45 Light" pitchFamily="2" charset="0"/>
                        </a:rPr>
                        <a:t>Directeurs de projets</a:t>
                      </a:r>
                    </a:p>
                  </a:txBody>
                  <a:tcPr anchor="ctr">
                    <a:lnT w="12700" cap="flat" cmpd="sng" algn="ctr">
                      <a:solidFill>
                        <a:srgbClr val="00B0F0"/>
                      </a:solidFill>
                      <a:prstDash val="solid"/>
                      <a:round/>
                      <a:headEnd type="none" w="med" len="med"/>
                      <a:tailEnd type="none" w="med" len="med"/>
                    </a:lnT>
                    <a:lnB w="12700" cap="flat" cmpd="sng" algn="ctr">
                      <a:solidFill>
                        <a:srgbClr val="00B0F0"/>
                      </a:solidFill>
                      <a:prstDash val="solid"/>
                      <a:round/>
                      <a:headEnd type="none" w="med" len="med"/>
                      <a:tailEnd type="none" w="med" len="med"/>
                    </a:lnB>
                    <a:solidFill>
                      <a:schemeClr val="bg1"/>
                    </a:solidFill>
                  </a:tcPr>
                </a:tc>
                <a:tc>
                  <a:txBody>
                    <a:bodyPr/>
                    <a:lstStyle/>
                    <a:p>
                      <a:pPr marL="0" indent="0">
                        <a:buFontTx/>
                        <a:buNone/>
                      </a:pPr>
                      <a:r>
                        <a:rPr lang="fr-FR" sz="900" b="0" dirty="0" smtClean="0">
                          <a:solidFill>
                            <a:schemeClr val="tx1"/>
                          </a:solidFill>
                          <a:effectLst/>
                          <a:latin typeface="Univers 45 Light" pitchFamily="2" charset="0"/>
                          <a:ea typeface="+mn-ea"/>
                          <a:cs typeface="+mn-cs"/>
                        </a:rPr>
                        <a:t>Plusieurs</a:t>
                      </a:r>
                      <a:r>
                        <a:rPr lang="fr-FR" sz="900" b="0" baseline="0" dirty="0" smtClean="0">
                          <a:solidFill>
                            <a:schemeClr val="tx1"/>
                          </a:solidFill>
                          <a:effectLst/>
                          <a:latin typeface="Univers 45 Light" pitchFamily="2" charset="0"/>
                          <a:ea typeface="+mn-ea"/>
                          <a:cs typeface="+mn-cs"/>
                        </a:rPr>
                        <a:t> sondages sur des  demandes de contrats consultants.</a:t>
                      </a:r>
                      <a:endParaRPr lang="fr-FR" sz="900" b="0" dirty="0" smtClean="0">
                        <a:solidFill>
                          <a:schemeClr val="tx1"/>
                        </a:solidFill>
                        <a:effectLst/>
                        <a:latin typeface="Univers 45 Light" pitchFamily="2" charset="0"/>
                        <a:ea typeface="+mn-ea"/>
                        <a:cs typeface="+mn-cs"/>
                      </a:endParaRPr>
                    </a:p>
                  </a:txBody>
                  <a:tcPr anchor="ctr">
                    <a:lnT w="12700" cap="flat" cmpd="sng" algn="ctr">
                      <a:solidFill>
                        <a:srgbClr val="00B0F0"/>
                      </a:solidFill>
                      <a:prstDash val="solid"/>
                      <a:round/>
                      <a:headEnd type="none" w="med" len="med"/>
                      <a:tailEnd type="none" w="med" len="med"/>
                    </a:lnT>
                    <a:lnB w="12700" cap="flat" cmpd="sng" algn="ctr">
                      <a:solidFill>
                        <a:srgbClr val="00B0F0"/>
                      </a:solidFill>
                      <a:prstDash val="solid"/>
                      <a:round/>
                      <a:headEnd type="none" w="med" len="med"/>
                      <a:tailEnd type="none" w="med" len="med"/>
                    </a:lnB>
                    <a:solidFill>
                      <a:schemeClr val="bg1"/>
                    </a:solidFill>
                  </a:tcPr>
                </a:tc>
                <a:tc>
                  <a:txBody>
                    <a:bodyPr/>
                    <a:lstStyle/>
                    <a:p>
                      <a:r>
                        <a:rPr lang="fr-FR" sz="900" b="0" dirty="0" smtClean="0">
                          <a:solidFill>
                            <a:schemeClr val="tx1"/>
                          </a:solidFill>
                          <a:latin typeface="Univers 45 Light" pitchFamily="2" charset="0"/>
                        </a:rPr>
                        <a:t>06/12/2019</a:t>
                      </a:r>
                      <a:endParaRPr lang="fr-FR" sz="900" b="0" dirty="0">
                        <a:solidFill>
                          <a:schemeClr val="tx1"/>
                        </a:solidFill>
                        <a:latin typeface="Univers 45 Light" pitchFamily="2" charset="0"/>
                      </a:endParaRPr>
                    </a:p>
                  </a:txBody>
                  <a:tcPr anchor="ctr">
                    <a:lnT w="12700" cap="flat" cmpd="sng" algn="ctr">
                      <a:solidFill>
                        <a:srgbClr val="00B0F0"/>
                      </a:solidFill>
                      <a:prstDash val="solid"/>
                      <a:round/>
                      <a:headEnd type="none" w="med" len="med"/>
                      <a:tailEnd type="none" w="med" len="med"/>
                    </a:lnT>
                    <a:lnB w="12700" cap="flat" cmpd="sng" algn="ctr">
                      <a:solidFill>
                        <a:srgbClr val="00B0F0"/>
                      </a:solidFill>
                      <a:prstDash val="solid"/>
                      <a:round/>
                      <a:headEnd type="none" w="med" len="med"/>
                      <a:tailEnd type="none" w="med" len="med"/>
                    </a:lnB>
                    <a:solidFill>
                      <a:schemeClr val="bg1"/>
                    </a:solidFill>
                  </a:tcPr>
                </a:tc>
                <a:tc>
                  <a:txBody>
                    <a:bodyPr/>
                    <a:lstStyle/>
                    <a:p>
                      <a:endParaRPr lang="fr-FR" sz="900" b="0" dirty="0">
                        <a:solidFill>
                          <a:schemeClr val="tx1"/>
                        </a:solidFill>
                        <a:latin typeface="Univers 45 Light" pitchFamily="2" charset="0"/>
                      </a:endParaRPr>
                    </a:p>
                  </a:txBody>
                  <a:tcPr anchor="ctr">
                    <a:lnR w="9525" cap="flat" cmpd="sng" algn="ctr">
                      <a:noFill/>
                      <a:prstDash val="solid"/>
                      <a:round/>
                      <a:headEnd type="none" w="med" len="med"/>
                      <a:tailEnd type="none" w="med" len="med"/>
                    </a:lnR>
                    <a:lnT w="12700" cap="flat" cmpd="sng" algn="ctr">
                      <a:solidFill>
                        <a:srgbClr val="00B0F0"/>
                      </a:solidFill>
                      <a:prstDash val="solid"/>
                      <a:round/>
                      <a:headEnd type="none" w="med" len="med"/>
                      <a:tailEnd type="none" w="med" len="med"/>
                    </a:lnT>
                    <a:lnB w="12700" cap="flat" cmpd="sng" algn="ctr">
                      <a:solidFill>
                        <a:srgbClr val="00B0F0"/>
                      </a:solidFill>
                      <a:prstDash val="solid"/>
                      <a:round/>
                      <a:headEnd type="none" w="med" len="med"/>
                      <a:tailEnd type="none" w="med" len="med"/>
                    </a:lnB>
                    <a:solidFill>
                      <a:schemeClr val="bg1"/>
                    </a:solidFill>
                  </a:tcPr>
                </a:tc>
              </a:tr>
            </a:tbl>
          </a:graphicData>
        </a:graphic>
      </p:graphicFrame>
    </p:spTree>
    <p:extLst>
      <p:ext uri="{BB962C8B-B14F-4D97-AF65-F5344CB8AC3E}">
        <p14:creationId xmlns:p14="http://schemas.microsoft.com/office/powerpoint/2010/main" val="194651158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Espace réservé du texte 4"/>
          <p:cNvSpPr>
            <a:spLocks noGrp="1"/>
          </p:cNvSpPr>
          <p:nvPr>
            <p:ph type="body" sz="quarter" idx="10"/>
          </p:nvPr>
        </p:nvSpPr>
        <p:spPr>
          <a:xfrm>
            <a:off x="2536001" y="1427802"/>
            <a:ext cx="7941694" cy="5167497"/>
          </a:xfrm>
        </p:spPr>
        <p:txBody>
          <a:bodyPr/>
          <a:lstStyle/>
          <a:p>
            <a:pPr>
              <a:spcBef>
                <a:spcPct val="0"/>
              </a:spcBef>
            </a:pPr>
            <a:endParaRPr lang="fr-FR" dirty="0" smtClean="0"/>
          </a:p>
          <a:p>
            <a:pPr>
              <a:spcBef>
                <a:spcPct val="0"/>
              </a:spcBef>
            </a:pPr>
            <a:r>
              <a:rPr lang="fr-FR" dirty="0" smtClean="0"/>
              <a:t>Principales </a:t>
            </a:r>
            <a:r>
              <a:rPr lang="fr-FR" dirty="0"/>
              <a:t>observations sur le contrôle interne par processus revus </a:t>
            </a:r>
            <a:endParaRPr lang="fr-FR" altLang="fr-FR" dirty="0">
              <a:solidFill>
                <a:srgbClr val="002060"/>
              </a:solidFill>
              <a:cs typeface="Arial" panose="020B0604020202020204" pitchFamily="34" charset="0"/>
            </a:endParaRPr>
          </a:p>
        </p:txBody>
      </p:sp>
    </p:spTree>
    <p:extLst>
      <p:ext uri="{BB962C8B-B14F-4D97-AF65-F5344CB8AC3E}">
        <p14:creationId xmlns:p14="http://schemas.microsoft.com/office/powerpoint/2010/main" val="1347363885"/>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ZoneTexte 4"/>
          <p:cNvSpPr txBox="1"/>
          <p:nvPr/>
        </p:nvSpPr>
        <p:spPr>
          <a:xfrm>
            <a:off x="881178" y="335139"/>
            <a:ext cx="4894781" cy="261610"/>
          </a:xfrm>
          <a:prstGeom prst="rect">
            <a:avLst/>
          </a:prstGeom>
          <a:noFill/>
        </p:spPr>
        <p:txBody>
          <a:bodyPr wrap="square" lIns="0" rIns="0" rtlCol="0">
            <a:spAutoFit/>
          </a:bodyPr>
          <a:lstStyle/>
          <a:p>
            <a:pPr defTabSz="472972"/>
            <a:r>
              <a:rPr lang="en-US" sz="1100" b="1" dirty="0" smtClean="0">
                <a:solidFill>
                  <a:srgbClr val="002060"/>
                </a:solidFill>
                <a:latin typeface="Univers LT Std 45 Light"/>
                <a:cs typeface="Univers LT Std 45 Light"/>
              </a:rPr>
              <a:t>[</a:t>
            </a:r>
            <a:r>
              <a:rPr lang="fr-FR" sz="1100" b="1" dirty="0">
                <a:solidFill>
                  <a:srgbClr val="002060"/>
                </a:solidFill>
                <a:latin typeface="Univers LT Std 45 Light"/>
                <a:cs typeface="Univers LT Std 45 Light"/>
              </a:rPr>
              <a:t>Principales observations sur le contrôle interne par processus revus</a:t>
            </a:r>
            <a:r>
              <a:rPr lang="en-US" sz="1100" b="1" dirty="0" smtClean="0">
                <a:solidFill>
                  <a:srgbClr val="002060"/>
                </a:solidFill>
                <a:latin typeface="Univers LT Std 45 Light"/>
                <a:cs typeface="Univers LT Std 45 Light"/>
              </a:rPr>
              <a:t>]</a:t>
            </a:r>
            <a:endParaRPr lang="en-US" sz="1100" b="1" dirty="0">
              <a:solidFill>
                <a:srgbClr val="002060"/>
              </a:solidFill>
              <a:latin typeface="Univers LT Std 45 Light"/>
              <a:cs typeface="Univers LT Std 45 Light"/>
            </a:endParaRPr>
          </a:p>
        </p:txBody>
      </p:sp>
      <p:sp>
        <p:nvSpPr>
          <p:cNvPr id="6" name="Titre 1"/>
          <p:cNvSpPr txBox="1">
            <a:spLocks/>
          </p:cNvSpPr>
          <p:nvPr/>
        </p:nvSpPr>
        <p:spPr>
          <a:xfrm>
            <a:off x="879968" y="666751"/>
            <a:ext cx="9218786" cy="942975"/>
          </a:xfrm>
          <a:prstGeom prst="rect">
            <a:avLst/>
          </a:prstGeom>
          <a:noFill/>
        </p:spPr>
        <p:txBody>
          <a:bodyPr vert="horz" lIns="0" tIns="0" rIns="0" bIns="0" rtlCol="0" anchor="t" anchorCtr="0">
            <a:noAutofit/>
          </a:bodyPr>
          <a:lstStyle>
            <a:lvl1pPr eaLnBrk="1" hangingPunct="1">
              <a:lnSpc>
                <a:spcPct val="70000"/>
              </a:lnSpc>
              <a:defRPr sz="3998">
                <a:solidFill>
                  <a:srgbClr val="003087"/>
                </a:solidFill>
                <a:latin typeface="KPMG Extralight" panose="020B0303030202040204" pitchFamily="34" charset="0"/>
                <a:cs typeface="KPMG Extralight" panose="020B0303030202040204" pitchFamily="34" charset="0"/>
              </a:defRPr>
            </a:lvl1pPr>
          </a:lstStyle>
          <a:p>
            <a:pPr lvl="0" defTabSz="914400"/>
            <a:r>
              <a:rPr lang="fr-FR" dirty="0" smtClean="0"/>
              <a:t>Légende</a:t>
            </a:r>
            <a:endParaRPr kumimoji="0" lang="fr-FR" sz="3998" b="0" i="0" u="none" strike="noStrike" kern="0" cap="none" spc="0" normalizeH="0" baseline="0" noProof="0" dirty="0">
              <a:ln>
                <a:noFill/>
              </a:ln>
              <a:solidFill>
                <a:srgbClr val="003087"/>
              </a:solidFill>
              <a:effectLst/>
              <a:uLnTx/>
              <a:uFillTx/>
              <a:latin typeface="KPMG Extralight" panose="020B0303030202040204" pitchFamily="34" charset="0"/>
            </a:endParaRPr>
          </a:p>
        </p:txBody>
      </p:sp>
      <p:sp>
        <p:nvSpPr>
          <p:cNvPr id="7" name="Espace réservé du texte 4"/>
          <p:cNvSpPr txBox="1">
            <a:spLocks/>
          </p:cNvSpPr>
          <p:nvPr/>
        </p:nvSpPr>
        <p:spPr>
          <a:xfrm>
            <a:off x="810807" y="1181733"/>
            <a:ext cx="8451849" cy="5686899"/>
          </a:xfrm>
          <a:prstGeom prst="rect">
            <a:avLst/>
          </a:prstGeom>
        </p:spPr>
        <p:txBody>
          <a:bodyPr/>
          <a:lstStyle>
            <a:lvl1pPr marL="0" indent="0" algn="l" defTabSz="914400" rtl="0" eaLnBrk="1" latinLnBrk="0" hangingPunct="1">
              <a:spcBef>
                <a:spcPts val="300"/>
              </a:spcBef>
              <a:spcAft>
                <a:spcPts val="1000"/>
              </a:spcAft>
              <a:buSzPct val="100000"/>
              <a:buFont typeface="Arial" panose="020B0604020202020204" pitchFamily="34" charset="0"/>
              <a:buNone/>
              <a:defRPr sz="1000" b="1" kern="1200">
                <a:solidFill>
                  <a:schemeClr val="tx1"/>
                </a:solidFill>
                <a:latin typeface="+mj-lt"/>
                <a:ea typeface="+mn-ea"/>
                <a:cs typeface="+mn-cs"/>
              </a:defRPr>
            </a:lvl1pPr>
            <a:lvl2pPr marL="136525" indent="-136525" algn="l" defTabSz="914400" rtl="0" eaLnBrk="1" latinLnBrk="0" hangingPunct="1">
              <a:spcBef>
                <a:spcPts val="0"/>
              </a:spcBef>
              <a:spcAft>
                <a:spcPts val="1000"/>
              </a:spcAft>
              <a:buClrTx/>
              <a:buSzPct val="135000"/>
              <a:buFontTx/>
              <a:buBlip>
                <a:blip r:embed="rId4"/>
              </a:buBlip>
              <a:defRPr lang="en-US" sz="1000" b="0" kern="1200" dirty="0" smtClean="0">
                <a:solidFill>
                  <a:schemeClr val="tx1"/>
                </a:solidFill>
                <a:latin typeface="+mj-lt"/>
                <a:ea typeface="+mn-ea"/>
                <a:cs typeface="+mn-cs"/>
              </a:defRPr>
            </a:lvl2pPr>
            <a:lvl3pPr marL="269875" indent="-123825" algn="l" defTabSz="914400" rtl="0" eaLnBrk="1" latinLnBrk="0" hangingPunct="1">
              <a:spcBef>
                <a:spcPts val="200"/>
              </a:spcBef>
              <a:spcAft>
                <a:spcPts val="200"/>
              </a:spcAft>
              <a:buClrTx/>
              <a:buSzPct val="100000"/>
              <a:buFont typeface="Arial" panose="020B0604020202020204" pitchFamily="34" charset="0"/>
              <a:buChar char="•"/>
              <a:defRPr lang="en-US" sz="1000" b="0" kern="1200" dirty="0" smtClean="0">
                <a:solidFill>
                  <a:schemeClr val="tx1"/>
                </a:solidFill>
                <a:latin typeface="+mj-lt"/>
                <a:ea typeface="+mn-ea"/>
                <a:cs typeface="+mn-cs"/>
              </a:defRPr>
            </a:lvl3pPr>
            <a:lvl4pPr marL="431800" indent="-160338" algn="l" defTabSz="914400" rtl="0" eaLnBrk="1" latinLnBrk="0" hangingPunct="1">
              <a:spcBef>
                <a:spcPts val="200"/>
              </a:spcBef>
              <a:spcAft>
                <a:spcPts val="200"/>
              </a:spcAft>
              <a:buClrTx/>
              <a:buSzPct val="100000"/>
              <a:buFont typeface="Verdana" panose="020B0604030504040204" pitchFamily="34" charset="0"/>
              <a:buChar char="−"/>
              <a:defRPr lang="en-US" sz="800" b="0" kern="1200" baseline="0" dirty="0" smtClean="0">
                <a:solidFill>
                  <a:schemeClr val="tx1"/>
                </a:solidFill>
                <a:latin typeface="+mj-lt"/>
                <a:ea typeface="+mn-ea"/>
                <a:cs typeface="+mn-cs"/>
              </a:defRPr>
            </a:lvl4pPr>
            <a:lvl5pPr marL="622300" indent="-180975" algn="l" defTabSz="798513" rtl="0" eaLnBrk="1" latinLnBrk="0" hangingPunct="1">
              <a:spcBef>
                <a:spcPts val="200"/>
              </a:spcBef>
              <a:spcAft>
                <a:spcPts val="200"/>
              </a:spcAft>
              <a:buClrTx/>
              <a:buSzPct val="100000"/>
              <a:buFont typeface="Verdana" panose="020B0604030504040204" pitchFamily="34" charset="0"/>
              <a:buChar char="−"/>
              <a:tabLst/>
              <a:defRPr lang="en-US" sz="800" b="0" kern="1200" baseline="0" dirty="0" smtClean="0">
                <a:solidFill>
                  <a:schemeClr val="tx1"/>
                </a:solidFill>
                <a:latin typeface="+mj-lt"/>
                <a:ea typeface="+mn-ea"/>
                <a:cs typeface="+mn-cs"/>
              </a:defRPr>
            </a:lvl5pPr>
            <a:lvl6pPr marL="532800" indent="-176400" algn="l" defTabSz="914400" rtl="0" eaLnBrk="1" latinLnBrk="0" hangingPunct="1">
              <a:spcBef>
                <a:spcPts val="0"/>
              </a:spcBef>
              <a:spcAft>
                <a:spcPts val="1000"/>
              </a:spcAft>
              <a:buFont typeface="Verdana" panose="020B0604030504040204" pitchFamily="34" charset="0"/>
              <a:buChar char="−"/>
              <a:defRPr sz="1200" kern="1200" baseline="0">
                <a:solidFill>
                  <a:schemeClr val="tx1"/>
                </a:solidFill>
                <a:latin typeface="+mn-lt"/>
                <a:ea typeface="+mn-ea"/>
                <a:cs typeface="+mn-cs"/>
              </a:defRPr>
            </a:lvl6pPr>
            <a:lvl7pPr marL="532800" indent="-176400" algn="l" defTabSz="914400" rtl="0" eaLnBrk="1" latinLnBrk="0" hangingPunct="1">
              <a:spcBef>
                <a:spcPts val="0"/>
              </a:spcBef>
              <a:spcAft>
                <a:spcPts val="1000"/>
              </a:spcAft>
              <a:buFont typeface="Verdana" panose="020B0604030504040204" pitchFamily="34" charset="0"/>
              <a:buChar char="−"/>
              <a:defRPr sz="1200" kern="1200">
                <a:solidFill>
                  <a:schemeClr val="tx1"/>
                </a:solidFill>
                <a:latin typeface="+mn-lt"/>
                <a:ea typeface="+mn-ea"/>
                <a:cs typeface="+mn-cs"/>
              </a:defRPr>
            </a:lvl7pPr>
            <a:lvl8pPr marL="532800" indent="-176400" algn="l" defTabSz="914400" rtl="0" eaLnBrk="1" latinLnBrk="0" hangingPunct="1">
              <a:spcBef>
                <a:spcPts val="0"/>
              </a:spcBef>
              <a:spcAft>
                <a:spcPts val="1000"/>
              </a:spcAft>
              <a:buFont typeface="Verdana" panose="020B0604030504040204" pitchFamily="34" charset="0"/>
              <a:buChar char="−"/>
              <a:defRPr sz="1200" kern="1200" baseline="0">
                <a:solidFill>
                  <a:schemeClr val="tx1"/>
                </a:solidFill>
                <a:latin typeface="+mn-lt"/>
                <a:ea typeface="+mn-ea"/>
                <a:cs typeface="+mn-cs"/>
              </a:defRPr>
            </a:lvl8pPr>
            <a:lvl9pPr marL="532800" indent="-176400" algn="l" defTabSz="914400" rtl="0" eaLnBrk="1" latinLnBrk="0" hangingPunct="1">
              <a:spcBef>
                <a:spcPts val="0"/>
              </a:spcBef>
              <a:spcAft>
                <a:spcPts val="1000"/>
              </a:spcAft>
              <a:buFont typeface="Verdana" panose="020B0604030504040204" pitchFamily="34" charset="0"/>
              <a:buChar char="−"/>
              <a:defRPr sz="1200" kern="1200" baseline="0">
                <a:solidFill>
                  <a:schemeClr val="tx1"/>
                </a:solidFill>
                <a:latin typeface="+mn-lt"/>
                <a:ea typeface="+mn-ea"/>
                <a:cs typeface="+mn-cs"/>
              </a:defRPr>
            </a:lvl9pPr>
          </a:lstStyle>
          <a:p>
            <a:r>
              <a:rPr lang="fr-FR" dirty="0" smtClean="0"/>
              <a:t>Signification des formes utilisées dans les </a:t>
            </a:r>
            <a:r>
              <a:rPr lang="fr-FR" dirty="0" err="1" smtClean="0"/>
              <a:t>flowcharts</a:t>
            </a:r>
            <a:endParaRPr lang="fr-FR" dirty="0" smtClean="0"/>
          </a:p>
          <a:p>
            <a:endParaRPr lang="fr-FR" dirty="0" smtClean="0"/>
          </a:p>
          <a:p>
            <a:endParaRPr lang="fr-FR" dirty="0" smtClean="0"/>
          </a:p>
          <a:p>
            <a:endParaRPr lang="fr-FR" dirty="0" smtClean="0"/>
          </a:p>
          <a:p>
            <a:endParaRPr lang="fr-FR" dirty="0" smtClean="0"/>
          </a:p>
          <a:p>
            <a:endParaRPr lang="fr-FR" dirty="0" smtClean="0"/>
          </a:p>
          <a:p>
            <a:pPr marL="311150" lvl="1" indent="0">
              <a:buNone/>
            </a:pPr>
            <a:r>
              <a:rPr lang="fr-FR" dirty="0" smtClean="0"/>
              <a:t>  Risque significatif d’erreur  ou de fraude sur les états financiers</a:t>
            </a:r>
          </a:p>
          <a:p>
            <a:pPr marL="447675" lvl="1"/>
            <a:endParaRPr lang="fr-FR" sz="500" dirty="0" smtClean="0"/>
          </a:p>
          <a:p>
            <a:pPr marL="311150" lvl="1" indent="0">
              <a:buNone/>
            </a:pPr>
            <a:r>
              <a:rPr lang="fr-FR" dirty="0" smtClean="0"/>
              <a:t>  Contrôle manuel</a:t>
            </a:r>
          </a:p>
          <a:p>
            <a:pPr marL="447675" lvl="1"/>
            <a:endParaRPr lang="fr-FR" sz="500" dirty="0" smtClean="0"/>
          </a:p>
          <a:p>
            <a:pPr marL="311150" lvl="1" indent="0">
              <a:buNone/>
            </a:pPr>
            <a:r>
              <a:rPr lang="fr-FR" dirty="0" smtClean="0"/>
              <a:t>  Contrôle semi-automatisé</a:t>
            </a:r>
          </a:p>
          <a:p>
            <a:pPr marL="447675" lvl="1"/>
            <a:endParaRPr lang="fr-FR" sz="500" dirty="0" smtClean="0"/>
          </a:p>
          <a:p>
            <a:pPr marL="311150" lvl="1" indent="0">
              <a:buNone/>
            </a:pPr>
            <a:r>
              <a:rPr lang="fr-FR" dirty="0" smtClean="0"/>
              <a:t>  Contrôle automatisé</a:t>
            </a:r>
          </a:p>
          <a:p>
            <a:endParaRPr lang="fr-FR" sz="500" dirty="0" smtClean="0"/>
          </a:p>
          <a:p>
            <a:endParaRPr lang="fr-FR" dirty="0" smtClean="0"/>
          </a:p>
          <a:p>
            <a:r>
              <a:rPr lang="fr-FR" dirty="0" smtClean="0"/>
              <a:t>Les conclusions sur les contrôles présentées dans la suite du document se lisent selon la nomenclature suivante : </a:t>
            </a:r>
          </a:p>
          <a:p>
            <a:pPr marL="311150" lvl="1" indent="0">
              <a:buNone/>
            </a:pPr>
            <a:r>
              <a:rPr lang="fr-FR" dirty="0" smtClean="0"/>
              <a:t>Le contrôle fait l’objet d’un ou plusieurs points de recommandation de niveau de risque faible ou, sur la base de nos travaux, nous n’avons pas détecté de point nécessitant une recommandation.</a:t>
            </a:r>
          </a:p>
          <a:p>
            <a:pPr marL="311150" lvl="1" indent="0">
              <a:buNone/>
            </a:pPr>
            <a:r>
              <a:rPr lang="fr-FR" dirty="0" smtClean="0"/>
              <a:t>Le contrôle fait l’objet d’un ou plusieurs points de recommandation de niveau de risque modéré. </a:t>
            </a:r>
          </a:p>
          <a:p>
            <a:pPr marL="311150" lvl="1" indent="0">
              <a:buNone/>
            </a:pPr>
            <a:r>
              <a:rPr lang="fr-FR" dirty="0" smtClean="0"/>
              <a:t>Le contrôle fait l’objet d’un ou plusieurs points de recommandation de niveau de risque élevé.</a:t>
            </a:r>
          </a:p>
          <a:p>
            <a:endParaRPr lang="fr-FR" dirty="0" smtClean="0"/>
          </a:p>
          <a:p>
            <a:endParaRPr lang="fr-FR" dirty="0"/>
          </a:p>
        </p:txBody>
      </p:sp>
      <p:sp>
        <p:nvSpPr>
          <p:cNvPr id="8" name="Oval 25"/>
          <p:cNvSpPr>
            <a:spLocks noChangeArrowheads="1"/>
          </p:cNvSpPr>
          <p:nvPr/>
        </p:nvSpPr>
        <p:spPr bwMode="auto">
          <a:xfrm>
            <a:off x="913806" y="3018088"/>
            <a:ext cx="315912" cy="315913"/>
          </a:xfrm>
          <a:prstGeom prst="ellipse">
            <a:avLst/>
          </a:prstGeom>
          <a:solidFill>
            <a:srgbClr val="BC204B"/>
          </a:solidFill>
          <a:ln w="6350">
            <a:solidFill>
              <a:srgbClr val="C00000"/>
            </a:solidFill>
            <a:round/>
            <a:headEnd/>
            <a:tailEnd/>
          </a:ln>
        </p:spPr>
        <p:txBody>
          <a:bodyPr wrap="none" lIns="0" tIns="0" rIns="0" bIns="0" anchor="ctr"/>
          <a:lstStyle/>
          <a:p>
            <a:pPr algn="ctr"/>
            <a:r>
              <a:rPr lang="fr-FR" sz="900" b="1" dirty="0">
                <a:solidFill>
                  <a:schemeClr val="bg1"/>
                </a:solidFill>
              </a:rPr>
              <a:t>Rx</a:t>
            </a:r>
          </a:p>
        </p:txBody>
      </p:sp>
      <p:sp>
        <p:nvSpPr>
          <p:cNvPr id="9" name="Oval 25"/>
          <p:cNvSpPr>
            <a:spLocks noChangeArrowheads="1"/>
          </p:cNvSpPr>
          <p:nvPr/>
        </p:nvSpPr>
        <p:spPr bwMode="auto">
          <a:xfrm>
            <a:off x="913806" y="3994376"/>
            <a:ext cx="315912" cy="315912"/>
          </a:xfrm>
          <a:prstGeom prst="ellipse">
            <a:avLst/>
          </a:prstGeom>
          <a:solidFill>
            <a:srgbClr val="00863D"/>
          </a:solidFill>
          <a:ln w="6350">
            <a:solidFill>
              <a:srgbClr val="7AB800"/>
            </a:solidFill>
            <a:round/>
            <a:headEnd/>
            <a:tailEnd/>
          </a:ln>
        </p:spPr>
        <p:txBody>
          <a:bodyPr wrap="none" lIns="0" tIns="0" rIns="0" bIns="0" anchor="ctr"/>
          <a:lstStyle/>
          <a:p>
            <a:pPr algn="ctr"/>
            <a:r>
              <a:rPr lang="fr-FR" sz="900" b="1" dirty="0">
                <a:solidFill>
                  <a:schemeClr val="bg1"/>
                </a:solidFill>
              </a:rPr>
              <a:t>Cx</a:t>
            </a:r>
          </a:p>
        </p:txBody>
      </p:sp>
      <p:sp>
        <p:nvSpPr>
          <p:cNvPr id="10" name="AutoShape 35"/>
          <p:cNvSpPr>
            <a:spLocks noChangeArrowheads="1"/>
          </p:cNvSpPr>
          <p:nvPr/>
        </p:nvSpPr>
        <p:spPr bwMode="auto">
          <a:xfrm>
            <a:off x="5311561" y="2879594"/>
            <a:ext cx="2303462" cy="1077912"/>
          </a:xfrm>
          <a:prstGeom prst="wedgeRectCallout">
            <a:avLst>
              <a:gd name="adj1" fmla="val -79880"/>
              <a:gd name="adj2" fmla="val -22495"/>
            </a:avLst>
          </a:prstGeom>
          <a:solidFill>
            <a:srgbClr val="009A44"/>
          </a:solidFill>
          <a:ln w="6350">
            <a:noFill/>
            <a:miter lim="800000"/>
            <a:headEnd/>
            <a:tailEnd/>
          </a:ln>
        </p:spPr>
        <p:txBody>
          <a:bodyPr lIns="0" tIns="0" rIns="0" bIns="0" anchor="ctr">
            <a:spAutoFit/>
          </a:bodyPr>
          <a:lstStyle/>
          <a:p>
            <a:pPr algn="ctr" eaLnBrk="0" hangingPunct="0"/>
            <a:r>
              <a:rPr lang="fr-FR" sz="1000" dirty="0" smtClean="0">
                <a:solidFill>
                  <a:schemeClr val="bg1"/>
                </a:solidFill>
              </a:rPr>
              <a:t>Les </a:t>
            </a:r>
            <a:r>
              <a:rPr lang="fr-FR" sz="1000" b="1" dirty="0" smtClean="0">
                <a:solidFill>
                  <a:schemeClr val="bg1"/>
                </a:solidFill>
              </a:rPr>
              <a:t>contrôles</a:t>
            </a:r>
            <a:r>
              <a:rPr lang="fr-FR" sz="1000" dirty="0" smtClean="0">
                <a:solidFill>
                  <a:schemeClr val="bg1"/>
                </a:solidFill>
              </a:rPr>
              <a:t> correspondent aux contrôles en place chez le client (automatisés, semi-automatisés et manuels)</a:t>
            </a:r>
          </a:p>
          <a:p>
            <a:pPr algn="ctr" eaLnBrk="0" hangingPunct="0"/>
            <a:endParaRPr lang="fr-FR" sz="1000" dirty="0" smtClean="0">
              <a:solidFill>
                <a:schemeClr val="bg1"/>
              </a:solidFill>
            </a:endParaRPr>
          </a:p>
          <a:p>
            <a:pPr algn="ctr" eaLnBrk="0" hangingPunct="0"/>
            <a:r>
              <a:rPr lang="fr-FR" sz="1000" dirty="0" smtClean="0">
                <a:solidFill>
                  <a:schemeClr val="bg1"/>
                </a:solidFill>
              </a:rPr>
              <a:t>Utiliser les mêmes “x” pour un contrôle répondant à un risque/WCGW donné</a:t>
            </a:r>
            <a:endParaRPr lang="fr-FR" sz="1000" dirty="0">
              <a:solidFill>
                <a:schemeClr val="bg1"/>
              </a:solidFill>
            </a:endParaRPr>
          </a:p>
        </p:txBody>
      </p:sp>
      <p:sp>
        <p:nvSpPr>
          <p:cNvPr id="11" name="Organigramme : Données 10"/>
          <p:cNvSpPr/>
          <p:nvPr/>
        </p:nvSpPr>
        <p:spPr>
          <a:xfrm>
            <a:off x="3024399" y="1525105"/>
            <a:ext cx="720080" cy="360040"/>
          </a:xfrm>
          <a:prstGeom prst="flowChartInputOutput">
            <a:avLst/>
          </a:prstGeom>
          <a:solidFill>
            <a:srgbClr val="DCDDDD"/>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fontAlgn="auto">
              <a:spcBef>
                <a:spcPts val="0"/>
              </a:spcBef>
              <a:spcAft>
                <a:spcPts val="0"/>
              </a:spcAft>
              <a:defRPr/>
            </a:pPr>
            <a:r>
              <a:rPr lang="fr-FR" sz="600" dirty="0">
                <a:solidFill>
                  <a:srgbClr val="000000"/>
                </a:solidFill>
                <a:cs typeface="Arial" pitchFamily="34" charset="0"/>
              </a:rPr>
              <a:t>Information produite par l’entité</a:t>
            </a:r>
            <a:endParaRPr lang="fr-FR" sz="400" dirty="0">
              <a:ln>
                <a:solidFill>
                  <a:schemeClr val="tx1"/>
                </a:solidFill>
              </a:ln>
              <a:noFill/>
            </a:endParaRPr>
          </a:p>
        </p:txBody>
      </p:sp>
      <p:sp>
        <p:nvSpPr>
          <p:cNvPr id="12" name="Rectangle 11"/>
          <p:cNvSpPr/>
          <p:nvPr/>
        </p:nvSpPr>
        <p:spPr>
          <a:xfrm>
            <a:off x="936638" y="1524634"/>
            <a:ext cx="575593" cy="431800"/>
          </a:xfrm>
          <a:prstGeom prst="rect">
            <a:avLst/>
          </a:prstGeom>
          <a:solidFill>
            <a:srgbClr val="DCDDDD"/>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fontAlgn="auto">
              <a:spcBef>
                <a:spcPts val="0"/>
              </a:spcBef>
              <a:spcAft>
                <a:spcPts val="0"/>
              </a:spcAft>
              <a:defRPr/>
            </a:pPr>
            <a:r>
              <a:rPr lang="fr-FR" sz="600" dirty="0">
                <a:solidFill>
                  <a:schemeClr val="tx1"/>
                </a:solidFill>
              </a:rPr>
              <a:t>Activité manuelle</a:t>
            </a:r>
          </a:p>
        </p:txBody>
      </p:sp>
      <p:sp>
        <p:nvSpPr>
          <p:cNvPr id="13" name="Organigramme : Procédé prédéfini 12"/>
          <p:cNvSpPr/>
          <p:nvPr/>
        </p:nvSpPr>
        <p:spPr>
          <a:xfrm>
            <a:off x="1584239" y="1524634"/>
            <a:ext cx="720725" cy="431800"/>
          </a:xfrm>
          <a:prstGeom prst="flowChartPredefinedProcess">
            <a:avLst/>
          </a:prstGeom>
          <a:solidFill>
            <a:srgbClr val="DCDDDD"/>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fontAlgn="auto">
              <a:spcBef>
                <a:spcPts val="0"/>
              </a:spcBef>
              <a:spcAft>
                <a:spcPts val="0"/>
              </a:spcAft>
              <a:defRPr/>
            </a:pPr>
            <a:r>
              <a:rPr lang="fr-FR" sz="600" dirty="0">
                <a:solidFill>
                  <a:schemeClr val="tx1"/>
                </a:solidFill>
              </a:rPr>
              <a:t>Activité automatisée</a:t>
            </a:r>
          </a:p>
        </p:txBody>
      </p:sp>
      <p:sp>
        <p:nvSpPr>
          <p:cNvPr id="14" name="Organigramme : Décision 13"/>
          <p:cNvSpPr/>
          <p:nvPr/>
        </p:nvSpPr>
        <p:spPr>
          <a:xfrm>
            <a:off x="3816859" y="1480184"/>
            <a:ext cx="647700" cy="404812"/>
          </a:xfrm>
          <a:prstGeom prst="flowChartDecision">
            <a:avLst/>
          </a:prstGeom>
          <a:solidFill>
            <a:srgbClr val="DCDDDD"/>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fontAlgn="auto">
              <a:spcBef>
                <a:spcPts val="0"/>
              </a:spcBef>
              <a:spcAft>
                <a:spcPts val="0"/>
              </a:spcAft>
              <a:defRPr/>
            </a:pPr>
            <a:r>
              <a:rPr lang="fr-FR" sz="600" dirty="0">
                <a:solidFill>
                  <a:schemeClr val="tx1"/>
                </a:solidFill>
              </a:rPr>
              <a:t>Décision</a:t>
            </a:r>
          </a:p>
        </p:txBody>
      </p:sp>
      <p:sp>
        <p:nvSpPr>
          <p:cNvPr id="15" name="Organigramme : Document 14"/>
          <p:cNvSpPr/>
          <p:nvPr/>
        </p:nvSpPr>
        <p:spPr>
          <a:xfrm>
            <a:off x="2376327" y="1524634"/>
            <a:ext cx="576263" cy="431800"/>
          </a:xfrm>
          <a:prstGeom prst="flowChartDocument">
            <a:avLst/>
          </a:prstGeom>
          <a:solidFill>
            <a:srgbClr val="DCDDDD"/>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tIns="0" rIns="36000" bIns="0" anchor="ctr"/>
          <a:lstStyle/>
          <a:p>
            <a:pPr algn="ctr" fontAlgn="auto">
              <a:spcBef>
                <a:spcPts val="0"/>
              </a:spcBef>
              <a:spcAft>
                <a:spcPts val="0"/>
              </a:spcAft>
              <a:defRPr/>
            </a:pPr>
            <a:r>
              <a:rPr lang="fr-FR" sz="600" dirty="0">
                <a:solidFill>
                  <a:schemeClr val="tx1"/>
                </a:solidFill>
              </a:rPr>
              <a:t>Document</a:t>
            </a:r>
          </a:p>
        </p:txBody>
      </p:sp>
      <p:sp>
        <p:nvSpPr>
          <p:cNvPr id="16" name="Organigramme : Terminateur 15"/>
          <p:cNvSpPr/>
          <p:nvPr/>
        </p:nvSpPr>
        <p:spPr>
          <a:xfrm>
            <a:off x="5400663" y="1524634"/>
            <a:ext cx="647700" cy="288925"/>
          </a:xfrm>
          <a:prstGeom prst="flowChartTerminator">
            <a:avLst/>
          </a:prstGeom>
          <a:solidFill>
            <a:srgbClr val="DCDDDD"/>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fontAlgn="auto">
              <a:spcBef>
                <a:spcPts val="0"/>
              </a:spcBef>
              <a:spcAft>
                <a:spcPts val="0"/>
              </a:spcAft>
              <a:defRPr/>
            </a:pPr>
            <a:r>
              <a:rPr lang="fr-FR" sz="600" dirty="0">
                <a:solidFill>
                  <a:schemeClr val="tx1"/>
                </a:solidFill>
              </a:rPr>
              <a:t>Début / fin</a:t>
            </a:r>
          </a:p>
        </p:txBody>
      </p:sp>
      <p:sp>
        <p:nvSpPr>
          <p:cNvPr id="17" name="Oval 25"/>
          <p:cNvSpPr>
            <a:spLocks noChangeArrowheads="1"/>
          </p:cNvSpPr>
          <p:nvPr/>
        </p:nvSpPr>
        <p:spPr bwMode="auto">
          <a:xfrm>
            <a:off x="913806" y="4465500"/>
            <a:ext cx="315912" cy="315913"/>
          </a:xfrm>
          <a:prstGeom prst="ellipse">
            <a:avLst/>
          </a:prstGeom>
          <a:solidFill>
            <a:srgbClr val="0091DA"/>
          </a:solidFill>
          <a:ln w="6350">
            <a:solidFill>
              <a:srgbClr val="0091DA"/>
            </a:solidFill>
            <a:round/>
            <a:headEnd/>
            <a:tailEnd/>
          </a:ln>
        </p:spPr>
        <p:txBody>
          <a:bodyPr wrap="none" lIns="0" tIns="0" rIns="0" bIns="0" anchor="ctr"/>
          <a:lstStyle/>
          <a:p>
            <a:pPr algn="ctr"/>
            <a:r>
              <a:rPr lang="fr-FR" sz="900" b="1" dirty="0">
                <a:solidFill>
                  <a:schemeClr val="bg1"/>
                </a:solidFill>
              </a:rPr>
              <a:t>Cx</a:t>
            </a:r>
          </a:p>
        </p:txBody>
      </p:sp>
      <p:sp>
        <p:nvSpPr>
          <p:cNvPr id="18" name="Oval 25"/>
          <p:cNvSpPr>
            <a:spLocks noChangeArrowheads="1"/>
          </p:cNvSpPr>
          <p:nvPr/>
        </p:nvSpPr>
        <p:spPr bwMode="auto">
          <a:xfrm>
            <a:off x="913806" y="3486922"/>
            <a:ext cx="315912" cy="315913"/>
          </a:xfrm>
          <a:prstGeom prst="ellipse">
            <a:avLst/>
          </a:prstGeom>
          <a:solidFill>
            <a:srgbClr val="00B050"/>
          </a:solidFill>
          <a:ln w="6350">
            <a:solidFill>
              <a:srgbClr val="8099C6"/>
            </a:solidFill>
            <a:round/>
            <a:headEnd/>
            <a:tailEnd/>
          </a:ln>
        </p:spPr>
        <p:txBody>
          <a:bodyPr wrap="none" lIns="0" tIns="0" rIns="0" bIns="0" anchor="ctr"/>
          <a:lstStyle/>
          <a:p>
            <a:pPr algn="ctr"/>
            <a:r>
              <a:rPr lang="fr-FR" sz="900" b="1" dirty="0">
                <a:solidFill>
                  <a:schemeClr val="bg1"/>
                </a:solidFill>
              </a:rPr>
              <a:t>Cx</a:t>
            </a:r>
          </a:p>
        </p:txBody>
      </p:sp>
      <p:sp>
        <p:nvSpPr>
          <p:cNvPr id="19" name="Organigramme : Stockage à accès direct 18"/>
          <p:cNvSpPr/>
          <p:nvPr/>
        </p:nvSpPr>
        <p:spPr>
          <a:xfrm>
            <a:off x="4536567" y="1489101"/>
            <a:ext cx="792088" cy="396044"/>
          </a:xfrm>
          <a:prstGeom prst="flowChartMagneticDrum">
            <a:avLst/>
          </a:prstGeom>
          <a:solidFill>
            <a:srgbClr val="DCDDDD"/>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fr-FR" sz="600" dirty="0" smtClean="0">
                <a:solidFill>
                  <a:schemeClr val="tx1"/>
                </a:solidFill>
              </a:rPr>
              <a:t>Système</a:t>
            </a:r>
            <a:endParaRPr lang="fr-FR" sz="600" dirty="0">
              <a:solidFill>
                <a:schemeClr val="tx1"/>
              </a:solidFill>
            </a:endParaRPr>
          </a:p>
        </p:txBody>
      </p:sp>
      <p:sp>
        <p:nvSpPr>
          <p:cNvPr id="20" name="Organigramme : Carte perforée 19"/>
          <p:cNvSpPr/>
          <p:nvPr/>
        </p:nvSpPr>
        <p:spPr>
          <a:xfrm>
            <a:off x="6120743" y="1453345"/>
            <a:ext cx="720725" cy="431800"/>
          </a:xfrm>
          <a:prstGeom prst="flowChartPunchedCard">
            <a:avLst/>
          </a:prstGeom>
          <a:solidFill>
            <a:srgbClr val="DCDDDD"/>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702463" fontAlgn="auto">
              <a:spcBef>
                <a:spcPts val="0"/>
              </a:spcBef>
              <a:spcAft>
                <a:spcPts val="0"/>
              </a:spcAft>
              <a:defRPr/>
            </a:pPr>
            <a:endParaRPr lang="fr-FR" sz="1411"/>
          </a:p>
        </p:txBody>
      </p:sp>
      <p:sp>
        <p:nvSpPr>
          <p:cNvPr id="21" name="ZoneTexte 37"/>
          <p:cNvSpPr txBox="1">
            <a:spLocks noChangeArrowheads="1"/>
          </p:cNvSpPr>
          <p:nvPr/>
        </p:nvSpPr>
        <p:spPr bwMode="auto">
          <a:xfrm>
            <a:off x="6265205" y="1597808"/>
            <a:ext cx="503238" cy="214312"/>
          </a:xfrm>
          <a:prstGeom prst="rect">
            <a:avLst/>
          </a:prstGeom>
          <a:noFill/>
          <a:ln w="9525">
            <a:noFill/>
            <a:miter lim="800000"/>
            <a:headEnd/>
            <a:tailEnd/>
          </a:ln>
        </p:spPr>
        <p:txBody>
          <a:bodyPr lIns="0" tIns="0" rIns="0" bIns="0">
            <a:spAutoFit/>
          </a:bodyPr>
          <a:lstStyle/>
          <a:p>
            <a:r>
              <a:rPr lang="fr-FR" sz="700" dirty="0"/>
              <a:t>Service organisation</a:t>
            </a:r>
          </a:p>
        </p:txBody>
      </p:sp>
      <p:sp>
        <p:nvSpPr>
          <p:cNvPr id="22" name="Organigramme : Connecteur page suivante 21"/>
          <p:cNvSpPr/>
          <p:nvPr/>
        </p:nvSpPr>
        <p:spPr>
          <a:xfrm>
            <a:off x="6984839" y="1453097"/>
            <a:ext cx="574675" cy="504825"/>
          </a:xfrm>
          <a:prstGeom prst="flowChartOffpageConnector">
            <a:avLst/>
          </a:prstGeom>
          <a:solidFill>
            <a:srgbClr val="DCDDDD"/>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fr-FR"/>
          </a:p>
        </p:txBody>
      </p:sp>
      <p:sp>
        <p:nvSpPr>
          <p:cNvPr id="23" name="ZoneTexte 37"/>
          <p:cNvSpPr txBox="1">
            <a:spLocks noChangeArrowheads="1"/>
          </p:cNvSpPr>
          <p:nvPr/>
        </p:nvSpPr>
        <p:spPr bwMode="auto">
          <a:xfrm>
            <a:off x="7056276" y="1524534"/>
            <a:ext cx="503238" cy="323850"/>
          </a:xfrm>
          <a:prstGeom prst="rect">
            <a:avLst/>
          </a:prstGeom>
          <a:noFill/>
          <a:ln w="9525">
            <a:noFill/>
            <a:miter lim="800000"/>
            <a:headEnd/>
            <a:tailEnd/>
          </a:ln>
        </p:spPr>
        <p:txBody>
          <a:bodyPr lIns="0" tIns="0" rIns="0" bIns="0">
            <a:spAutoFit/>
          </a:bodyPr>
          <a:lstStyle/>
          <a:p>
            <a:r>
              <a:rPr lang="fr-FR" sz="700" dirty="0"/>
              <a:t>Connexion</a:t>
            </a:r>
          </a:p>
          <a:p>
            <a:r>
              <a:rPr lang="fr-FR" sz="700" dirty="0"/>
              <a:t>Début/fin</a:t>
            </a:r>
          </a:p>
          <a:p>
            <a:r>
              <a:rPr lang="fr-FR" sz="700" dirty="0"/>
              <a:t>de page</a:t>
            </a:r>
          </a:p>
        </p:txBody>
      </p:sp>
      <p:pic>
        <p:nvPicPr>
          <p:cNvPr id="24" name="Image 75"/>
          <p:cNvPicPr>
            <a:picLocks noChangeAspect="1"/>
          </p:cNvPicPr>
          <p:nvPr/>
        </p:nvPicPr>
        <p:blipFill>
          <a:blip r:embed="rId5" cstate="print"/>
          <a:srcRect/>
          <a:stretch>
            <a:fillRect/>
          </a:stretch>
        </p:blipFill>
        <p:spPr bwMode="auto">
          <a:xfrm>
            <a:off x="7704919" y="1453097"/>
            <a:ext cx="581025" cy="476250"/>
          </a:xfrm>
          <a:prstGeom prst="rect">
            <a:avLst/>
          </a:prstGeom>
          <a:noFill/>
          <a:ln w="9525">
            <a:noFill/>
            <a:miter lim="800000"/>
            <a:headEnd/>
            <a:tailEnd/>
          </a:ln>
        </p:spPr>
      </p:pic>
      <p:sp>
        <p:nvSpPr>
          <p:cNvPr id="25" name="Rectangle 24"/>
          <p:cNvSpPr/>
          <p:nvPr/>
        </p:nvSpPr>
        <p:spPr>
          <a:xfrm>
            <a:off x="936167" y="2029161"/>
            <a:ext cx="575593" cy="431800"/>
          </a:xfrm>
          <a:prstGeom prst="rect">
            <a:avLst/>
          </a:prstGeom>
          <a:solidFill>
            <a:srgbClr val="DCDDDD"/>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fontAlgn="auto">
              <a:spcBef>
                <a:spcPts val="0"/>
              </a:spcBef>
              <a:spcAft>
                <a:spcPts val="0"/>
              </a:spcAft>
              <a:defRPr/>
            </a:pPr>
            <a:r>
              <a:rPr lang="fr-FR" sz="600" dirty="0">
                <a:solidFill>
                  <a:schemeClr val="tx1"/>
                </a:solidFill>
              </a:rPr>
              <a:t>Activité manuelle</a:t>
            </a:r>
          </a:p>
        </p:txBody>
      </p:sp>
      <p:sp>
        <p:nvSpPr>
          <p:cNvPr id="26" name="Organigramme : Procédé prédéfini 25"/>
          <p:cNvSpPr/>
          <p:nvPr/>
        </p:nvSpPr>
        <p:spPr>
          <a:xfrm>
            <a:off x="1583768" y="2029161"/>
            <a:ext cx="720725" cy="431800"/>
          </a:xfrm>
          <a:prstGeom prst="flowChartPredefinedProcess">
            <a:avLst/>
          </a:prstGeom>
          <a:solidFill>
            <a:srgbClr val="DCDDDD"/>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fontAlgn="auto">
              <a:spcBef>
                <a:spcPts val="0"/>
              </a:spcBef>
              <a:spcAft>
                <a:spcPts val="0"/>
              </a:spcAft>
              <a:defRPr/>
            </a:pPr>
            <a:r>
              <a:rPr lang="fr-FR" sz="600" dirty="0">
                <a:solidFill>
                  <a:schemeClr val="tx1"/>
                </a:solidFill>
              </a:rPr>
              <a:t>Activité automatisée</a:t>
            </a:r>
          </a:p>
        </p:txBody>
      </p:sp>
      <p:sp>
        <p:nvSpPr>
          <p:cNvPr id="27" name="Rectangle 26"/>
          <p:cNvSpPr/>
          <p:nvPr/>
        </p:nvSpPr>
        <p:spPr>
          <a:xfrm>
            <a:off x="936167" y="2389201"/>
            <a:ext cx="576064" cy="155747"/>
          </a:xfrm>
          <a:prstGeom prst="rect">
            <a:avLst/>
          </a:prstGeom>
          <a:solidFill>
            <a:srgbClr val="00257A"/>
          </a:solidFill>
          <a:ln>
            <a:solidFill>
              <a:srgbClr val="007C9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600" dirty="0" smtClean="0"/>
              <a:t>Application</a:t>
            </a:r>
            <a:endParaRPr lang="fr-FR" sz="600" dirty="0"/>
          </a:p>
        </p:txBody>
      </p:sp>
      <p:sp>
        <p:nvSpPr>
          <p:cNvPr id="28" name="Rectangle 27"/>
          <p:cNvSpPr/>
          <p:nvPr/>
        </p:nvSpPr>
        <p:spPr>
          <a:xfrm>
            <a:off x="1584239" y="2389201"/>
            <a:ext cx="720080" cy="155747"/>
          </a:xfrm>
          <a:prstGeom prst="rect">
            <a:avLst/>
          </a:prstGeom>
          <a:solidFill>
            <a:srgbClr val="00257A"/>
          </a:solidFill>
          <a:ln>
            <a:solidFill>
              <a:srgbClr val="007C9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600" dirty="0" smtClean="0"/>
              <a:t>Application</a:t>
            </a:r>
            <a:endParaRPr lang="fr-FR" sz="600" dirty="0"/>
          </a:p>
        </p:txBody>
      </p:sp>
      <p:graphicFrame>
        <p:nvGraphicFramePr>
          <p:cNvPr id="29" name="Object 2"/>
          <p:cNvGraphicFramePr>
            <a:graphicFrameLocks noChangeAspect="1"/>
          </p:cNvGraphicFramePr>
          <p:nvPr>
            <p:extLst>
              <p:ext uri="{D42A27DB-BD31-4B8C-83A1-F6EECF244321}">
                <p14:modId xmlns:p14="http://schemas.microsoft.com/office/powerpoint/2010/main" val="2201531549"/>
              </p:ext>
            </p:extLst>
          </p:nvPr>
        </p:nvGraphicFramePr>
        <p:xfrm>
          <a:off x="2232311" y="2029161"/>
          <a:ext cx="804862" cy="495300"/>
        </p:xfrm>
        <a:graphic>
          <a:graphicData uri="http://schemas.openxmlformats.org/presentationml/2006/ole">
            <mc:AlternateContent xmlns:mc="http://schemas.openxmlformats.org/markup-compatibility/2006">
              <mc:Choice xmlns:v="urn:schemas-microsoft-com:vml" Requires="v">
                <p:oleObj spid="_x0000_s2182" name="Visio" r:id="rId6" imgW="790643" imgH="485775" progId="Visio.Drawing.11">
                  <p:embed/>
                </p:oleObj>
              </mc:Choice>
              <mc:Fallback>
                <p:oleObj name="Visio" r:id="rId6" imgW="790643" imgH="485775" progId="Visio.Drawing.11">
                  <p:embed/>
                  <p:pic>
                    <p:nvPicPr>
                      <p:cNvPr id="0" nam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232311" y="2029161"/>
                        <a:ext cx="804862" cy="495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30" name="Espace réservé du texte 17"/>
          <p:cNvSpPr txBox="1">
            <a:spLocks/>
          </p:cNvSpPr>
          <p:nvPr/>
        </p:nvSpPr>
        <p:spPr>
          <a:xfrm>
            <a:off x="2376327" y="2389201"/>
            <a:ext cx="936104" cy="288032"/>
          </a:xfrm>
          <a:prstGeom prst="rect">
            <a:avLst/>
          </a:prstGeom>
        </p:spPr>
        <p:txBody>
          <a:bodyPr>
            <a:normAutofit/>
          </a:bodyPr>
          <a:lstStyle/>
          <a:p>
            <a:pPr marL="177800" marR="0" lvl="2" indent="-177800" algn="l" defTabSz="914400" rtl="0" eaLnBrk="1" fontAlgn="base" latinLnBrk="0" hangingPunct="1">
              <a:lnSpc>
                <a:spcPct val="100000"/>
              </a:lnSpc>
              <a:spcBef>
                <a:spcPts val="600"/>
              </a:spcBef>
              <a:spcAft>
                <a:spcPct val="0"/>
              </a:spcAft>
              <a:buClr>
                <a:srgbClr val="97989A"/>
              </a:buClr>
              <a:buSzTx/>
              <a:tabLst/>
              <a:defRPr/>
            </a:pPr>
            <a:r>
              <a:rPr kumimoji="0" lang="fr-FR" sz="600" b="1" i="0" u="none" strike="noStrike" kern="1200" cap="none" spc="0" normalizeH="0" baseline="0" noProof="0" dirty="0" smtClean="0">
                <a:ln>
                  <a:noFill/>
                </a:ln>
                <a:solidFill>
                  <a:srgbClr val="000000"/>
                </a:solidFill>
                <a:effectLst/>
                <a:uLnTx/>
                <a:uFillTx/>
                <a:latin typeface="Arial"/>
                <a:ea typeface="+mn-ea"/>
                <a:cs typeface="Arial" pitchFamily="34" charset="0"/>
              </a:rPr>
              <a:t>Référence</a:t>
            </a:r>
            <a:endParaRPr kumimoji="0" lang="fr-FR" sz="600" b="0" i="0" u="none" strike="noStrike" kern="1200" cap="none" spc="0" normalizeH="0" baseline="0" noProof="0" dirty="0">
              <a:ln>
                <a:noFill/>
              </a:ln>
              <a:solidFill>
                <a:schemeClr val="tx1"/>
              </a:solidFill>
              <a:effectLst/>
              <a:uLnTx/>
              <a:uFillTx/>
              <a:latin typeface="Arial"/>
              <a:ea typeface="+mn-ea"/>
              <a:cs typeface="Arial" pitchFamily="34" charset="0"/>
            </a:endParaRPr>
          </a:p>
        </p:txBody>
      </p:sp>
      <p:sp>
        <p:nvSpPr>
          <p:cNvPr id="31" name="AutoShape 35"/>
          <p:cNvSpPr>
            <a:spLocks noChangeArrowheads="1"/>
          </p:cNvSpPr>
          <p:nvPr/>
        </p:nvSpPr>
        <p:spPr bwMode="auto">
          <a:xfrm>
            <a:off x="6787141" y="4124624"/>
            <a:ext cx="1655763" cy="461962"/>
          </a:xfrm>
          <a:prstGeom prst="wedgeRectCallout">
            <a:avLst>
              <a:gd name="adj1" fmla="val -41821"/>
              <a:gd name="adj2" fmla="val -101659"/>
            </a:avLst>
          </a:prstGeom>
          <a:solidFill>
            <a:srgbClr val="43B02A"/>
          </a:solidFill>
          <a:ln w="6350">
            <a:noFill/>
            <a:miter lim="800000"/>
            <a:headEnd/>
            <a:tailEnd/>
          </a:ln>
        </p:spPr>
        <p:txBody>
          <a:bodyPr lIns="0" tIns="0" rIns="0" bIns="0" anchor="ctr">
            <a:spAutoFit/>
          </a:bodyPr>
          <a:lstStyle/>
          <a:p>
            <a:pPr algn="ctr" eaLnBrk="0" hangingPunct="0"/>
            <a:r>
              <a:rPr lang="fr-FR" sz="1000" dirty="0">
                <a:solidFill>
                  <a:schemeClr val="bg1"/>
                </a:solidFill>
              </a:rPr>
              <a:t>Risque dans le processus = WCGW (</a:t>
            </a:r>
            <a:r>
              <a:rPr lang="fr-FR" sz="1000" dirty="0" err="1">
                <a:solidFill>
                  <a:schemeClr val="bg1"/>
                </a:solidFill>
              </a:rPr>
              <a:t>What</a:t>
            </a:r>
            <a:r>
              <a:rPr lang="fr-FR" sz="1000" dirty="0">
                <a:solidFill>
                  <a:schemeClr val="bg1"/>
                </a:solidFill>
              </a:rPr>
              <a:t> </a:t>
            </a:r>
            <a:r>
              <a:rPr lang="fr-FR" sz="1000" dirty="0" err="1">
                <a:solidFill>
                  <a:schemeClr val="bg1"/>
                </a:solidFill>
              </a:rPr>
              <a:t>Could</a:t>
            </a:r>
            <a:r>
              <a:rPr lang="fr-FR" sz="1000" dirty="0">
                <a:solidFill>
                  <a:schemeClr val="bg1"/>
                </a:solidFill>
              </a:rPr>
              <a:t> Go </a:t>
            </a:r>
            <a:r>
              <a:rPr lang="fr-FR" sz="1000" dirty="0" err="1">
                <a:solidFill>
                  <a:schemeClr val="bg1"/>
                </a:solidFill>
              </a:rPr>
              <a:t>Wrong</a:t>
            </a:r>
            <a:r>
              <a:rPr lang="fr-FR" sz="1000" dirty="0">
                <a:solidFill>
                  <a:schemeClr val="bg1"/>
                </a:solidFill>
              </a:rPr>
              <a:t>)</a:t>
            </a:r>
          </a:p>
        </p:txBody>
      </p:sp>
      <p:sp>
        <p:nvSpPr>
          <p:cNvPr id="32" name="Rectangle 16"/>
          <p:cNvSpPr>
            <a:spLocks noChangeAspect="1" noChangeArrowheads="1"/>
          </p:cNvSpPr>
          <p:nvPr/>
        </p:nvSpPr>
        <p:spPr bwMode="auto">
          <a:xfrm>
            <a:off x="930727" y="5729025"/>
            <a:ext cx="180000" cy="178686"/>
          </a:xfrm>
          <a:prstGeom prst="rect">
            <a:avLst/>
          </a:prstGeom>
          <a:solidFill>
            <a:srgbClr val="7AB800"/>
          </a:solidFill>
          <a:ln w="6350">
            <a:noFill/>
            <a:miter lim="800000"/>
            <a:headEnd/>
            <a:tailEnd/>
          </a:ln>
        </p:spPr>
        <p:txBody>
          <a:bodyPr lIns="0" tIns="0" rIns="0" bIns="0" anchor="ctr"/>
          <a:lstStyle/>
          <a:p>
            <a:pPr algn="ctr" defTabSz="762000" eaLnBrk="0" hangingPunct="0"/>
            <a:endParaRPr lang="fr-FR" sz="900">
              <a:solidFill>
                <a:srgbClr val="B21107"/>
              </a:solidFill>
              <a:sym typeface="Wingdings" pitchFamily="2" charset="2"/>
            </a:endParaRPr>
          </a:p>
        </p:txBody>
      </p:sp>
      <p:sp>
        <p:nvSpPr>
          <p:cNvPr id="33" name="Rectangle 16"/>
          <p:cNvSpPr>
            <a:spLocks noChangeAspect="1" noChangeArrowheads="1"/>
          </p:cNvSpPr>
          <p:nvPr/>
        </p:nvSpPr>
        <p:spPr bwMode="auto">
          <a:xfrm>
            <a:off x="930727" y="6120818"/>
            <a:ext cx="180000" cy="178686"/>
          </a:xfrm>
          <a:prstGeom prst="rect">
            <a:avLst/>
          </a:prstGeom>
          <a:solidFill>
            <a:srgbClr val="EAAA00"/>
          </a:solidFill>
          <a:ln w="6350">
            <a:noFill/>
            <a:miter lim="800000"/>
            <a:headEnd/>
            <a:tailEnd/>
          </a:ln>
        </p:spPr>
        <p:txBody>
          <a:bodyPr lIns="0" tIns="0" rIns="0" bIns="0" anchor="ctr"/>
          <a:lstStyle/>
          <a:p>
            <a:pPr algn="ctr" defTabSz="762000" eaLnBrk="0" hangingPunct="0"/>
            <a:endParaRPr lang="fr-FR" sz="900">
              <a:solidFill>
                <a:srgbClr val="B21107"/>
              </a:solidFill>
              <a:sym typeface="Wingdings" pitchFamily="2" charset="2"/>
            </a:endParaRPr>
          </a:p>
        </p:txBody>
      </p:sp>
      <p:sp>
        <p:nvSpPr>
          <p:cNvPr id="34" name="Rectangle 16"/>
          <p:cNvSpPr>
            <a:spLocks noChangeAspect="1" noChangeArrowheads="1"/>
          </p:cNvSpPr>
          <p:nvPr/>
        </p:nvSpPr>
        <p:spPr bwMode="auto">
          <a:xfrm>
            <a:off x="930727" y="6415176"/>
            <a:ext cx="180000" cy="178686"/>
          </a:xfrm>
          <a:prstGeom prst="rect">
            <a:avLst/>
          </a:prstGeom>
          <a:solidFill>
            <a:srgbClr val="9E3039"/>
          </a:solidFill>
          <a:ln w="6350">
            <a:noFill/>
            <a:miter lim="800000"/>
            <a:headEnd/>
            <a:tailEnd/>
          </a:ln>
        </p:spPr>
        <p:txBody>
          <a:bodyPr lIns="0" tIns="0" rIns="0" bIns="0" anchor="ctr"/>
          <a:lstStyle/>
          <a:p>
            <a:pPr algn="ctr" defTabSz="762000" eaLnBrk="0" hangingPunct="0"/>
            <a:endParaRPr lang="fr-FR" sz="900">
              <a:solidFill>
                <a:srgbClr val="B21107"/>
              </a:solidFill>
              <a:sym typeface="Wingdings" pitchFamily="2" charset="2"/>
            </a:endParaRPr>
          </a:p>
        </p:txBody>
      </p:sp>
    </p:spTree>
    <p:extLst>
      <p:ext uri="{BB962C8B-B14F-4D97-AF65-F5344CB8AC3E}">
        <p14:creationId xmlns:p14="http://schemas.microsoft.com/office/powerpoint/2010/main" val="357357415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ZoneTexte 4"/>
          <p:cNvSpPr txBox="1"/>
          <p:nvPr/>
        </p:nvSpPr>
        <p:spPr>
          <a:xfrm>
            <a:off x="881178" y="335139"/>
            <a:ext cx="4894781" cy="261610"/>
          </a:xfrm>
          <a:prstGeom prst="rect">
            <a:avLst/>
          </a:prstGeom>
          <a:noFill/>
        </p:spPr>
        <p:txBody>
          <a:bodyPr wrap="square" lIns="0" rIns="0" rtlCol="0">
            <a:spAutoFit/>
          </a:bodyPr>
          <a:lstStyle/>
          <a:p>
            <a:pPr defTabSz="472972"/>
            <a:r>
              <a:rPr lang="en-US" sz="1100" b="1" dirty="0" smtClean="0">
                <a:solidFill>
                  <a:srgbClr val="002060"/>
                </a:solidFill>
                <a:latin typeface="Univers LT Std 45 Light"/>
                <a:cs typeface="Univers LT Std 45 Light"/>
              </a:rPr>
              <a:t>[</a:t>
            </a:r>
            <a:r>
              <a:rPr lang="fr-FR" sz="1100" b="1" dirty="0">
                <a:solidFill>
                  <a:srgbClr val="002060"/>
                </a:solidFill>
                <a:latin typeface="Univers LT Std 45 Light"/>
                <a:cs typeface="Univers LT Std 45 Light"/>
              </a:rPr>
              <a:t>Principales observations sur le contrôle interne par processus revus</a:t>
            </a:r>
            <a:r>
              <a:rPr lang="en-US" sz="1100" b="1" dirty="0" smtClean="0">
                <a:solidFill>
                  <a:srgbClr val="002060"/>
                </a:solidFill>
                <a:latin typeface="Univers LT Std 45 Light"/>
                <a:cs typeface="Univers LT Std 45 Light"/>
              </a:rPr>
              <a:t>]</a:t>
            </a:r>
            <a:endParaRPr lang="en-US" sz="1100" b="1" dirty="0">
              <a:solidFill>
                <a:srgbClr val="002060"/>
              </a:solidFill>
              <a:latin typeface="Univers LT Std 45 Light"/>
              <a:cs typeface="Univers LT Std 45 Light"/>
            </a:endParaRPr>
          </a:p>
        </p:txBody>
      </p:sp>
      <p:sp>
        <p:nvSpPr>
          <p:cNvPr id="6" name="Titre 1"/>
          <p:cNvSpPr txBox="1">
            <a:spLocks/>
          </p:cNvSpPr>
          <p:nvPr/>
        </p:nvSpPr>
        <p:spPr>
          <a:xfrm>
            <a:off x="879967" y="666751"/>
            <a:ext cx="10055193" cy="500983"/>
          </a:xfrm>
          <a:prstGeom prst="rect">
            <a:avLst/>
          </a:prstGeom>
          <a:noFill/>
        </p:spPr>
        <p:txBody>
          <a:bodyPr vert="horz" lIns="0" tIns="0" rIns="0" bIns="0" rtlCol="0" anchor="t" anchorCtr="0">
            <a:noAutofit/>
          </a:bodyPr>
          <a:lstStyle>
            <a:lvl1pPr eaLnBrk="1" hangingPunct="1">
              <a:lnSpc>
                <a:spcPct val="70000"/>
              </a:lnSpc>
              <a:defRPr sz="3998">
                <a:solidFill>
                  <a:srgbClr val="003087"/>
                </a:solidFill>
                <a:latin typeface="KPMG Extralight" panose="020B0303030202040204" pitchFamily="34" charset="0"/>
                <a:cs typeface="KPMG Extralight" panose="020B0303030202040204" pitchFamily="34" charset="0"/>
              </a:defRPr>
            </a:lvl1pPr>
          </a:lstStyle>
          <a:p>
            <a:pPr defTabSz="914400"/>
            <a:r>
              <a:rPr lang="fr-FR" dirty="0"/>
              <a:t>Réception des </a:t>
            </a:r>
            <a:r>
              <a:rPr lang="fr-FR" dirty="0" err="1"/>
              <a:t>statements</a:t>
            </a:r>
            <a:r>
              <a:rPr lang="fr-FR" dirty="0"/>
              <a:t>/Chiffre </a:t>
            </a:r>
            <a:r>
              <a:rPr lang="fr-FR" dirty="0" smtClean="0"/>
              <a:t>d’affaires - </a:t>
            </a:r>
            <a:r>
              <a:rPr lang="fr-FR" dirty="0" err="1" smtClean="0"/>
              <a:t>Flowchart</a:t>
            </a:r>
            <a:endParaRPr kumimoji="0" lang="fr-FR" sz="3998" b="0" i="0" u="none" strike="noStrike" kern="0" cap="none" spc="0" normalizeH="0" baseline="0" noProof="0" dirty="0">
              <a:ln>
                <a:noFill/>
              </a:ln>
              <a:solidFill>
                <a:srgbClr val="003087"/>
              </a:solidFill>
              <a:effectLst/>
              <a:uLnTx/>
              <a:uFillTx/>
              <a:latin typeface="KPMG Extralight" panose="020B0303030202040204" pitchFamily="34" charset="0"/>
            </a:endParaRPr>
          </a:p>
        </p:txBody>
      </p:sp>
      <p:pic>
        <p:nvPicPr>
          <p:cNvPr id="2" name="Image 1"/>
          <p:cNvPicPr>
            <a:picLocks noChangeAspect="1"/>
          </p:cNvPicPr>
          <p:nvPr/>
        </p:nvPicPr>
        <p:blipFill>
          <a:blip r:embed="rId3"/>
          <a:stretch>
            <a:fillRect/>
          </a:stretch>
        </p:blipFill>
        <p:spPr>
          <a:xfrm>
            <a:off x="-6045" y="1142509"/>
            <a:ext cx="11015785" cy="5993822"/>
          </a:xfrm>
          <a:prstGeom prst="rect">
            <a:avLst/>
          </a:prstGeom>
        </p:spPr>
      </p:pic>
    </p:spTree>
    <p:extLst>
      <p:ext uri="{BB962C8B-B14F-4D97-AF65-F5344CB8AC3E}">
        <p14:creationId xmlns:p14="http://schemas.microsoft.com/office/powerpoint/2010/main" val="114994572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ZoneTexte 4"/>
          <p:cNvSpPr txBox="1"/>
          <p:nvPr/>
        </p:nvSpPr>
        <p:spPr>
          <a:xfrm>
            <a:off x="881178" y="335139"/>
            <a:ext cx="4894781" cy="261610"/>
          </a:xfrm>
          <a:prstGeom prst="rect">
            <a:avLst/>
          </a:prstGeom>
          <a:noFill/>
        </p:spPr>
        <p:txBody>
          <a:bodyPr wrap="square" lIns="0" rIns="0" rtlCol="0">
            <a:spAutoFit/>
          </a:bodyPr>
          <a:lstStyle/>
          <a:p>
            <a:pPr defTabSz="472972"/>
            <a:r>
              <a:rPr lang="en-US" sz="1100" b="1" dirty="0" smtClean="0">
                <a:solidFill>
                  <a:srgbClr val="002060"/>
                </a:solidFill>
                <a:latin typeface="Univers LT Std 45 Light"/>
                <a:cs typeface="Univers LT Std 45 Light"/>
              </a:rPr>
              <a:t>[</a:t>
            </a:r>
            <a:r>
              <a:rPr lang="fr-FR" sz="1100" b="1" dirty="0">
                <a:solidFill>
                  <a:srgbClr val="002060"/>
                </a:solidFill>
                <a:latin typeface="Univers LT Std 45 Light"/>
                <a:cs typeface="Univers LT Std 45 Light"/>
              </a:rPr>
              <a:t>Principales observations sur le contrôle interne par processus revus</a:t>
            </a:r>
            <a:r>
              <a:rPr lang="en-US" sz="1100" b="1" dirty="0" smtClean="0">
                <a:solidFill>
                  <a:srgbClr val="002060"/>
                </a:solidFill>
                <a:latin typeface="Univers LT Std 45 Light"/>
                <a:cs typeface="Univers LT Std 45 Light"/>
              </a:rPr>
              <a:t>]</a:t>
            </a:r>
            <a:endParaRPr lang="en-US" sz="1100" b="1" dirty="0">
              <a:solidFill>
                <a:srgbClr val="002060"/>
              </a:solidFill>
              <a:latin typeface="Univers LT Std 45 Light"/>
              <a:cs typeface="Univers LT Std 45 Light"/>
            </a:endParaRPr>
          </a:p>
        </p:txBody>
      </p:sp>
      <p:sp>
        <p:nvSpPr>
          <p:cNvPr id="6" name="Titre 1"/>
          <p:cNvSpPr txBox="1">
            <a:spLocks/>
          </p:cNvSpPr>
          <p:nvPr/>
        </p:nvSpPr>
        <p:spPr>
          <a:xfrm>
            <a:off x="879967" y="666751"/>
            <a:ext cx="9731497" cy="942975"/>
          </a:xfrm>
          <a:prstGeom prst="rect">
            <a:avLst/>
          </a:prstGeom>
          <a:noFill/>
        </p:spPr>
        <p:txBody>
          <a:bodyPr vert="horz" lIns="0" tIns="0" rIns="0" bIns="0" rtlCol="0" anchor="t" anchorCtr="0">
            <a:noAutofit/>
          </a:bodyPr>
          <a:lstStyle>
            <a:lvl1pPr eaLnBrk="1" hangingPunct="1">
              <a:lnSpc>
                <a:spcPct val="70000"/>
              </a:lnSpc>
              <a:defRPr sz="3998">
                <a:solidFill>
                  <a:srgbClr val="003087"/>
                </a:solidFill>
                <a:latin typeface="KPMG Extralight" panose="020B0303030202040204" pitchFamily="34" charset="0"/>
                <a:cs typeface="KPMG Extralight" panose="020B0303030202040204" pitchFamily="34" charset="0"/>
              </a:defRPr>
            </a:lvl1pPr>
          </a:lstStyle>
          <a:p>
            <a:pPr lvl="0" defTabSz="914400"/>
            <a:r>
              <a:rPr lang="fr-FR" dirty="0" smtClean="0"/>
              <a:t>Réception des </a:t>
            </a:r>
            <a:r>
              <a:rPr lang="fr-FR" dirty="0" err="1" smtClean="0"/>
              <a:t>statements</a:t>
            </a:r>
            <a:r>
              <a:rPr lang="fr-FR" dirty="0" smtClean="0"/>
              <a:t>/Chiffre d’affaires – Contrôles pertinents identifiés</a:t>
            </a:r>
            <a:endParaRPr kumimoji="0" lang="fr-FR" sz="3998" b="0" i="0" u="none" strike="noStrike" kern="0" cap="none" spc="0" normalizeH="0" baseline="0" noProof="0" dirty="0">
              <a:ln>
                <a:noFill/>
              </a:ln>
              <a:solidFill>
                <a:srgbClr val="003087"/>
              </a:solidFill>
              <a:effectLst/>
              <a:uLnTx/>
              <a:uFillTx/>
              <a:latin typeface="KPMG Extralight" panose="020B0303030202040204" pitchFamily="34" charset="0"/>
            </a:endParaRPr>
          </a:p>
        </p:txBody>
      </p:sp>
      <p:graphicFrame>
        <p:nvGraphicFramePr>
          <p:cNvPr id="8" name="Group 72"/>
          <p:cNvGraphicFramePr>
            <a:graphicFrameLocks/>
          </p:cNvGraphicFramePr>
          <p:nvPr>
            <p:extLst>
              <p:ext uri="{D42A27DB-BD31-4B8C-83A1-F6EECF244321}">
                <p14:modId xmlns:p14="http://schemas.microsoft.com/office/powerpoint/2010/main" val="3975124943"/>
              </p:ext>
            </p:extLst>
          </p:nvPr>
        </p:nvGraphicFramePr>
        <p:xfrm>
          <a:off x="335578" y="1093879"/>
          <a:ext cx="10090462" cy="4392522"/>
        </p:xfrm>
        <a:graphic>
          <a:graphicData uri="http://schemas.openxmlformats.org/drawingml/2006/table">
            <a:tbl>
              <a:tblPr/>
              <a:tblGrid>
                <a:gridCol w="297489"/>
                <a:gridCol w="1601855"/>
                <a:gridCol w="2226341"/>
                <a:gridCol w="899776"/>
                <a:gridCol w="779859"/>
                <a:gridCol w="790844"/>
                <a:gridCol w="659534"/>
                <a:gridCol w="69850"/>
                <a:gridCol w="854997"/>
                <a:gridCol w="1909917"/>
              </a:tblGrid>
              <a:tr h="186690">
                <a:tc rowSpan="2">
                  <a:txBody>
                    <a:bodyPr/>
                    <a:lstStyle/>
                    <a:p>
                      <a:pPr marL="0" marR="0" lvl="0" indent="0" algn="ctr" defTabSz="914400" rtl="0" eaLnBrk="1" fontAlgn="base" latinLnBrk="0" hangingPunct="1">
                        <a:lnSpc>
                          <a:spcPct val="100000"/>
                        </a:lnSpc>
                        <a:spcBef>
                          <a:spcPct val="40000"/>
                        </a:spcBef>
                        <a:spcAft>
                          <a:spcPct val="0"/>
                        </a:spcAft>
                        <a:buClrTx/>
                        <a:buSzTx/>
                        <a:buFontTx/>
                        <a:buNone/>
                        <a:tabLst/>
                      </a:pPr>
                      <a:r>
                        <a:rPr kumimoji="0" lang="fr-FR" sz="900" b="1" i="0" u="none" strike="noStrike" kern="1200" cap="none" normalizeH="0" baseline="0" dirty="0" smtClean="0">
                          <a:ln>
                            <a:noFill/>
                          </a:ln>
                          <a:solidFill>
                            <a:schemeClr val="bg1"/>
                          </a:solidFill>
                          <a:effectLst/>
                          <a:latin typeface="Univers 45 Light" pitchFamily="2" charset="0"/>
                          <a:ea typeface="+mn-ea"/>
                          <a:cs typeface="+mn-cs"/>
                        </a:rPr>
                        <a:t>#</a:t>
                      </a:r>
                    </a:p>
                  </a:txBody>
                  <a:tcPr marL="95250" marR="95250" marT="49530" marB="49530"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0091DA"/>
                    </a:solidFill>
                  </a:tcPr>
                </a:tc>
                <a:tc rowSpan="2">
                  <a:txBody>
                    <a:bodyPr/>
                    <a:lstStyle/>
                    <a:p>
                      <a:pPr marL="0" marR="0" lvl="0" indent="0" algn="ctr" defTabSz="914400" rtl="0" eaLnBrk="1" fontAlgn="base" latinLnBrk="0" hangingPunct="1">
                        <a:lnSpc>
                          <a:spcPct val="100000"/>
                        </a:lnSpc>
                        <a:spcBef>
                          <a:spcPct val="40000"/>
                        </a:spcBef>
                        <a:spcAft>
                          <a:spcPct val="0"/>
                        </a:spcAft>
                        <a:buClrTx/>
                        <a:buSzTx/>
                        <a:buFontTx/>
                        <a:buNone/>
                        <a:tabLst/>
                      </a:pPr>
                      <a:r>
                        <a:rPr kumimoji="0" lang="fr-FR" sz="900" b="1" i="0" u="none" strike="noStrike" kern="1200" cap="none" normalizeH="0" baseline="0" dirty="0" smtClean="0">
                          <a:ln>
                            <a:noFill/>
                          </a:ln>
                          <a:solidFill>
                            <a:schemeClr val="bg1"/>
                          </a:solidFill>
                          <a:effectLst/>
                          <a:latin typeface="Univers 45 Light" pitchFamily="2" charset="0"/>
                          <a:ea typeface="+mn-ea"/>
                          <a:cs typeface="+mn-cs"/>
                        </a:rPr>
                        <a:t>Risque couvert</a:t>
                      </a:r>
                    </a:p>
                  </a:txBody>
                  <a:tcPr marL="95250" marR="95250" marT="49530" marB="49530"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0091DA"/>
                    </a:solidFill>
                  </a:tcPr>
                </a:tc>
                <a:tc rowSpan="2">
                  <a:txBody>
                    <a:bodyPr/>
                    <a:lstStyle/>
                    <a:p>
                      <a:pPr marL="0" marR="0" lvl="0" indent="0" algn="ctr" defTabSz="914400" rtl="0" eaLnBrk="1" fontAlgn="base" latinLnBrk="0" hangingPunct="1">
                        <a:lnSpc>
                          <a:spcPct val="100000"/>
                        </a:lnSpc>
                        <a:spcBef>
                          <a:spcPct val="40000"/>
                        </a:spcBef>
                        <a:spcAft>
                          <a:spcPct val="0"/>
                        </a:spcAft>
                        <a:buClrTx/>
                        <a:buSzTx/>
                        <a:buFontTx/>
                        <a:buNone/>
                        <a:tabLst/>
                      </a:pPr>
                      <a:r>
                        <a:rPr kumimoji="0" lang="fr-FR" sz="900" b="1" i="0" u="none" strike="noStrike" kern="1200" cap="none" normalizeH="0" baseline="0" dirty="0" smtClean="0">
                          <a:ln>
                            <a:noFill/>
                          </a:ln>
                          <a:solidFill>
                            <a:schemeClr val="bg1"/>
                          </a:solidFill>
                          <a:effectLst/>
                          <a:latin typeface="Univers 45 Light" pitchFamily="2" charset="0"/>
                          <a:ea typeface="+mn-ea"/>
                          <a:cs typeface="+mn-cs"/>
                        </a:rPr>
                        <a:t>Description du contrôle</a:t>
                      </a:r>
                    </a:p>
                  </a:txBody>
                  <a:tcPr marL="95250" marR="95250" marT="49530" marB="49530"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0091DA"/>
                    </a:solidFill>
                  </a:tcPr>
                </a:tc>
                <a:tc rowSpan="2">
                  <a:txBody>
                    <a:bodyPr/>
                    <a:lstStyle/>
                    <a:p>
                      <a:pPr marL="0" marR="0" lvl="0" indent="0" algn="ctr" defTabSz="914400" rtl="0" eaLnBrk="1" fontAlgn="base" latinLnBrk="0" hangingPunct="1">
                        <a:lnSpc>
                          <a:spcPct val="100000"/>
                        </a:lnSpc>
                        <a:spcBef>
                          <a:spcPct val="40000"/>
                        </a:spcBef>
                        <a:spcAft>
                          <a:spcPct val="0"/>
                        </a:spcAft>
                        <a:buClrTx/>
                        <a:buSzTx/>
                        <a:buFontTx/>
                        <a:buNone/>
                        <a:tabLst/>
                      </a:pPr>
                      <a:r>
                        <a:rPr kumimoji="0" lang="fr-FR" sz="900" b="1" i="0" u="none" strike="noStrike" kern="1200" cap="none" normalizeH="0" baseline="0" dirty="0" smtClean="0">
                          <a:ln>
                            <a:noFill/>
                          </a:ln>
                          <a:solidFill>
                            <a:schemeClr val="bg1"/>
                          </a:solidFill>
                          <a:effectLst/>
                          <a:latin typeface="Univers 45 Light" pitchFamily="2" charset="0"/>
                          <a:ea typeface="+mn-ea"/>
                          <a:cs typeface="+mn-cs"/>
                        </a:rPr>
                        <a:t>Responsable</a:t>
                      </a:r>
                    </a:p>
                  </a:txBody>
                  <a:tcPr marL="95250" marR="95250" marT="49530" marB="49530"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0091DA"/>
                    </a:solidFill>
                  </a:tcPr>
                </a:tc>
                <a:tc rowSpan="2">
                  <a:txBody>
                    <a:bodyPr/>
                    <a:lstStyle/>
                    <a:p>
                      <a:pPr marL="0" marR="0" lvl="0" indent="0" algn="ctr" defTabSz="914400" rtl="0" eaLnBrk="1" fontAlgn="base" latinLnBrk="0" hangingPunct="1">
                        <a:lnSpc>
                          <a:spcPct val="100000"/>
                        </a:lnSpc>
                        <a:spcBef>
                          <a:spcPct val="40000"/>
                        </a:spcBef>
                        <a:spcAft>
                          <a:spcPct val="0"/>
                        </a:spcAft>
                        <a:buClrTx/>
                        <a:buSzTx/>
                        <a:buFontTx/>
                        <a:buNone/>
                        <a:tabLst/>
                      </a:pPr>
                      <a:r>
                        <a:rPr kumimoji="0" lang="fr-FR" sz="900" b="1" i="0" u="none" strike="noStrike" kern="1200" cap="none" normalizeH="0" baseline="0" dirty="0" smtClean="0">
                          <a:ln>
                            <a:noFill/>
                          </a:ln>
                          <a:solidFill>
                            <a:schemeClr val="bg1"/>
                          </a:solidFill>
                          <a:effectLst/>
                          <a:latin typeface="Univers 45 Light" pitchFamily="2" charset="0"/>
                          <a:ea typeface="+mn-ea"/>
                          <a:cs typeface="+mn-cs"/>
                        </a:rPr>
                        <a:t>Nature du contrôle</a:t>
                      </a:r>
                    </a:p>
                  </a:txBody>
                  <a:tcPr marL="95250" marR="95250" marT="49530" marB="49530"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0091DA"/>
                    </a:solidFill>
                  </a:tcPr>
                </a:tc>
                <a:tc rowSpan="2">
                  <a:txBody>
                    <a:bodyPr/>
                    <a:lstStyle/>
                    <a:p>
                      <a:pPr marL="0" marR="0" lvl="0" indent="0" algn="ctr" defTabSz="914400" rtl="0" eaLnBrk="1" fontAlgn="base" latinLnBrk="0" hangingPunct="1">
                        <a:lnSpc>
                          <a:spcPct val="100000"/>
                        </a:lnSpc>
                        <a:spcBef>
                          <a:spcPct val="40000"/>
                        </a:spcBef>
                        <a:spcAft>
                          <a:spcPct val="0"/>
                        </a:spcAft>
                        <a:buClrTx/>
                        <a:buSzTx/>
                        <a:buFontTx/>
                        <a:buNone/>
                        <a:tabLst/>
                      </a:pPr>
                      <a:r>
                        <a:rPr kumimoji="0" lang="fr-FR" sz="900" b="1" i="0" u="none" strike="noStrike" kern="1200" cap="none" normalizeH="0" baseline="0" dirty="0" smtClean="0">
                          <a:ln>
                            <a:noFill/>
                          </a:ln>
                          <a:solidFill>
                            <a:schemeClr val="bg1"/>
                          </a:solidFill>
                          <a:effectLst/>
                          <a:latin typeface="Univers 45 Light" pitchFamily="2" charset="0"/>
                          <a:ea typeface="+mn-ea"/>
                          <a:cs typeface="+mn-cs"/>
                        </a:rPr>
                        <a:t>Fréquence</a:t>
                      </a:r>
                    </a:p>
                  </a:txBody>
                  <a:tcPr marL="95250" marR="95250" marT="49530" marB="49530"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0091DA"/>
                    </a:solidFill>
                  </a:tcPr>
                </a:tc>
                <a:tc gridSpan="3">
                  <a:txBody>
                    <a:bodyPr/>
                    <a:lstStyle/>
                    <a:p>
                      <a:pPr marL="0" marR="0" lvl="0" indent="0" algn="ctr" defTabSz="762000" rtl="0" eaLnBrk="1" fontAlgn="base" latinLnBrk="0" hangingPunct="1">
                        <a:lnSpc>
                          <a:spcPct val="100000"/>
                        </a:lnSpc>
                        <a:spcBef>
                          <a:spcPts val="200"/>
                        </a:spcBef>
                        <a:spcAft>
                          <a:spcPts val="200"/>
                        </a:spcAft>
                        <a:buClrTx/>
                        <a:buSzTx/>
                        <a:buFontTx/>
                        <a:buNone/>
                        <a:tabLst/>
                        <a:defRPr/>
                      </a:pPr>
                      <a:r>
                        <a:rPr kumimoji="0" lang="fr-FR" sz="900" b="1" i="0" u="none" strike="noStrike" kern="1200" cap="none" spc="0" normalizeH="0" baseline="0" noProof="0" dirty="0" smtClean="0">
                          <a:ln>
                            <a:noFill/>
                          </a:ln>
                          <a:solidFill>
                            <a:srgbClr val="FFFFFF"/>
                          </a:solidFill>
                          <a:effectLst/>
                          <a:uLnTx/>
                          <a:uFillTx/>
                          <a:latin typeface="Univers for KPMG" panose="020B0603020202020204" pitchFamily="34" charset="0"/>
                          <a:ea typeface="+mn-ea"/>
                          <a:cs typeface="+mn-cs"/>
                        </a:rPr>
                        <a:t>Résultat du test</a:t>
                      </a:r>
                    </a:p>
                  </a:txBody>
                  <a:tcPr marL="54000" marR="54000" marT="54000" marB="54000"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0091DA"/>
                    </a:solidFill>
                  </a:tcPr>
                </a:tc>
                <a:tc hMerge="1">
                  <a:txBody>
                    <a:bodyPr/>
                    <a:lstStyle/>
                    <a:p>
                      <a:endParaRPr lang="fr-FR"/>
                    </a:p>
                  </a:txBody>
                  <a:tcPr/>
                </a:tc>
                <a:tc hMerge="1">
                  <a:txBody>
                    <a:bodyPr/>
                    <a:lstStyle/>
                    <a:p>
                      <a:endParaRPr lang="fr-FR"/>
                    </a:p>
                  </a:txBody>
                  <a:tcPr/>
                </a:tc>
                <a:tc rowSpan="2">
                  <a:txBody>
                    <a:bodyPr/>
                    <a:lstStyle/>
                    <a:p>
                      <a:pPr marL="0" marR="0" lvl="0" indent="0" algn="ctr" defTabSz="762000" rtl="0" eaLnBrk="1" fontAlgn="base" latinLnBrk="0" hangingPunct="1">
                        <a:lnSpc>
                          <a:spcPct val="100000"/>
                        </a:lnSpc>
                        <a:spcBef>
                          <a:spcPts val="200"/>
                        </a:spcBef>
                        <a:spcAft>
                          <a:spcPts val="200"/>
                        </a:spcAft>
                        <a:buClrTx/>
                        <a:buSzTx/>
                        <a:buFontTx/>
                        <a:buNone/>
                        <a:tabLst/>
                        <a:defRPr/>
                      </a:pPr>
                      <a:r>
                        <a:rPr kumimoji="0" lang="fr-FR" sz="900" b="1" i="0" u="none" strike="noStrike" kern="1200" cap="none" spc="0" normalizeH="0" baseline="0" noProof="0" dirty="0" smtClean="0">
                          <a:ln>
                            <a:noFill/>
                          </a:ln>
                          <a:solidFill>
                            <a:srgbClr val="FFFFFF"/>
                          </a:solidFill>
                          <a:effectLst/>
                          <a:uLnTx/>
                          <a:uFillTx/>
                          <a:latin typeface="Univers for KPMG" panose="020B0603020202020204" pitchFamily="34" charset="0"/>
                          <a:ea typeface="+mn-ea"/>
                          <a:cs typeface="+mn-cs"/>
                        </a:rPr>
                        <a:t>Commentaire</a:t>
                      </a:r>
                    </a:p>
                  </a:txBody>
                  <a:tcPr marL="54000" marR="54000" marT="54000" marB="54000"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0091DA"/>
                    </a:solidFill>
                  </a:tcPr>
                </a:tc>
              </a:tr>
              <a:tr h="186690">
                <a:tc vMerge="1">
                  <a:txBody>
                    <a:bodyPr/>
                    <a:lstStyle/>
                    <a:p>
                      <a:endParaRPr lang="fr-FR"/>
                    </a:p>
                  </a:txBody>
                  <a:tcPr/>
                </a:tc>
                <a:tc vMerge="1">
                  <a:txBody>
                    <a:bodyPr/>
                    <a:lstStyle/>
                    <a:p>
                      <a:endParaRPr lang="fr-FR"/>
                    </a:p>
                  </a:txBody>
                  <a:tcPr/>
                </a:tc>
                <a:tc vMerge="1">
                  <a:txBody>
                    <a:bodyPr/>
                    <a:lstStyle/>
                    <a:p>
                      <a:endParaRPr lang="fr-FR"/>
                    </a:p>
                  </a:txBody>
                  <a:tcPr/>
                </a:tc>
                <a:tc vMerge="1">
                  <a:txBody>
                    <a:bodyPr/>
                    <a:lstStyle/>
                    <a:p>
                      <a:endParaRPr lang="fr-FR"/>
                    </a:p>
                  </a:txBody>
                  <a:tcPr/>
                </a:tc>
                <a:tc vMerge="1">
                  <a:txBody>
                    <a:bodyPr/>
                    <a:lstStyle/>
                    <a:p>
                      <a:endParaRPr lang="fr-FR"/>
                    </a:p>
                  </a:txBody>
                  <a:tcPr/>
                </a:tc>
                <a:tc vMerge="1">
                  <a:txBody>
                    <a:bodyPr/>
                    <a:lstStyle/>
                    <a:p>
                      <a:endParaRPr lang="fr-FR"/>
                    </a:p>
                  </a:txBody>
                  <a:tcPr/>
                </a:tc>
                <a:tc>
                  <a:txBody>
                    <a:bodyPr/>
                    <a:lstStyle/>
                    <a:p>
                      <a:pPr marL="0" marR="0" lvl="0" indent="0" algn="ctr" defTabSz="914400" rtl="0" eaLnBrk="1" fontAlgn="auto" latinLnBrk="0" hangingPunct="1">
                        <a:lnSpc>
                          <a:spcPct val="100000"/>
                        </a:lnSpc>
                        <a:spcBef>
                          <a:spcPts val="200"/>
                        </a:spcBef>
                        <a:spcAft>
                          <a:spcPts val="200"/>
                        </a:spcAft>
                        <a:buClrTx/>
                        <a:buSzTx/>
                        <a:buFontTx/>
                        <a:buNone/>
                        <a:tabLst/>
                        <a:defRPr/>
                      </a:pPr>
                      <a:r>
                        <a:rPr kumimoji="0" lang="fr-FR" sz="900" b="1" i="0" u="none" strike="noStrike" kern="1200" cap="none" spc="0" normalizeH="0" baseline="0" noProof="0" dirty="0" smtClean="0">
                          <a:ln>
                            <a:noFill/>
                          </a:ln>
                          <a:solidFill>
                            <a:srgbClr val="FFFFFF"/>
                          </a:solidFill>
                          <a:effectLst/>
                          <a:uLnTx/>
                          <a:uFillTx/>
                          <a:latin typeface="Univers for KPMG" panose="020B0603020202020204" pitchFamily="34" charset="0"/>
                          <a:ea typeface="+mn-ea"/>
                          <a:cs typeface="+mn-cs"/>
                        </a:rPr>
                        <a:t>Conception et application</a:t>
                      </a:r>
                      <a:endParaRPr kumimoji="0" lang="fr-FR" sz="900" b="1" i="0" u="none" strike="noStrike" cap="none" normalizeH="0" baseline="30000" dirty="0" smtClean="0">
                        <a:ln>
                          <a:noFill/>
                        </a:ln>
                        <a:solidFill>
                          <a:schemeClr val="bg1"/>
                        </a:solidFill>
                        <a:effectLst/>
                        <a:latin typeface="Univers for KPMG" panose="020B0603020202020204" pitchFamily="34" charset="0"/>
                        <a:cs typeface="Arial" pitchFamily="34" charset="0"/>
                      </a:endParaRPr>
                    </a:p>
                  </a:txBody>
                  <a:tcPr marL="18000" marR="18000" marT="54000" marB="54000"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0091DA"/>
                    </a:solidFill>
                  </a:tcPr>
                </a:tc>
                <a:tc gridSpan="2">
                  <a:txBody>
                    <a:bodyPr/>
                    <a:lstStyle/>
                    <a:p>
                      <a:pPr marL="0" marR="0" lvl="0" indent="0" algn="ctr" defTabSz="914400" rtl="0" eaLnBrk="1" fontAlgn="auto" latinLnBrk="0" hangingPunct="1">
                        <a:lnSpc>
                          <a:spcPct val="100000"/>
                        </a:lnSpc>
                        <a:spcBef>
                          <a:spcPts val="200"/>
                        </a:spcBef>
                        <a:spcAft>
                          <a:spcPts val="200"/>
                        </a:spcAft>
                        <a:buClrTx/>
                        <a:buSzTx/>
                        <a:buFontTx/>
                        <a:buNone/>
                        <a:tabLst/>
                        <a:defRPr/>
                      </a:pPr>
                      <a:r>
                        <a:rPr kumimoji="0" lang="fr-FR" sz="900" b="1" i="0" u="none" strike="noStrike" kern="1200" cap="none" spc="0" normalizeH="0" baseline="0" noProof="0" dirty="0" smtClean="0">
                          <a:ln>
                            <a:noFill/>
                          </a:ln>
                          <a:solidFill>
                            <a:srgbClr val="FFFFFF"/>
                          </a:solidFill>
                          <a:effectLst/>
                          <a:uLnTx/>
                          <a:uFillTx/>
                          <a:latin typeface="Univers for KPMG" panose="020B0603020202020204" pitchFamily="34" charset="0"/>
                          <a:ea typeface="+mn-ea"/>
                          <a:cs typeface="+mn-cs"/>
                        </a:rPr>
                        <a:t>Efficacité</a:t>
                      </a:r>
                      <a:endParaRPr kumimoji="0" lang="fr-FR" sz="900" b="0" i="0" u="none" strike="noStrike" cap="none" normalizeH="0" baseline="30000" dirty="0" smtClean="0">
                        <a:ln>
                          <a:noFill/>
                        </a:ln>
                        <a:solidFill>
                          <a:schemeClr val="bg1"/>
                        </a:solidFill>
                        <a:effectLst/>
                        <a:latin typeface="Univers for KPMG" panose="020B0603020202020204" pitchFamily="34" charset="0"/>
                        <a:cs typeface="Arial" pitchFamily="34" charset="0"/>
                      </a:endParaRPr>
                    </a:p>
                  </a:txBody>
                  <a:tcPr marL="18000" marR="18000" marT="54000" marB="54000"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0091DA"/>
                    </a:solidFill>
                  </a:tcPr>
                </a:tc>
                <a:tc hMerge="1">
                  <a:txBody>
                    <a:bodyPr/>
                    <a:lstStyle/>
                    <a:p>
                      <a:endParaRPr lang="fr-FR"/>
                    </a:p>
                  </a:txBody>
                  <a:tcPr/>
                </a:tc>
                <a:tc vMerge="1">
                  <a:txBody>
                    <a:bodyPr/>
                    <a:lstStyle/>
                    <a:p>
                      <a:pPr marL="0" marR="0" lvl="0" indent="0" algn="ctr" defTabSz="914400" rtl="0" eaLnBrk="1" fontAlgn="auto" latinLnBrk="0" hangingPunct="1">
                        <a:lnSpc>
                          <a:spcPct val="100000"/>
                        </a:lnSpc>
                        <a:spcBef>
                          <a:spcPts val="200"/>
                        </a:spcBef>
                        <a:spcAft>
                          <a:spcPts val="200"/>
                        </a:spcAft>
                        <a:buClrTx/>
                        <a:buSzTx/>
                        <a:buFontTx/>
                        <a:buNone/>
                        <a:tabLst/>
                        <a:defRPr/>
                      </a:pPr>
                      <a:endParaRPr kumimoji="0" lang="fr-FR" sz="900" b="0" i="0" u="none" strike="noStrike" cap="none" normalizeH="0" baseline="30000" dirty="0" smtClean="0">
                        <a:ln>
                          <a:noFill/>
                        </a:ln>
                        <a:solidFill>
                          <a:schemeClr val="bg1"/>
                        </a:solidFill>
                        <a:effectLst/>
                        <a:latin typeface="Univers for KPMG" panose="020B0603020202020204" pitchFamily="34" charset="0"/>
                        <a:cs typeface="Arial" pitchFamily="34" charset="0"/>
                      </a:endParaRPr>
                    </a:p>
                  </a:txBody>
                  <a:tcPr marL="18000" marR="18000" marT="54000" marB="54000"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0091DA"/>
                    </a:solidFill>
                  </a:tcPr>
                </a:tc>
              </a:tr>
              <a:tr h="290534">
                <a:tc>
                  <a:txBody>
                    <a:bodyPr/>
                    <a:lstStyle/>
                    <a:p>
                      <a:pPr algn="ctr">
                        <a:lnSpc>
                          <a:spcPct val="115000"/>
                        </a:lnSpc>
                        <a:spcBef>
                          <a:spcPts val="0"/>
                        </a:spcBef>
                        <a:spcAft>
                          <a:spcPts val="0"/>
                        </a:spcAft>
                      </a:pPr>
                      <a:r>
                        <a:rPr lang="fr-FR" sz="900" dirty="0" smtClean="0">
                          <a:effectLst/>
                          <a:latin typeface="Univers 45 Light" pitchFamily="2" charset="0"/>
                          <a:ea typeface="Calibri" panose="020F0502020204030204" pitchFamily="34" charset="0"/>
                          <a:cs typeface="Times New Roman" panose="02020603050405020304" pitchFamily="18" charset="0"/>
                        </a:rPr>
                        <a:t>R1</a:t>
                      </a:r>
                    </a:p>
                    <a:p>
                      <a:pPr algn="ctr">
                        <a:lnSpc>
                          <a:spcPct val="115000"/>
                        </a:lnSpc>
                        <a:spcBef>
                          <a:spcPts val="0"/>
                        </a:spcBef>
                        <a:spcAft>
                          <a:spcPts val="0"/>
                        </a:spcAft>
                      </a:pPr>
                      <a:r>
                        <a:rPr lang="fr-FR" sz="900" dirty="0" smtClean="0">
                          <a:effectLst/>
                          <a:latin typeface="Univers 45 Light" pitchFamily="2" charset="0"/>
                          <a:ea typeface="Calibri" panose="020F0502020204030204" pitchFamily="34" charset="0"/>
                          <a:cs typeface="Times New Roman" panose="02020603050405020304" pitchFamily="18" charset="0"/>
                        </a:rPr>
                        <a:t>C1</a:t>
                      </a:r>
                    </a:p>
                  </a:txBody>
                  <a:tcPr marL="44450" marR="44450" marT="0" marB="0" anchor="ctr">
                    <a:lnL w="12700" cap="flat" cmpd="sng" algn="ctr">
                      <a:no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noFill/>
                  </a:tcPr>
                </a:tc>
                <a:tc>
                  <a:txBody>
                    <a:bodyPr/>
                    <a:lstStyle/>
                    <a:p>
                      <a:pPr>
                        <a:lnSpc>
                          <a:spcPct val="115000"/>
                        </a:lnSpc>
                        <a:spcBef>
                          <a:spcPts val="0"/>
                        </a:spcBef>
                        <a:spcAft>
                          <a:spcPts val="0"/>
                        </a:spcAft>
                      </a:pPr>
                      <a:r>
                        <a:rPr lang="fr-FR" sz="900" b="0" dirty="0" smtClean="0">
                          <a:solidFill>
                            <a:schemeClr val="tx1"/>
                          </a:solidFill>
                          <a:effectLst/>
                          <a:latin typeface="Univers 45 Light" pitchFamily="2" charset="0"/>
                          <a:ea typeface="Calibri" panose="020F0502020204030204" pitchFamily="34" charset="0"/>
                          <a:cs typeface="Times New Roman" panose="02020603050405020304" pitchFamily="18" charset="0"/>
                        </a:rPr>
                        <a:t>Erreur de données dans</a:t>
                      </a:r>
                      <a:r>
                        <a:rPr lang="fr-FR" sz="9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 le fichier de </a:t>
                      </a:r>
                      <a:r>
                        <a:rPr lang="fr-FR" sz="900" b="0" baseline="0" dirty="0" err="1" smtClean="0">
                          <a:solidFill>
                            <a:schemeClr val="tx1"/>
                          </a:solidFill>
                          <a:effectLst/>
                          <a:latin typeface="Univers 45 Light" pitchFamily="2" charset="0"/>
                          <a:ea typeface="Calibri" panose="020F0502020204030204" pitchFamily="34" charset="0"/>
                          <a:cs typeface="Times New Roman" panose="02020603050405020304" pitchFamily="18" charset="0"/>
                        </a:rPr>
                        <a:t>statement</a:t>
                      </a:r>
                      <a:r>
                        <a:rPr lang="fr-FR" sz="9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 envoyé par la plateforme</a:t>
                      </a:r>
                      <a:endParaRPr lang="fr-FR" sz="900" b="0" dirty="0" smtClean="0">
                        <a:solidFill>
                          <a:schemeClr val="tx1"/>
                        </a:solidFill>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noFill/>
                  </a:tcPr>
                </a:tc>
                <a:tc>
                  <a:txBody>
                    <a:bodyPr/>
                    <a:lstStyle/>
                    <a:p>
                      <a:pPr>
                        <a:lnSpc>
                          <a:spcPct val="115000"/>
                        </a:lnSpc>
                        <a:spcBef>
                          <a:spcPts val="0"/>
                        </a:spcBef>
                        <a:spcAft>
                          <a:spcPts val="0"/>
                        </a:spcAft>
                      </a:pPr>
                      <a:r>
                        <a:rPr lang="fr-FR" sz="900" b="0" dirty="0" smtClean="0">
                          <a:solidFill>
                            <a:schemeClr val="tx1"/>
                          </a:solidFill>
                          <a:effectLst/>
                          <a:latin typeface="Univers 45 Light" pitchFamily="2" charset="0"/>
                          <a:ea typeface="Calibri" panose="020F0502020204030204" pitchFamily="34" charset="0"/>
                          <a:cs typeface="Times New Roman" panose="02020603050405020304" pitchFamily="18" charset="0"/>
                        </a:rPr>
                        <a:t>Vérification de cohérence du fichier</a:t>
                      </a:r>
                      <a:r>
                        <a:rPr lang="fr-FR" sz="9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 de </a:t>
                      </a:r>
                      <a:r>
                        <a:rPr lang="fr-FR" sz="900" b="0" baseline="0" dirty="0" err="1" smtClean="0">
                          <a:solidFill>
                            <a:schemeClr val="tx1"/>
                          </a:solidFill>
                          <a:effectLst/>
                          <a:latin typeface="Univers 45 Light" pitchFamily="2" charset="0"/>
                          <a:ea typeface="Calibri" panose="020F0502020204030204" pitchFamily="34" charset="0"/>
                          <a:cs typeface="Times New Roman" panose="02020603050405020304" pitchFamily="18" charset="0"/>
                        </a:rPr>
                        <a:t>statement</a:t>
                      </a:r>
                      <a:r>
                        <a:rPr lang="fr-FR" sz="9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 :</a:t>
                      </a:r>
                    </a:p>
                    <a:p>
                      <a:pPr>
                        <a:lnSpc>
                          <a:spcPct val="115000"/>
                        </a:lnSpc>
                        <a:spcBef>
                          <a:spcPts val="0"/>
                        </a:spcBef>
                        <a:spcAft>
                          <a:spcPts val="0"/>
                        </a:spcAft>
                      </a:pPr>
                      <a:endParaRPr lang="fr-FR" sz="9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endParaRPr>
                    </a:p>
                    <a:p>
                      <a:pPr>
                        <a:lnSpc>
                          <a:spcPct val="115000"/>
                        </a:lnSpc>
                        <a:spcBef>
                          <a:spcPts val="0"/>
                        </a:spcBef>
                        <a:spcAft>
                          <a:spcPts val="0"/>
                        </a:spcAft>
                      </a:pPr>
                      <a:r>
                        <a:rPr lang="fr-FR" sz="9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Le contrôle est basé sur la vérification de la cohérence du </a:t>
                      </a:r>
                      <a:r>
                        <a:rPr lang="fr-FR" sz="900" b="0" baseline="0" dirty="0" err="1" smtClean="0">
                          <a:solidFill>
                            <a:schemeClr val="tx1"/>
                          </a:solidFill>
                          <a:effectLst/>
                          <a:latin typeface="Univers 45 Light" pitchFamily="2" charset="0"/>
                          <a:ea typeface="Calibri" panose="020F0502020204030204" pitchFamily="34" charset="0"/>
                          <a:cs typeface="Times New Roman" panose="02020603050405020304" pitchFamily="18" charset="0"/>
                        </a:rPr>
                        <a:t>statement</a:t>
                      </a:r>
                      <a:r>
                        <a:rPr lang="fr-FR" sz="9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 sur la base des </a:t>
                      </a:r>
                      <a:r>
                        <a:rPr lang="fr-FR" sz="900" b="0" baseline="0" dirty="0" err="1" smtClean="0">
                          <a:solidFill>
                            <a:schemeClr val="tx1"/>
                          </a:solidFill>
                          <a:effectLst/>
                          <a:latin typeface="Univers 45 Light" pitchFamily="2" charset="0"/>
                          <a:ea typeface="Calibri" panose="020F0502020204030204" pitchFamily="34" charset="0"/>
                          <a:cs typeface="Times New Roman" panose="02020603050405020304" pitchFamily="18" charset="0"/>
                        </a:rPr>
                        <a:t>KPIs</a:t>
                      </a:r>
                      <a:r>
                        <a:rPr lang="fr-FR" sz="9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 majeurs du fichier de </a:t>
                      </a:r>
                      <a:r>
                        <a:rPr lang="fr-FR" sz="900" b="0" baseline="0" dirty="0" err="1" smtClean="0">
                          <a:solidFill>
                            <a:schemeClr val="tx1"/>
                          </a:solidFill>
                          <a:effectLst/>
                          <a:latin typeface="Univers 45 Light" pitchFamily="2" charset="0"/>
                          <a:ea typeface="Calibri" panose="020F0502020204030204" pitchFamily="34" charset="0"/>
                          <a:cs typeface="Times New Roman" panose="02020603050405020304" pitchFamily="18" charset="0"/>
                        </a:rPr>
                        <a:t>statement</a:t>
                      </a:r>
                      <a:r>
                        <a:rPr lang="fr-FR" sz="9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 (montant </a:t>
                      </a:r>
                      <a:r>
                        <a:rPr lang="fr-FR" sz="900" b="0" baseline="0" dirty="0" err="1" smtClean="0">
                          <a:solidFill>
                            <a:schemeClr val="tx1"/>
                          </a:solidFill>
                          <a:effectLst/>
                          <a:latin typeface="Univers 45 Light" pitchFamily="2" charset="0"/>
                          <a:ea typeface="Calibri" panose="020F0502020204030204" pitchFamily="34" charset="0"/>
                          <a:cs typeface="Times New Roman" panose="02020603050405020304" pitchFamily="18" charset="0"/>
                        </a:rPr>
                        <a:t>globlal</a:t>
                      </a:r>
                      <a:r>
                        <a:rPr lang="fr-FR" sz="9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 nombre de lignes, taille du fichier).</a:t>
                      </a:r>
                    </a:p>
                  </a:txBody>
                  <a:tcPr marL="44450" marR="44450" marT="0" marB="0" anchor="ctr">
                    <a:lnL w="12700"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noFill/>
                  </a:tcPr>
                </a:tc>
                <a:tc>
                  <a:txBody>
                    <a:bodyPr/>
                    <a:lstStyle/>
                    <a:p>
                      <a:pPr algn="ctr">
                        <a:lnSpc>
                          <a:spcPct val="115000"/>
                        </a:lnSpc>
                        <a:spcBef>
                          <a:spcPts val="0"/>
                        </a:spcBef>
                        <a:spcAft>
                          <a:spcPts val="0"/>
                        </a:spcAft>
                      </a:pPr>
                      <a:r>
                        <a:rPr lang="fr-FR" sz="900" dirty="0" err="1" smtClean="0">
                          <a:effectLst/>
                          <a:latin typeface="Univers 45 Light" pitchFamily="2" charset="0"/>
                          <a:ea typeface="Calibri" panose="020F0502020204030204" pitchFamily="34" charset="0"/>
                          <a:cs typeface="Times New Roman" panose="02020603050405020304" pitchFamily="18" charset="0"/>
                        </a:rPr>
                        <a:t>FinOps</a:t>
                      </a:r>
                      <a:endParaRPr lang="fr-FR" sz="900" dirty="0">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noFill/>
                  </a:tcPr>
                </a:tc>
                <a:tc>
                  <a:txBody>
                    <a:bodyPr/>
                    <a:lstStyle/>
                    <a:p>
                      <a:pPr algn="ctr">
                        <a:lnSpc>
                          <a:spcPct val="115000"/>
                        </a:lnSpc>
                        <a:spcBef>
                          <a:spcPts val="0"/>
                        </a:spcBef>
                        <a:spcAft>
                          <a:spcPts val="0"/>
                        </a:spcAft>
                      </a:pPr>
                      <a:r>
                        <a:rPr lang="fr-FR" sz="900" dirty="0" smtClean="0">
                          <a:effectLst/>
                          <a:latin typeface="Univers 45 Light" pitchFamily="2" charset="0"/>
                          <a:ea typeface="Calibri" panose="020F0502020204030204" pitchFamily="34" charset="0"/>
                          <a:cs typeface="Times New Roman" panose="02020603050405020304" pitchFamily="18" charset="0"/>
                        </a:rPr>
                        <a:t>Manuel</a:t>
                      </a:r>
                      <a:endParaRPr lang="fr-FR" sz="900" dirty="0">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noFill/>
                  </a:tcPr>
                </a:tc>
                <a:tc>
                  <a:txBody>
                    <a:bodyPr/>
                    <a:lstStyle/>
                    <a:p>
                      <a:pPr algn="ctr">
                        <a:lnSpc>
                          <a:spcPct val="115000"/>
                        </a:lnSpc>
                        <a:spcBef>
                          <a:spcPts val="0"/>
                        </a:spcBef>
                        <a:spcAft>
                          <a:spcPts val="0"/>
                        </a:spcAft>
                      </a:pPr>
                      <a:r>
                        <a:rPr lang="fr-FR" sz="900" dirty="0" smtClean="0">
                          <a:effectLst/>
                          <a:latin typeface="Univers 45 Light" pitchFamily="2" charset="0"/>
                          <a:ea typeface="Calibri" panose="020F0502020204030204" pitchFamily="34" charset="0"/>
                          <a:cs typeface="Times New Roman" panose="02020603050405020304" pitchFamily="18" charset="0"/>
                        </a:rPr>
                        <a:t>Mensuel</a:t>
                      </a:r>
                      <a:endParaRPr lang="fr-FR" sz="900" dirty="0">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noFill/>
                  </a:tcPr>
                </a:tc>
                <a:tc>
                  <a:txBody>
                    <a:bodyPr/>
                    <a:lstStyle/>
                    <a:p>
                      <a:pPr algn="ctr">
                        <a:lnSpc>
                          <a:spcPct val="115000"/>
                        </a:lnSpc>
                        <a:spcBef>
                          <a:spcPts val="0"/>
                        </a:spcBef>
                        <a:spcAft>
                          <a:spcPts val="0"/>
                        </a:spcAft>
                      </a:pPr>
                      <a:endParaRPr lang="fr-FR" sz="900" dirty="0">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solidFill>
                      <a:schemeClr val="bg1">
                        <a:lumMod val="95000"/>
                      </a:schemeClr>
                    </a:solidFill>
                  </a:tcPr>
                </a:tc>
                <a:tc gridSpan="2">
                  <a:txBody>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fr-FR" sz="900" dirty="0" smtClean="0">
                          <a:solidFill>
                            <a:schemeClr val="tx1"/>
                          </a:solidFill>
                          <a:effectLst/>
                          <a:latin typeface="Univers 45 Light" pitchFamily="2" charset="0"/>
                          <a:ea typeface="Calibri" panose="020F0502020204030204" pitchFamily="34" charset="0"/>
                          <a:cs typeface="Times New Roman" panose="02020603050405020304" pitchFamily="18" charset="0"/>
                        </a:rPr>
                        <a:t>N/A</a:t>
                      </a: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solidFill>
                      <a:schemeClr val="bg1">
                        <a:lumMod val="95000"/>
                      </a:schemeClr>
                    </a:solidFill>
                  </a:tcPr>
                </a:tc>
                <a:tc hMerge="1">
                  <a:txBody>
                    <a:bodyPr/>
                    <a:lstStyle/>
                    <a:p>
                      <a:endParaRPr lang="fr-FR"/>
                    </a:p>
                  </a:txBody>
                  <a:tcPr/>
                </a:tc>
                <a:tc>
                  <a:txBody>
                    <a:bodyPr/>
                    <a:lstStyle/>
                    <a:p>
                      <a:pPr algn="ctr">
                        <a:lnSpc>
                          <a:spcPct val="115000"/>
                        </a:lnSpc>
                        <a:spcBef>
                          <a:spcPts val="0"/>
                        </a:spcBef>
                        <a:spcAft>
                          <a:spcPts val="0"/>
                        </a:spcAft>
                      </a:pPr>
                      <a:r>
                        <a:rPr lang="fr-FR" sz="900" dirty="0" smtClean="0">
                          <a:effectLst/>
                          <a:latin typeface="Univers 45 Light" pitchFamily="2" charset="0"/>
                          <a:ea typeface="Calibri" panose="020F0502020204030204" pitchFamily="34" charset="0"/>
                          <a:cs typeface="Times New Roman" panose="02020603050405020304" pitchFamily="18" charset="0"/>
                        </a:rPr>
                        <a:t>Le</a:t>
                      </a:r>
                      <a:r>
                        <a:rPr lang="fr-FR" sz="900" baseline="0" dirty="0" smtClean="0">
                          <a:effectLst/>
                          <a:latin typeface="Univers 45 Light" pitchFamily="2" charset="0"/>
                          <a:ea typeface="Calibri" panose="020F0502020204030204" pitchFamily="34" charset="0"/>
                          <a:cs typeface="Times New Roman" panose="02020603050405020304" pitchFamily="18" charset="0"/>
                        </a:rPr>
                        <a:t> contrôle est effectué dans un fichier Excel.</a:t>
                      </a:r>
                    </a:p>
                    <a:p>
                      <a:pPr algn="ctr">
                        <a:lnSpc>
                          <a:spcPct val="115000"/>
                        </a:lnSpc>
                        <a:spcBef>
                          <a:spcPts val="0"/>
                        </a:spcBef>
                        <a:spcAft>
                          <a:spcPts val="0"/>
                        </a:spcAft>
                      </a:pPr>
                      <a:endParaRPr lang="fr-FR" sz="900" baseline="0" dirty="0" smtClean="0">
                        <a:effectLst/>
                        <a:latin typeface="Univers 45 Light" pitchFamily="2" charset="0"/>
                        <a:ea typeface="Calibri" panose="020F0502020204030204" pitchFamily="34" charset="0"/>
                        <a:cs typeface="Times New Roman" panose="02020603050405020304" pitchFamily="18" charset="0"/>
                      </a:endParaRPr>
                    </a:p>
                    <a:p>
                      <a:pPr marL="0" marR="0" lvl="0" indent="0" algn="ctr" defTabSz="914400" rtl="0" eaLnBrk="1" fontAlgn="auto" latinLnBrk="0" hangingPunct="1">
                        <a:lnSpc>
                          <a:spcPct val="115000"/>
                        </a:lnSpc>
                        <a:spcBef>
                          <a:spcPts val="0"/>
                        </a:spcBef>
                        <a:spcAft>
                          <a:spcPts val="0"/>
                        </a:spcAft>
                        <a:buClrTx/>
                        <a:buSzTx/>
                        <a:buFontTx/>
                        <a:buNone/>
                        <a:tabLst/>
                        <a:defRPr/>
                      </a:pPr>
                      <a:r>
                        <a:rPr kumimoji="0" lang="fr-FR" sz="900" b="1" i="0" u="none" strike="noStrike" cap="none" normalizeH="0" baseline="0" dirty="0" smtClean="0">
                          <a:ln>
                            <a:noFill/>
                          </a:ln>
                          <a:solidFill>
                            <a:schemeClr val="tx1"/>
                          </a:solidFill>
                          <a:effectLst/>
                          <a:latin typeface="Univers 45 Light" pitchFamily="2" charset="0"/>
                          <a:cs typeface="Times New Roman" pitchFamily="18" charset="0"/>
                          <a:sym typeface="Wingdings" pitchFamily="2" charset="2"/>
                        </a:rPr>
                        <a:t>Nous recommandons d’améliorer la documentation du contrôle de cohérence des </a:t>
                      </a:r>
                      <a:r>
                        <a:rPr kumimoji="0" lang="fr-FR" sz="900" b="1" i="0" u="none" strike="noStrike" cap="none" normalizeH="0" baseline="0" dirty="0" err="1" smtClean="0">
                          <a:ln>
                            <a:noFill/>
                          </a:ln>
                          <a:solidFill>
                            <a:schemeClr val="tx1"/>
                          </a:solidFill>
                          <a:effectLst/>
                          <a:latin typeface="Univers 45 Light" pitchFamily="2" charset="0"/>
                          <a:cs typeface="Times New Roman" pitchFamily="18" charset="0"/>
                          <a:sym typeface="Wingdings" pitchFamily="2" charset="2"/>
                        </a:rPr>
                        <a:t>statements</a:t>
                      </a:r>
                      <a:r>
                        <a:rPr kumimoji="0" lang="fr-FR" sz="900" b="1" i="0" u="none" strike="noStrike" cap="none" normalizeH="0" baseline="0" dirty="0" smtClean="0">
                          <a:ln>
                            <a:noFill/>
                          </a:ln>
                          <a:solidFill>
                            <a:schemeClr val="tx1"/>
                          </a:solidFill>
                          <a:effectLst/>
                          <a:latin typeface="Univers 45 Light" pitchFamily="2" charset="0"/>
                          <a:cs typeface="Times New Roman" pitchFamily="18" charset="0"/>
                          <a:sym typeface="Wingdings" pitchFamily="2" charset="2"/>
                        </a:rPr>
                        <a:t> et mettre en avant les contrôles effectués et leurs conclusions </a:t>
                      </a:r>
                      <a:r>
                        <a:rPr lang="fr-FR" sz="9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(contrôle sur le montant </a:t>
                      </a:r>
                      <a:r>
                        <a:rPr lang="fr-FR" sz="900" b="0" baseline="0" dirty="0" err="1" smtClean="0">
                          <a:solidFill>
                            <a:schemeClr val="tx1"/>
                          </a:solidFill>
                          <a:effectLst/>
                          <a:latin typeface="Univers 45 Light" pitchFamily="2" charset="0"/>
                          <a:ea typeface="Calibri" panose="020F0502020204030204" pitchFamily="34" charset="0"/>
                          <a:cs typeface="Times New Roman" panose="02020603050405020304" pitchFamily="18" charset="0"/>
                        </a:rPr>
                        <a:t>globlal</a:t>
                      </a:r>
                      <a:r>
                        <a:rPr lang="fr-FR" sz="9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 de chiffre d’affaires générés, nombre de lignes, taille du fichier).</a:t>
                      </a: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noFill/>
                  </a:tcPr>
                </a:tc>
              </a:tr>
              <a:tr h="290534">
                <a:tc>
                  <a:txBody>
                    <a:bodyPr/>
                    <a:lstStyle/>
                    <a:p>
                      <a:pPr algn="ctr">
                        <a:lnSpc>
                          <a:spcPct val="115000"/>
                        </a:lnSpc>
                        <a:spcBef>
                          <a:spcPts val="0"/>
                        </a:spcBef>
                        <a:spcAft>
                          <a:spcPts val="0"/>
                        </a:spcAft>
                      </a:pPr>
                      <a:r>
                        <a:rPr lang="fr-FR" sz="900" dirty="0" smtClean="0">
                          <a:effectLst/>
                          <a:latin typeface="Univers 45 Light" pitchFamily="2" charset="0"/>
                          <a:ea typeface="Calibri" panose="020F0502020204030204" pitchFamily="34" charset="0"/>
                          <a:cs typeface="Times New Roman" panose="02020603050405020304" pitchFamily="18" charset="0"/>
                        </a:rPr>
                        <a:t>R2</a:t>
                      </a:r>
                    </a:p>
                    <a:p>
                      <a:pPr algn="ctr">
                        <a:lnSpc>
                          <a:spcPct val="115000"/>
                        </a:lnSpc>
                        <a:spcBef>
                          <a:spcPts val="0"/>
                        </a:spcBef>
                        <a:spcAft>
                          <a:spcPts val="0"/>
                        </a:spcAft>
                      </a:pPr>
                      <a:r>
                        <a:rPr lang="fr-FR" sz="900" dirty="0" smtClean="0">
                          <a:effectLst/>
                          <a:latin typeface="Univers 45 Light" pitchFamily="2" charset="0"/>
                          <a:ea typeface="Calibri" panose="020F0502020204030204" pitchFamily="34" charset="0"/>
                          <a:cs typeface="Times New Roman" panose="02020603050405020304" pitchFamily="18" charset="0"/>
                        </a:rPr>
                        <a:t>C2</a:t>
                      </a:r>
                    </a:p>
                  </a:txBody>
                  <a:tcPr marL="44450" marR="44450" marT="0" marB="0" anchor="ctr">
                    <a:lnL w="12700" cap="flat" cmpd="sng" algn="ctr">
                      <a:no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noFill/>
                  </a:tcPr>
                </a:tc>
                <a:tc>
                  <a:txBody>
                    <a:bodyPr/>
                    <a:lstStyle/>
                    <a:p>
                      <a:pPr>
                        <a:lnSpc>
                          <a:spcPct val="115000"/>
                        </a:lnSpc>
                        <a:spcBef>
                          <a:spcPts val="0"/>
                        </a:spcBef>
                        <a:spcAft>
                          <a:spcPts val="0"/>
                        </a:spcAft>
                      </a:pPr>
                      <a:r>
                        <a:rPr lang="fr-FR" sz="9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La facturation est inexacte par rapport au fichier de </a:t>
                      </a:r>
                      <a:r>
                        <a:rPr lang="fr-FR" sz="900" b="0" baseline="0" dirty="0" err="1" smtClean="0">
                          <a:solidFill>
                            <a:schemeClr val="tx1"/>
                          </a:solidFill>
                          <a:effectLst/>
                          <a:latin typeface="Univers 45 Light" pitchFamily="2" charset="0"/>
                          <a:ea typeface="Calibri" panose="020F0502020204030204" pitchFamily="34" charset="0"/>
                          <a:cs typeface="Times New Roman" panose="02020603050405020304" pitchFamily="18" charset="0"/>
                        </a:rPr>
                        <a:t>statement</a:t>
                      </a:r>
                      <a:endParaRPr lang="fr-FR" sz="9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noFill/>
                  </a:tcPr>
                </a:tc>
                <a:tc>
                  <a:txBody>
                    <a:bodyPr/>
                    <a:lstStyle/>
                    <a:p>
                      <a:pPr>
                        <a:lnSpc>
                          <a:spcPct val="115000"/>
                        </a:lnSpc>
                        <a:spcBef>
                          <a:spcPts val="0"/>
                        </a:spcBef>
                        <a:spcAft>
                          <a:spcPts val="0"/>
                        </a:spcAft>
                      </a:pPr>
                      <a:r>
                        <a:rPr lang="fr-FR" sz="900" b="0" dirty="0" smtClean="0">
                          <a:solidFill>
                            <a:schemeClr val="tx1"/>
                          </a:solidFill>
                          <a:effectLst/>
                          <a:latin typeface="Univers 45 Light" pitchFamily="2" charset="0"/>
                          <a:ea typeface="Calibri" panose="020F0502020204030204" pitchFamily="34" charset="0"/>
                          <a:cs typeface="Times New Roman" panose="02020603050405020304" pitchFamily="18" charset="0"/>
                        </a:rPr>
                        <a:t>Vérification visuelle (non formalisée) de cohérence entre le montant total indiqué</a:t>
                      </a:r>
                      <a:r>
                        <a:rPr lang="fr-FR" sz="9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 dans le </a:t>
                      </a:r>
                      <a:r>
                        <a:rPr lang="fr-FR" sz="900" b="0" dirty="0" err="1" smtClean="0">
                          <a:solidFill>
                            <a:schemeClr val="tx1"/>
                          </a:solidFill>
                          <a:effectLst/>
                          <a:latin typeface="Univers 45 Light" pitchFamily="2" charset="0"/>
                          <a:ea typeface="Calibri" panose="020F0502020204030204" pitchFamily="34" charset="0"/>
                          <a:cs typeface="Times New Roman" panose="02020603050405020304" pitchFamily="18" charset="0"/>
                        </a:rPr>
                        <a:t>statement</a:t>
                      </a:r>
                      <a:r>
                        <a:rPr lang="fr-FR" sz="900" b="0" dirty="0" smtClean="0">
                          <a:solidFill>
                            <a:schemeClr val="tx1"/>
                          </a:solidFill>
                          <a:effectLst/>
                          <a:latin typeface="Univers 45 Light" pitchFamily="2" charset="0"/>
                          <a:ea typeface="Calibri" panose="020F0502020204030204" pitchFamily="34" charset="0"/>
                          <a:cs typeface="Times New Roman" panose="02020603050405020304" pitchFamily="18" charset="0"/>
                        </a:rPr>
                        <a:t> et la facture émise</a:t>
                      </a:r>
                    </a:p>
                  </a:txBody>
                  <a:tcPr marL="44450" marR="44450" marT="0" marB="0" anchor="ctr">
                    <a:lnL w="12700"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noFill/>
                  </a:tcPr>
                </a:tc>
                <a:tc>
                  <a:txBody>
                    <a:bodyPr/>
                    <a:lstStyle/>
                    <a:p>
                      <a:pPr algn="ctr">
                        <a:lnSpc>
                          <a:spcPct val="115000"/>
                        </a:lnSpc>
                        <a:spcBef>
                          <a:spcPts val="0"/>
                        </a:spcBef>
                        <a:spcAft>
                          <a:spcPts val="0"/>
                        </a:spcAft>
                      </a:pPr>
                      <a:r>
                        <a:rPr lang="fr-FR" sz="900" dirty="0" err="1" smtClean="0">
                          <a:effectLst/>
                          <a:latin typeface="Univers 45 Light" pitchFamily="2" charset="0"/>
                          <a:ea typeface="Calibri" panose="020F0502020204030204" pitchFamily="34" charset="0"/>
                          <a:cs typeface="Times New Roman" panose="02020603050405020304" pitchFamily="18" charset="0"/>
                        </a:rPr>
                        <a:t>FinOps</a:t>
                      </a:r>
                      <a:endParaRPr lang="fr-FR" sz="900" dirty="0">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noFill/>
                  </a:tcPr>
                </a:tc>
                <a:tc>
                  <a:txBody>
                    <a:bodyPr/>
                    <a:lstStyle/>
                    <a:p>
                      <a:pPr algn="ctr">
                        <a:lnSpc>
                          <a:spcPct val="115000"/>
                        </a:lnSpc>
                        <a:spcBef>
                          <a:spcPts val="0"/>
                        </a:spcBef>
                        <a:spcAft>
                          <a:spcPts val="0"/>
                        </a:spcAft>
                      </a:pPr>
                      <a:r>
                        <a:rPr lang="fr-FR" sz="900" b="0" dirty="0" smtClean="0">
                          <a:solidFill>
                            <a:schemeClr val="tx1"/>
                          </a:solidFill>
                          <a:effectLst/>
                          <a:latin typeface="Univers 45 Light" pitchFamily="2" charset="0"/>
                          <a:ea typeface="Calibri" panose="020F0502020204030204" pitchFamily="34" charset="0"/>
                          <a:cs typeface="Times New Roman" panose="02020603050405020304" pitchFamily="18" charset="0"/>
                        </a:rPr>
                        <a:t>Manuel</a:t>
                      </a:r>
                      <a:endParaRPr lang="fr-FR" sz="900" b="0" dirty="0">
                        <a:solidFill>
                          <a:schemeClr val="tx1"/>
                        </a:solidFill>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noFill/>
                  </a:tcPr>
                </a:tc>
                <a:tc>
                  <a:txBody>
                    <a:bodyPr/>
                    <a:lstStyle/>
                    <a:p>
                      <a:pPr algn="ctr">
                        <a:lnSpc>
                          <a:spcPct val="115000"/>
                        </a:lnSpc>
                        <a:spcBef>
                          <a:spcPts val="0"/>
                        </a:spcBef>
                        <a:spcAft>
                          <a:spcPts val="0"/>
                        </a:spcAft>
                      </a:pPr>
                      <a:r>
                        <a:rPr lang="fr-FR" sz="900" b="0" dirty="0" smtClean="0">
                          <a:solidFill>
                            <a:schemeClr val="tx1"/>
                          </a:solidFill>
                          <a:effectLst/>
                          <a:latin typeface="Univers 45 Light" pitchFamily="2" charset="0"/>
                          <a:ea typeface="Calibri" panose="020F0502020204030204" pitchFamily="34" charset="0"/>
                          <a:cs typeface="Times New Roman" panose="02020603050405020304" pitchFamily="18" charset="0"/>
                        </a:rPr>
                        <a:t>Mensuel</a:t>
                      </a:r>
                      <a:endParaRPr lang="fr-FR" sz="900" b="0" dirty="0">
                        <a:solidFill>
                          <a:schemeClr val="tx1"/>
                        </a:solidFill>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noFill/>
                  </a:tcPr>
                </a:tc>
                <a:tc gridSpan="2">
                  <a:txBody>
                    <a:bodyPr/>
                    <a:lstStyle/>
                    <a:p>
                      <a:pPr algn="ctr">
                        <a:lnSpc>
                          <a:spcPct val="115000"/>
                        </a:lnSpc>
                        <a:spcBef>
                          <a:spcPts val="0"/>
                        </a:spcBef>
                        <a:spcAft>
                          <a:spcPts val="0"/>
                        </a:spcAft>
                      </a:pPr>
                      <a:endParaRPr lang="fr-FR" sz="900" dirty="0">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solidFill>
                      <a:schemeClr val="bg1">
                        <a:lumMod val="95000"/>
                      </a:schemeClr>
                    </a:solidFill>
                  </a:tcPr>
                </a:tc>
                <a:tc hMerge="1">
                  <a:txBody>
                    <a:bodyPr/>
                    <a:lstStyle/>
                    <a:p>
                      <a:endParaRPr lang="fr-FR"/>
                    </a:p>
                  </a:txBody>
                  <a:tcPr/>
                </a:tc>
                <a:tc>
                  <a:txBody>
                    <a:bodyPr/>
                    <a:lstStyle/>
                    <a:p>
                      <a:pPr marL="0" marR="0" lvl="0" indent="0" algn="ctr" defTabSz="914400" eaLnBrk="1" fontAlgn="auto" latinLnBrk="0" hangingPunct="1">
                        <a:lnSpc>
                          <a:spcPct val="115000"/>
                        </a:lnSpc>
                        <a:spcBef>
                          <a:spcPts val="0"/>
                        </a:spcBef>
                        <a:spcAft>
                          <a:spcPts val="0"/>
                        </a:spcAft>
                        <a:buClrTx/>
                        <a:buSzTx/>
                        <a:buFontTx/>
                        <a:buNone/>
                        <a:tabLst/>
                        <a:defRPr/>
                      </a:pPr>
                      <a:r>
                        <a:rPr lang="fr-FR" sz="900" dirty="0" smtClean="0">
                          <a:solidFill>
                            <a:schemeClr val="tx1"/>
                          </a:solidFill>
                          <a:effectLst/>
                          <a:latin typeface="Univers 45 Light" pitchFamily="2" charset="0"/>
                          <a:ea typeface="Calibri" panose="020F0502020204030204" pitchFamily="34" charset="0"/>
                          <a:cs typeface="Times New Roman" panose="02020603050405020304" pitchFamily="18" charset="0"/>
                        </a:rPr>
                        <a:t>N/A</a:t>
                      </a: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solidFill>
                      <a:schemeClr val="bg1">
                        <a:lumMod val="95000"/>
                      </a:schemeClr>
                    </a:solidFill>
                  </a:tcPr>
                </a:tc>
                <a:tc>
                  <a:txBody>
                    <a:bodyPr/>
                    <a:lstStyle/>
                    <a:p>
                      <a:pPr marL="0" marR="0" lvl="0" indent="0" algn="ctr" defTabSz="914400" eaLnBrk="1" fontAlgn="auto" latinLnBrk="0" hangingPunct="1">
                        <a:lnSpc>
                          <a:spcPct val="115000"/>
                        </a:lnSpc>
                        <a:spcBef>
                          <a:spcPts val="0"/>
                        </a:spcBef>
                        <a:spcAft>
                          <a:spcPts val="0"/>
                        </a:spcAft>
                        <a:buClrTx/>
                        <a:buSzTx/>
                        <a:buFontTx/>
                        <a:buNone/>
                        <a:tabLst/>
                        <a:defRPr/>
                      </a:pPr>
                      <a:r>
                        <a:rPr lang="fr-FR" sz="900" dirty="0" smtClean="0">
                          <a:effectLst/>
                          <a:latin typeface="Univers 45 Light" pitchFamily="2" charset="0"/>
                          <a:ea typeface="Calibri" panose="020F0502020204030204" pitchFamily="34" charset="0"/>
                          <a:cs typeface="Times New Roman" panose="02020603050405020304" pitchFamily="18" charset="0"/>
                        </a:rPr>
                        <a:t>Le</a:t>
                      </a:r>
                      <a:r>
                        <a:rPr lang="fr-FR" sz="900" baseline="0" dirty="0" smtClean="0">
                          <a:effectLst/>
                          <a:latin typeface="Univers 45 Light" pitchFamily="2" charset="0"/>
                          <a:ea typeface="Calibri" panose="020F0502020204030204" pitchFamily="34" charset="0"/>
                          <a:cs typeface="Times New Roman" panose="02020603050405020304" pitchFamily="18" charset="0"/>
                        </a:rPr>
                        <a:t> contrôle est effectué visuellement. Il conviendrait de formaliser et documenter ce contrôle.</a:t>
                      </a:r>
                    </a:p>
                    <a:p>
                      <a:pPr marL="0" marR="0" lvl="0" indent="0" algn="ctr" defTabSz="914400" eaLnBrk="1" fontAlgn="auto" latinLnBrk="0" hangingPunct="1">
                        <a:lnSpc>
                          <a:spcPct val="115000"/>
                        </a:lnSpc>
                        <a:spcBef>
                          <a:spcPts val="0"/>
                        </a:spcBef>
                        <a:spcAft>
                          <a:spcPts val="0"/>
                        </a:spcAft>
                        <a:buClrTx/>
                        <a:buSzTx/>
                        <a:buFontTx/>
                        <a:buNone/>
                        <a:tabLst/>
                        <a:defRPr/>
                      </a:pPr>
                      <a:endParaRPr lang="fr-FR" sz="900" baseline="0" dirty="0" smtClean="0">
                        <a:effectLst/>
                        <a:latin typeface="Univers 45 Light" pitchFamily="2" charset="0"/>
                        <a:ea typeface="Calibri" panose="020F0502020204030204" pitchFamily="34" charset="0"/>
                        <a:cs typeface="Times New Roman" panose="02020603050405020304" pitchFamily="18" charset="0"/>
                      </a:endParaRPr>
                    </a:p>
                    <a:p>
                      <a:pPr marL="0" marR="0" lvl="0" indent="0" algn="ctr" defTabSz="914400" eaLnBrk="1" fontAlgn="auto" latinLnBrk="0" hangingPunct="1">
                        <a:lnSpc>
                          <a:spcPct val="115000"/>
                        </a:lnSpc>
                        <a:spcBef>
                          <a:spcPts val="0"/>
                        </a:spcBef>
                        <a:spcAft>
                          <a:spcPts val="0"/>
                        </a:spcAft>
                        <a:buClrTx/>
                        <a:buSzTx/>
                        <a:buFontTx/>
                        <a:buNone/>
                        <a:tabLst/>
                        <a:defRPr/>
                      </a:pPr>
                      <a:r>
                        <a:rPr lang="fr-FR" sz="900" b="1" baseline="0" dirty="0" smtClean="0">
                          <a:effectLst/>
                          <a:latin typeface="Univers 45 Light" pitchFamily="2" charset="0"/>
                          <a:ea typeface="Calibri" panose="020F0502020204030204" pitchFamily="34" charset="0"/>
                          <a:cs typeface="Times New Roman" panose="02020603050405020304" pitchFamily="18" charset="0"/>
                        </a:rPr>
                        <a:t>Nous recommandons de documenter le contrôle de cohérence entre la facture émise et le </a:t>
                      </a:r>
                      <a:r>
                        <a:rPr lang="fr-FR" sz="900" b="1" baseline="0" dirty="0" err="1" smtClean="0">
                          <a:effectLst/>
                          <a:latin typeface="Univers 45 Light" pitchFamily="2" charset="0"/>
                          <a:ea typeface="Calibri" panose="020F0502020204030204" pitchFamily="34" charset="0"/>
                          <a:cs typeface="Times New Roman" panose="02020603050405020304" pitchFamily="18" charset="0"/>
                        </a:rPr>
                        <a:t>statement</a:t>
                      </a:r>
                      <a:r>
                        <a:rPr lang="fr-FR" sz="900" b="1" baseline="0" dirty="0" smtClean="0">
                          <a:effectLst/>
                          <a:latin typeface="Univers 45 Light" pitchFamily="2" charset="0"/>
                          <a:ea typeface="Calibri" panose="020F0502020204030204" pitchFamily="34" charset="0"/>
                          <a:cs typeface="Times New Roman" panose="02020603050405020304" pitchFamily="18" charset="0"/>
                        </a:rPr>
                        <a:t> reçu</a:t>
                      </a:r>
                      <a:endParaRPr lang="fr-FR" sz="900" b="1" dirty="0" smtClean="0">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noFill/>
                  </a:tcPr>
                </a:tc>
              </a:tr>
              <a:tr h="290534">
                <a:tc>
                  <a:txBody>
                    <a:bodyPr/>
                    <a:lstStyle/>
                    <a:p>
                      <a:pPr algn="ctr">
                        <a:lnSpc>
                          <a:spcPct val="115000"/>
                        </a:lnSpc>
                        <a:spcBef>
                          <a:spcPts val="0"/>
                        </a:spcBef>
                        <a:spcAft>
                          <a:spcPts val="0"/>
                        </a:spcAft>
                      </a:pPr>
                      <a:r>
                        <a:rPr lang="fr-FR" sz="900" dirty="0" smtClean="0">
                          <a:effectLst/>
                          <a:latin typeface="Univers 45 Light" pitchFamily="2" charset="0"/>
                          <a:ea typeface="Calibri" panose="020F0502020204030204" pitchFamily="34" charset="0"/>
                          <a:cs typeface="Times New Roman" panose="02020603050405020304" pitchFamily="18" charset="0"/>
                        </a:rPr>
                        <a:t>R3</a:t>
                      </a:r>
                    </a:p>
                    <a:p>
                      <a:pPr algn="ctr">
                        <a:lnSpc>
                          <a:spcPct val="115000"/>
                        </a:lnSpc>
                        <a:spcBef>
                          <a:spcPts val="0"/>
                        </a:spcBef>
                        <a:spcAft>
                          <a:spcPts val="0"/>
                        </a:spcAft>
                      </a:pPr>
                      <a:r>
                        <a:rPr lang="fr-FR" sz="900" dirty="0" smtClean="0">
                          <a:effectLst/>
                          <a:latin typeface="Univers 45 Light" pitchFamily="2" charset="0"/>
                          <a:ea typeface="Calibri" panose="020F0502020204030204" pitchFamily="34" charset="0"/>
                          <a:cs typeface="Times New Roman" panose="02020603050405020304" pitchFamily="18" charset="0"/>
                        </a:rPr>
                        <a:t>C3</a:t>
                      </a:r>
                    </a:p>
                  </a:txBody>
                  <a:tcPr marL="44450" marR="44450" marT="0" marB="0" anchor="ctr">
                    <a:lnL w="12700" cap="flat" cmpd="sng" algn="ctr">
                      <a:no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noFill/>
                  </a:tcPr>
                </a:tc>
                <a:tc>
                  <a:txBody>
                    <a:bodyPr/>
                    <a:lstStyle/>
                    <a:p>
                      <a:pPr>
                        <a:lnSpc>
                          <a:spcPct val="115000"/>
                        </a:lnSpc>
                        <a:spcBef>
                          <a:spcPts val="0"/>
                        </a:spcBef>
                        <a:spcAft>
                          <a:spcPts val="0"/>
                        </a:spcAft>
                      </a:pPr>
                      <a:r>
                        <a:rPr lang="fr-FR" sz="900" dirty="0" smtClean="0">
                          <a:effectLst/>
                          <a:latin typeface="Univers 45 Light" pitchFamily="2" charset="0"/>
                          <a:ea typeface="Calibri" panose="020F0502020204030204" pitchFamily="34" charset="0"/>
                          <a:cs typeface="Times New Roman" panose="02020603050405020304" pitchFamily="18" charset="0"/>
                        </a:rPr>
                        <a:t>Erreur de déversement des données issues de l’intranet en comptabilité</a:t>
                      </a:r>
                      <a:endParaRPr lang="fr-FR" sz="900" dirty="0">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noFill/>
                  </a:tcPr>
                </a:tc>
                <a:tc>
                  <a:txBody>
                    <a:bodyPr/>
                    <a:lstStyle/>
                    <a:p>
                      <a:pPr>
                        <a:lnSpc>
                          <a:spcPct val="115000"/>
                        </a:lnSpc>
                        <a:spcBef>
                          <a:spcPts val="0"/>
                        </a:spcBef>
                        <a:spcAft>
                          <a:spcPts val="0"/>
                        </a:spcAft>
                      </a:pPr>
                      <a:r>
                        <a:rPr lang="fr-FR" sz="900" dirty="0" smtClean="0">
                          <a:effectLst/>
                          <a:latin typeface="Univers 45 Light" pitchFamily="2" charset="0"/>
                          <a:ea typeface="Calibri" panose="020F0502020204030204" pitchFamily="34" charset="0"/>
                          <a:cs typeface="Times New Roman" panose="02020603050405020304" pitchFamily="18" charset="0"/>
                        </a:rPr>
                        <a:t>Vérification et cadrage entre l’extraction facturier (facturations de l'intranet) avec la comptabilité (journal des ventes)</a:t>
                      </a:r>
                      <a:endParaRPr lang="fr-FR" sz="900" dirty="0">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noFill/>
                  </a:tcPr>
                </a:tc>
                <a:tc>
                  <a:txBody>
                    <a:bodyPr/>
                    <a:lstStyle/>
                    <a:p>
                      <a:pPr algn="ctr">
                        <a:lnSpc>
                          <a:spcPct val="115000"/>
                        </a:lnSpc>
                        <a:spcBef>
                          <a:spcPts val="0"/>
                        </a:spcBef>
                        <a:spcAft>
                          <a:spcPts val="0"/>
                        </a:spcAft>
                      </a:pPr>
                      <a:r>
                        <a:rPr lang="fr-FR" sz="900" dirty="0" smtClean="0">
                          <a:effectLst/>
                          <a:latin typeface="Univers 45 Light" pitchFamily="2" charset="0"/>
                          <a:ea typeface="Calibri" panose="020F0502020204030204" pitchFamily="34" charset="0"/>
                          <a:cs typeface="Times New Roman" panose="02020603050405020304" pitchFamily="18" charset="0"/>
                        </a:rPr>
                        <a:t>Contrôle</a:t>
                      </a:r>
                      <a:r>
                        <a:rPr lang="fr-FR" sz="900" baseline="0" dirty="0" smtClean="0">
                          <a:effectLst/>
                          <a:latin typeface="Univers 45 Light" pitchFamily="2" charset="0"/>
                          <a:ea typeface="Calibri" panose="020F0502020204030204" pitchFamily="34" charset="0"/>
                          <a:cs typeface="Times New Roman" panose="02020603050405020304" pitchFamily="18" charset="0"/>
                        </a:rPr>
                        <a:t> de gestion</a:t>
                      </a:r>
                      <a:endParaRPr lang="fr-FR" sz="900" dirty="0">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noFill/>
                  </a:tcPr>
                </a:tc>
                <a:tc>
                  <a:txBody>
                    <a:bodyPr/>
                    <a:lstStyle/>
                    <a:p>
                      <a:pPr algn="ctr">
                        <a:lnSpc>
                          <a:spcPct val="115000"/>
                        </a:lnSpc>
                        <a:spcBef>
                          <a:spcPts val="0"/>
                        </a:spcBef>
                        <a:spcAft>
                          <a:spcPts val="0"/>
                        </a:spcAft>
                      </a:pPr>
                      <a:r>
                        <a:rPr lang="fr-FR" sz="900" dirty="0" smtClean="0">
                          <a:effectLst/>
                          <a:latin typeface="Univers 45 Light" pitchFamily="2" charset="0"/>
                          <a:ea typeface="Calibri" panose="020F0502020204030204" pitchFamily="34" charset="0"/>
                          <a:cs typeface="Times New Roman" panose="02020603050405020304" pitchFamily="18" charset="0"/>
                        </a:rPr>
                        <a:t>Manuel</a:t>
                      </a:r>
                      <a:endParaRPr lang="fr-FR" sz="900" dirty="0">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noFill/>
                  </a:tcPr>
                </a:tc>
                <a:tc>
                  <a:txBody>
                    <a:bodyPr/>
                    <a:lstStyle/>
                    <a:p>
                      <a:pPr algn="ctr">
                        <a:lnSpc>
                          <a:spcPct val="115000"/>
                        </a:lnSpc>
                        <a:spcBef>
                          <a:spcPts val="0"/>
                        </a:spcBef>
                        <a:spcAft>
                          <a:spcPts val="0"/>
                        </a:spcAft>
                      </a:pPr>
                      <a:r>
                        <a:rPr lang="fr-FR" sz="900" dirty="0" smtClean="0">
                          <a:solidFill>
                            <a:schemeClr val="tx1"/>
                          </a:solidFill>
                          <a:effectLst/>
                          <a:latin typeface="Univers 45 Light" pitchFamily="2" charset="0"/>
                          <a:ea typeface="Calibri" panose="020F0502020204030204" pitchFamily="34" charset="0"/>
                          <a:cs typeface="Times New Roman" panose="02020603050405020304" pitchFamily="18" charset="0"/>
                        </a:rPr>
                        <a:t>Mensuel</a:t>
                      </a:r>
                      <a:endParaRPr lang="fr-FR" sz="900" dirty="0">
                        <a:solidFill>
                          <a:schemeClr val="tx1"/>
                        </a:solidFill>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noFill/>
                  </a:tcPr>
                </a:tc>
                <a:tc>
                  <a:txBody>
                    <a:bodyPr/>
                    <a:lstStyle/>
                    <a:p>
                      <a:pPr marL="0" marR="0" lvl="0" indent="0" algn="ctr" defTabSz="914400" eaLnBrk="1" fontAlgn="auto" latinLnBrk="0" hangingPunct="1">
                        <a:lnSpc>
                          <a:spcPct val="115000"/>
                        </a:lnSpc>
                        <a:spcBef>
                          <a:spcPts val="0"/>
                        </a:spcBef>
                        <a:spcAft>
                          <a:spcPts val="0"/>
                        </a:spcAft>
                        <a:buClrTx/>
                        <a:buSzTx/>
                        <a:buFontTx/>
                        <a:buNone/>
                        <a:tabLst/>
                        <a:defRPr/>
                      </a:pPr>
                      <a:endParaRPr lang="fr-FR" sz="900" b="1" dirty="0" smtClean="0">
                        <a:solidFill>
                          <a:srgbClr val="FF0000"/>
                        </a:solidFill>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solidFill>
                      <a:schemeClr val="bg1">
                        <a:lumMod val="95000"/>
                      </a:schemeClr>
                    </a:solidFill>
                  </a:tcPr>
                </a:tc>
                <a:tc gridSpan="2">
                  <a:txBody>
                    <a:bodyPr/>
                    <a:lstStyle/>
                    <a:p>
                      <a:pPr marL="0" marR="0" lvl="0" indent="0" algn="ctr" defTabSz="914400" eaLnBrk="1" fontAlgn="auto" latinLnBrk="0" hangingPunct="1">
                        <a:lnSpc>
                          <a:spcPct val="115000"/>
                        </a:lnSpc>
                        <a:spcBef>
                          <a:spcPts val="0"/>
                        </a:spcBef>
                        <a:spcAft>
                          <a:spcPts val="0"/>
                        </a:spcAft>
                        <a:buClrTx/>
                        <a:buSzTx/>
                        <a:buFontTx/>
                        <a:buNone/>
                        <a:tabLst/>
                        <a:defRPr/>
                      </a:pPr>
                      <a:endParaRPr lang="fr-FR" sz="900" b="1" dirty="0" smtClean="0">
                        <a:solidFill>
                          <a:srgbClr val="FF0000"/>
                        </a:solidFill>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solidFill>
                      <a:schemeClr val="bg1">
                        <a:lumMod val="95000"/>
                      </a:schemeClr>
                    </a:solidFill>
                  </a:tcPr>
                </a:tc>
                <a:tc hMerge="1">
                  <a:txBody>
                    <a:bodyPr/>
                    <a:lstStyle/>
                    <a:p>
                      <a:endParaRPr lang="fr-FR"/>
                    </a:p>
                  </a:txBody>
                  <a:tcPr/>
                </a:tc>
                <a:tc>
                  <a:txBody>
                    <a:bodyPr/>
                    <a:lstStyle/>
                    <a:p>
                      <a:pPr marL="0" marR="0" lvl="0" indent="0" algn="ctr" defTabSz="914400" eaLnBrk="1" fontAlgn="auto" latinLnBrk="0" hangingPunct="1">
                        <a:lnSpc>
                          <a:spcPct val="115000"/>
                        </a:lnSpc>
                        <a:spcBef>
                          <a:spcPts val="0"/>
                        </a:spcBef>
                        <a:spcAft>
                          <a:spcPts val="0"/>
                        </a:spcAft>
                        <a:buClrTx/>
                        <a:buSzTx/>
                        <a:buFontTx/>
                        <a:buNone/>
                        <a:tabLst/>
                        <a:defRPr/>
                      </a:pPr>
                      <a:endParaRPr lang="fr-FR" sz="900" b="1" dirty="0" smtClean="0">
                        <a:solidFill>
                          <a:srgbClr val="FF0000"/>
                        </a:solidFill>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noFill/>
                  </a:tcPr>
                </a:tc>
              </a:tr>
              <a:tr h="290534">
                <a:tc>
                  <a:txBody>
                    <a:bodyPr/>
                    <a:lstStyle/>
                    <a:p>
                      <a:pPr algn="ctr">
                        <a:lnSpc>
                          <a:spcPct val="115000"/>
                        </a:lnSpc>
                        <a:spcBef>
                          <a:spcPts val="0"/>
                        </a:spcBef>
                        <a:spcAft>
                          <a:spcPts val="0"/>
                        </a:spcAft>
                      </a:pPr>
                      <a:r>
                        <a:rPr lang="fr-FR" sz="900" dirty="0" smtClean="0">
                          <a:effectLst/>
                          <a:latin typeface="Univers 45 Light" pitchFamily="2" charset="0"/>
                          <a:ea typeface="Calibri" panose="020F0502020204030204" pitchFamily="34" charset="0"/>
                          <a:cs typeface="Times New Roman" panose="02020603050405020304" pitchFamily="18" charset="0"/>
                        </a:rPr>
                        <a:t>R4</a:t>
                      </a:r>
                    </a:p>
                    <a:p>
                      <a:pPr algn="ctr">
                        <a:lnSpc>
                          <a:spcPct val="115000"/>
                        </a:lnSpc>
                        <a:spcBef>
                          <a:spcPts val="0"/>
                        </a:spcBef>
                        <a:spcAft>
                          <a:spcPts val="0"/>
                        </a:spcAft>
                      </a:pPr>
                      <a:r>
                        <a:rPr lang="fr-FR" sz="900" dirty="0" smtClean="0">
                          <a:effectLst/>
                          <a:latin typeface="Univers 45 Light" pitchFamily="2" charset="0"/>
                          <a:ea typeface="Calibri" panose="020F0502020204030204" pitchFamily="34" charset="0"/>
                          <a:cs typeface="Times New Roman" panose="02020603050405020304" pitchFamily="18" charset="0"/>
                        </a:rPr>
                        <a:t>C4</a:t>
                      </a:r>
                    </a:p>
                  </a:txBody>
                  <a:tcPr marL="44450" marR="44450" marT="0" marB="0" anchor="ctr">
                    <a:lnL w="12700" cap="flat" cmpd="sng" algn="ctr">
                      <a:no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noFill/>
                  </a:tcPr>
                </a:tc>
                <a:tc>
                  <a:txBody>
                    <a:bodyPr/>
                    <a:lstStyle/>
                    <a:p>
                      <a:pPr>
                        <a:lnSpc>
                          <a:spcPct val="115000"/>
                        </a:lnSpc>
                        <a:spcBef>
                          <a:spcPts val="0"/>
                        </a:spcBef>
                        <a:spcAft>
                          <a:spcPts val="0"/>
                        </a:spcAft>
                      </a:pPr>
                      <a:r>
                        <a:rPr lang="fr-FR" sz="900" dirty="0" smtClean="0">
                          <a:effectLst/>
                          <a:latin typeface="Univers 45 Light" pitchFamily="2" charset="0"/>
                          <a:ea typeface="Calibri" panose="020F0502020204030204" pitchFamily="34" charset="0"/>
                          <a:cs typeface="Times New Roman" panose="02020603050405020304" pitchFamily="18" charset="0"/>
                        </a:rPr>
                        <a:t>Erreur du montant facturé par rapport</a:t>
                      </a:r>
                      <a:r>
                        <a:rPr lang="fr-FR" sz="900" baseline="0" dirty="0" smtClean="0">
                          <a:effectLst/>
                          <a:latin typeface="Univers 45 Light" pitchFamily="2" charset="0"/>
                          <a:ea typeface="Calibri" panose="020F0502020204030204" pitchFamily="34" charset="0"/>
                          <a:cs typeface="Times New Roman" panose="02020603050405020304" pitchFamily="18" charset="0"/>
                        </a:rPr>
                        <a:t> au paiement reçu</a:t>
                      </a:r>
                      <a:endParaRPr lang="fr-FR" sz="900" dirty="0">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noFill/>
                  </a:tcPr>
                </a:tc>
                <a:tc>
                  <a:txBody>
                    <a:bodyPr/>
                    <a:lstStyle/>
                    <a:p>
                      <a:pPr>
                        <a:lnSpc>
                          <a:spcPct val="115000"/>
                        </a:lnSpc>
                        <a:spcBef>
                          <a:spcPts val="0"/>
                        </a:spcBef>
                        <a:spcAft>
                          <a:spcPts val="0"/>
                        </a:spcAft>
                      </a:pPr>
                      <a:r>
                        <a:rPr lang="fr-FR" sz="900" dirty="0" smtClean="0">
                          <a:effectLst/>
                          <a:latin typeface="Univers 45 Light" pitchFamily="2" charset="0"/>
                          <a:ea typeface="Calibri" panose="020F0502020204030204" pitchFamily="34" charset="0"/>
                          <a:cs typeface="Times New Roman" panose="02020603050405020304" pitchFamily="18" charset="0"/>
                        </a:rPr>
                        <a:t>Contrôle du montant facturé par store par rapport au paiement encaissé</a:t>
                      </a:r>
                      <a:endParaRPr lang="fr-FR" sz="900" dirty="0">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noFill/>
                  </a:tcPr>
                </a:tc>
                <a:tc>
                  <a:txBody>
                    <a:bodyPr/>
                    <a:lstStyle/>
                    <a:p>
                      <a:pPr algn="ctr">
                        <a:lnSpc>
                          <a:spcPct val="115000"/>
                        </a:lnSpc>
                        <a:spcBef>
                          <a:spcPts val="0"/>
                        </a:spcBef>
                        <a:spcAft>
                          <a:spcPts val="0"/>
                        </a:spcAft>
                      </a:pPr>
                      <a:r>
                        <a:rPr lang="fr-FR" sz="900" dirty="0" err="1" smtClean="0">
                          <a:effectLst/>
                          <a:latin typeface="Univers 45 Light" pitchFamily="2" charset="0"/>
                          <a:ea typeface="Calibri" panose="020F0502020204030204" pitchFamily="34" charset="0"/>
                          <a:cs typeface="Times New Roman" panose="02020603050405020304" pitchFamily="18" charset="0"/>
                        </a:rPr>
                        <a:t>FinOps</a:t>
                      </a:r>
                      <a:endParaRPr lang="fr-FR" sz="900" dirty="0">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noFill/>
                  </a:tcPr>
                </a:tc>
                <a:tc>
                  <a:txBody>
                    <a:bodyPr/>
                    <a:lstStyle/>
                    <a:p>
                      <a:pPr algn="ctr">
                        <a:lnSpc>
                          <a:spcPct val="115000"/>
                        </a:lnSpc>
                        <a:spcBef>
                          <a:spcPts val="0"/>
                        </a:spcBef>
                        <a:spcAft>
                          <a:spcPts val="0"/>
                        </a:spcAft>
                      </a:pPr>
                      <a:r>
                        <a:rPr lang="fr-FR" sz="900" dirty="0" smtClean="0">
                          <a:effectLst/>
                          <a:latin typeface="Univers 45 Light" pitchFamily="2" charset="0"/>
                          <a:ea typeface="Calibri" panose="020F0502020204030204" pitchFamily="34" charset="0"/>
                          <a:cs typeface="Times New Roman" panose="02020603050405020304" pitchFamily="18" charset="0"/>
                        </a:rPr>
                        <a:t>Manuel</a:t>
                      </a:r>
                      <a:endParaRPr lang="fr-FR" sz="900" dirty="0">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noFill/>
                  </a:tcPr>
                </a:tc>
                <a:tc>
                  <a:txBody>
                    <a:bodyPr/>
                    <a:lstStyle/>
                    <a:p>
                      <a:pPr algn="ctr">
                        <a:lnSpc>
                          <a:spcPct val="115000"/>
                        </a:lnSpc>
                        <a:spcBef>
                          <a:spcPts val="0"/>
                        </a:spcBef>
                        <a:spcAft>
                          <a:spcPts val="0"/>
                        </a:spcAft>
                      </a:pPr>
                      <a:r>
                        <a:rPr lang="fr-FR" sz="900" dirty="0" smtClean="0">
                          <a:solidFill>
                            <a:schemeClr val="tx1"/>
                          </a:solidFill>
                          <a:effectLst/>
                          <a:latin typeface="Univers 45 Light" pitchFamily="2" charset="0"/>
                          <a:ea typeface="Calibri" panose="020F0502020204030204" pitchFamily="34" charset="0"/>
                          <a:cs typeface="Times New Roman" panose="02020603050405020304" pitchFamily="18" charset="0"/>
                        </a:rPr>
                        <a:t>Mensuel</a:t>
                      </a:r>
                      <a:endParaRPr lang="fr-FR" sz="900" dirty="0">
                        <a:solidFill>
                          <a:schemeClr val="tx1"/>
                        </a:solidFill>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noFill/>
                  </a:tcPr>
                </a:tc>
                <a:tc gridSpan="2">
                  <a:txBody>
                    <a:bodyPr/>
                    <a:lstStyle/>
                    <a:p>
                      <a:pPr marL="0" marR="0" lvl="0" indent="0" algn="ctr" defTabSz="914400" eaLnBrk="1" fontAlgn="auto" latinLnBrk="0" hangingPunct="1">
                        <a:lnSpc>
                          <a:spcPct val="115000"/>
                        </a:lnSpc>
                        <a:spcBef>
                          <a:spcPts val="0"/>
                        </a:spcBef>
                        <a:spcAft>
                          <a:spcPts val="0"/>
                        </a:spcAft>
                        <a:buClrTx/>
                        <a:buSzTx/>
                        <a:buFontTx/>
                        <a:buNone/>
                        <a:tabLst/>
                        <a:defRPr/>
                      </a:pPr>
                      <a:r>
                        <a:rPr lang="fr-FR" sz="900" dirty="0" smtClean="0">
                          <a:solidFill>
                            <a:schemeClr val="tx1"/>
                          </a:solidFill>
                          <a:effectLst/>
                          <a:latin typeface="Univers 45 Light" pitchFamily="2" charset="0"/>
                          <a:ea typeface="Calibri" panose="020F0502020204030204" pitchFamily="34" charset="0"/>
                          <a:cs typeface="Times New Roman" panose="02020603050405020304" pitchFamily="18" charset="0"/>
                        </a:rPr>
                        <a:t>N/A</a:t>
                      </a: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solidFill>
                      <a:schemeClr val="bg1">
                        <a:lumMod val="95000"/>
                      </a:schemeClr>
                    </a:solidFill>
                  </a:tcPr>
                </a:tc>
                <a:tc hMerge="1">
                  <a:txBody>
                    <a:bodyPr/>
                    <a:lstStyle/>
                    <a:p>
                      <a:endParaRPr lang="fr-FR"/>
                    </a:p>
                  </a:txBody>
                  <a:tcPr/>
                </a:tc>
                <a:tc>
                  <a:txBody>
                    <a:bodyPr/>
                    <a:lstStyle/>
                    <a:p>
                      <a:pPr marL="0" marR="0" lvl="0" indent="0" algn="ctr" defTabSz="914400" eaLnBrk="1" fontAlgn="auto" latinLnBrk="0" hangingPunct="1">
                        <a:lnSpc>
                          <a:spcPct val="115000"/>
                        </a:lnSpc>
                        <a:spcBef>
                          <a:spcPts val="0"/>
                        </a:spcBef>
                        <a:spcAft>
                          <a:spcPts val="0"/>
                        </a:spcAft>
                        <a:buClrTx/>
                        <a:buSzTx/>
                        <a:buFontTx/>
                        <a:buNone/>
                        <a:tabLst/>
                        <a:defRPr/>
                      </a:pPr>
                      <a:r>
                        <a:rPr lang="fr-FR" sz="900" dirty="0" smtClean="0">
                          <a:solidFill>
                            <a:schemeClr val="tx1"/>
                          </a:solidFill>
                          <a:effectLst/>
                          <a:latin typeface="Univers 45 Light" pitchFamily="2" charset="0"/>
                          <a:ea typeface="Calibri" panose="020F0502020204030204" pitchFamily="34" charset="0"/>
                          <a:cs typeface="Times New Roman" panose="02020603050405020304" pitchFamily="18" charset="0"/>
                        </a:rPr>
                        <a:t>N/A</a:t>
                      </a: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solidFill>
                      <a:schemeClr val="bg1">
                        <a:lumMod val="95000"/>
                      </a:schemeClr>
                    </a:solidFill>
                  </a:tcPr>
                </a:tc>
                <a:tc>
                  <a:txBody>
                    <a:bodyPr/>
                    <a:lstStyle/>
                    <a:p>
                      <a:pPr marL="0" marR="0" lvl="0" indent="0" algn="ctr" defTabSz="914400" eaLnBrk="1" fontAlgn="auto" latinLnBrk="0" hangingPunct="1">
                        <a:lnSpc>
                          <a:spcPct val="115000"/>
                        </a:lnSpc>
                        <a:spcBef>
                          <a:spcPts val="0"/>
                        </a:spcBef>
                        <a:spcAft>
                          <a:spcPts val="0"/>
                        </a:spcAft>
                        <a:buClrTx/>
                        <a:buSzTx/>
                        <a:buFontTx/>
                        <a:buNone/>
                        <a:tabLst/>
                        <a:defRPr/>
                      </a:pPr>
                      <a:r>
                        <a:rPr lang="fr-FR" sz="900" b="1" dirty="0" smtClean="0">
                          <a:solidFill>
                            <a:srgbClr val="FF0000"/>
                          </a:solidFill>
                          <a:effectLst/>
                          <a:latin typeface="Univers 45 Light" pitchFamily="2" charset="0"/>
                          <a:ea typeface="Calibri" panose="020F0502020204030204" pitchFamily="34" charset="0"/>
                          <a:cs typeface="Times New Roman" panose="02020603050405020304" pitchFamily="18" charset="0"/>
                        </a:rPr>
                        <a:t>Documentation reçue le 20/01/2020. Ces éléments seront</a:t>
                      </a:r>
                      <a:r>
                        <a:rPr lang="fr-FR" sz="900" b="1" baseline="0" dirty="0" smtClean="0">
                          <a:solidFill>
                            <a:srgbClr val="FF0000"/>
                          </a:solidFill>
                          <a:effectLst/>
                          <a:latin typeface="Univers 45 Light" pitchFamily="2" charset="0"/>
                          <a:ea typeface="Calibri" panose="020F0502020204030204" pitchFamily="34" charset="0"/>
                          <a:cs typeface="Times New Roman" panose="02020603050405020304" pitchFamily="18" charset="0"/>
                        </a:rPr>
                        <a:t> traités dans les semaines à venir</a:t>
                      </a:r>
                      <a:endParaRPr lang="fr-FR" sz="900" b="1" dirty="0" smtClean="0">
                        <a:solidFill>
                          <a:srgbClr val="FF0000"/>
                        </a:solidFill>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noFill/>
                  </a:tcPr>
                </a:tc>
              </a:tr>
              <a:tr h="290534">
                <a:tc>
                  <a:txBody>
                    <a:bodyPr/>
                    <a:lstStyle/>
                    <a:p>
                      <a:pPr algn="ctr">
                        <a:lnSpc>
                          <a:spcPct val="115000"/>
                        </a:lnSpc>
                        <a:spcBef>
                          <a:spcPts val="0"/>
                        </a:spcBef>
                        <a:spcAft>
                          <a:spcPts val="0"/>
                        </a:spcAft>
                      </a:pPr>
                      <a:r>
                        <a:rPr lang="fr-FR" sz="900" dirty="0" smtClean="0">
                          <a:effectLst/>
                          <a:latin typeface="Univers 45 Light" pitchFamily="2" charset="0"/>
                          <a:ea typeface="Calibri" panose="020F0502020204030204" pitchFamily="34" charset="0"/>
                          <a:cs typeface="Times New Roman" panose="02020603050405020304" pitchFamily="18" charset="0"/>
                        </a:rPr>
                        <a:t>R5</a:t>
                      </a:r>
                    </a:p>
                    <a:p>
                      <a:pPr algn="ctr">
                        <a:lnSpc>
                          <a:spcPct val="115000"/>
                        </a:lnSpc>
                        <a:spcBef>
                          <a:spcPts val="0"/>
                        </a:spcBef>
                        <a:spcAft>
                          <a:spcPts val="0"/>
                        </a:spcAft>
                      </a:pPr>
                      <a:r>
                        <a:rPr lang="fr-FR" sz="900" dirty="0" smtClean="0">
                          <a:effectLst/>
                          <a:latin typeface="Univers 45 Light" pitchFamily="2" charset="0"/>
                          <a:ea typeface="Calibri" panose="020F0502020204030204" pitchFamily="34" charset="0"/>
                          <a:cs typeface="Times New Roman" panose="02020603050405020304" pitchFamily="18" charset="0"/>
                        </a:rPr>
                        <a:t>C5</a:t>
                      </a:r>
                    </a:p>
                  </a:txBody>
                  <a:tcPr marL="44450" marR="44450" marT="0" marB="0" anchor="ctr">
                    <a:lnL w="12700" cap="flat" cmpd="sng" algn="ctr">
                      <a:no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6350" cap="flat" cmpd="sng" algn="ctr">
                      <a:solidFill>
                        <a:srgbClr val="0091DA"/>
                      </a:solidFill>
                      <a:prstDash val="solid"/>
                      <a:round/>
                      <a:headEnd type="none" w="med" len="med"/>
                      <a:tailEnd type="none" w="med" len="med"/>
                    </a:lnB>
                    <a:lnTlToBr>
                      <a:noFill/>
                    </a:lnTlToBr>
                    <a:lnBlToTr>
                      <a:noFill/>
                    </a:lnBlToTr>
                    <a:noFill/>
                  </a:tcPr>
                </a:tc>
                <a:tc>
                  <a:txBody>
                    <a:bodyPr/>
                    <a:lstStyle/>
                    <a:p>
                      <a:pPr>
                        <a:lnSpc>
                          <a:spcPct val="115000"/>
                        </a:lnSpc>
                        <a:spcBef>
                          <a:spcPts val="0"/>
                        </a:spcBef>
                        <a:spcAft>
                          <a:spcPts val="0"/>
                        </a:spcAft>
                      </a:pPr>
                      <a:r>
                        <a:rPr lang="fr-FR" sz="900" dirty="0" smtClean="0">
                          <a:effectLst/>
                          <a:latin typeface="Univers 45 Light" pitchFamily="2" charset="0"/>
                          <a:ea typeface="Calibri" panose="020F0502020204030204" pitchFamily="34" charset="0"/>
                          <a:cs typeface="Times New Roman" panose="02020603050405020304" pitchFamily="18" charset="0"/>
                        </a:rPr>
                        <a:t>Le montant ingéré n’est pas exhaustif par rapport à la facturation</a:t>
                      </a:r>
                      <a:endParaRPr lang="fr-FR" sz="900" dirty="0">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6350" cap="flat" cmpd="sng" algn="ctr">
                      <a:solidFill>
                        <a:srgbClr val="0091DA"/>
                      </a:solidFill>
                      <a:prstDash val="solid"/>
                      <a:round/>
                      <a:headEnd type="none" w="med" len="med"/>
                      <a:tailEnd type="none" w="med" len="med"/>
                    </a:lnB>
                    <a:lnTlToBr>
                      <a:noFill/>
                    </a:lnTlToBr>
                    <a:lnBlToTr>
                      <a:noFill/>
                    </a:lnBlToTr>
                    <a:noFill/>
                  </a:tcPr>
                </a:tc>
                <a:tc>
                  <a:txBody>
                    <a:bodyPr/>
                    <a:lstStyle/>
                    <a:p>
                      <a:pPr>
                        <a:lnSpc>
                          <a:spcPct val="115000"/>
                        </a:lnSpc>
                        <a:spcBef>
                          <a:spcPts val="0"/>
                        </a:spcBef>
                        <a:spcAft>
                          <a:spcPts val="0"/>
                        </a:spcAft>
                      </a:pPr>
                      <a:r>
                        <a:rPr lang="fr-FR" sz="900" dirty="0" smtClean="0">
                          <a:effectLst/>
                          <a:latin typeface="Univers 45 Light" pitchFamily="2" charset="0"/>
                          <a:ea typeface="Calibri" panose="020F0502020204030204" pitchFamily="34" charset="0"/>
                          <a:cs typeface="Times New Roman" panose="02020603050405020304" pitchFamily="18" charset="0"/>
                        </a:rPr>
                        <a:t>Contrôle de cohérence entre le montant facturé et le montant ingéré</a:t>
                      </a:r>
                      <a:endParaRPr lang="fr-FR" sz="900" dirty="0">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6350" cap="flat" cmpd="sng" algn="ctr">
                      <a:solidFill>
                        <a:srgbClr val="0091DA"/>
                      </a:solidFill>
                      <a:prstDash val="solid"/>
                      <a:round/>
                      <a:headEnd type="none" w="med" len="med"/>
                      <a:tailEnd type="none" w="med" len="med"/>
                    </a:lnB>
                    <a:lnTlToBr>
                      <a:noFill/>
                    </a:lnTlToBr>
                    <a:lnBlToTr>
                      <a:noFill/>
                    </a:lnBlToTr>
                    <a:noFill/>
                  </a:tcPr>
                </a:tc>
                <a:tc>
                  <a:txBody>
                    <a:bodyPr/>
                    <a:lstStyle/>
                    <a:p>
                      <a:pPr algn="ctr">
                        <a:lnSpc>
                          <a:spcPct val="115000"/>
                        </a:lnSpc>
                        <a:spcBef>
                          <a:spcPts val="0"/>
                        </a:spcBef>
                        <a:spcAft>
                          <a:spcPts val="0"/>
                        </a:spcAft>
                      </a:pPr>
                      <a:r>
                        <a:rPr lang="fr-FR" sz="900" dirty="0" err="1" smtClean="0">
                          <a:effectLst/>
                          <a:latin typeface="Univers 45 Light" pitchFamily="2" charset="0"/>
                          <a:ea typeface="Calibri" panose="020F0502020204030204" pitchFamily="34" charset="0"/>
                          <a:cs typeface="Times New Roman" panose="02020603050405020304" pitchFamily="18" charset="0"/>
                        </a:rPr>
                        <a:t>FinOps</a:t>
                      </a:r>
                      <a:endParaRPr lang="fr-FR" sz="900" dirty="0">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6350" cap="flat" cmpd="sng" algn="ctr">
                      <a:solidFill>
                        <a:srgbClr val="0091DA"/>
                      </a:solidFill>
                      <a:prstDash val="solid"/>
                      <a:round/>
                      <a:headEnd type="none" w="med" len="med"/>
                      <a:tailEnd type="none" w="med" len="med"/>
                    </a:lnB>
                    <a:lnTlToBr>
                      <a:noFill/>
                    </a:lnTlToBr>
                    <a:lnBlToTr>
                      <a:noFill/>
                    </a:lnBlToTr>
                    <a:noFill/>
                  </a:tcPr>
                </a:tc>
                <a:tc>
                  <a:txBody>
                    <a:bodyPr/>
                    <a:lstStyle/>
                    <a:p>
                      <a:pPr algn="ctr">
                        <a:lnSpc>
                          <a:spcPct val="115000"/>
                        </a:lnSpc>
                        <a:spcBef>
                          <a:spcPts val="0"/>
                        </a:spcBef>
                        <a:spcAft>
                          <a:spcPts val="0"/>
                        </a:spcAft>
                      </a:pPr>
                      <a:r>
                        <a:rPr lang="fr-FR" sz="900" dirty="0" smtClean="0">
                          <a:effectLst/>
                          <a:latin typeface="Univers 45 Light" pitchFamily="2" charset="0"/>
                          <a:ea typeface="Calibri" panose="020F0502020204030204" pitchFamily="34" charset="0"/>
                          <a:cs typeface="Times New Roman" panose="02020603050405020304" pitchFamily="18" charset="0"/>
                        </a:rPr>
                        <a:t>Manuel</a:t>
                      </a:r>
                      <a:endParaRPr lang="fr-FR" sz="900" dirty="0">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6350" cap="flat" cmpd="sng" algn="ctr">
                      <a:solidFill>
                        <a:srgbClr val="0091DA"/>
                      </a:solidFill>
                      <a:prstDash val="solid"/>
                      <a:round/>
                      <a:headEnd type="none" w="med" len="med"/>
                      <a:tailEnd type="none" w="med" len="med"/>
                    </a:lnB>
                    <a:lnTlToBr>
                      <a:noFill/>
                    </a:lnTlToBr>
                    <a:lnBlToTr>
                      <a:noFill/>
                    </a:lnBlToTr>
                    <a:noFill/>
                  </a:tcPr>
                </a:tc>
                <a:tc>
                  <a:txBody>
                    <a:bodyPr/>
                    <a:lstStyle/>
                    <a:p>
                      <a:pPr algn="ctr">
                        <a:lnSpc>
                          <a:spcPct val="115000"/>
                        </a:lnSpc>
                        <a:spcBef>
                          <a:spcPts val="0"/>
                        </a:spcBef>
                        <a:spcAft>
                          <a:spcPts val="0"/>
                        </a:spcAft>
                      </a:pPr>
                      <a:r>
                        <a:rPr lang="fr-FR" sz="900" dirty="0" smtClean="0">
                          <a:solidFill>
                            <a:schemeClr val="tx1"/>
                          </a:solidFill>
                          <a:effectLst/>
                          <a:latin typeface="Univers 45 Light" pitchFamily="2" charset="0"/>
                          <a:ea typeface="Calibri" panose="020F0502020204030204" pitchFamily="34" charset="0"/>
                          <a:cs typeface="Times New Roman" panose="02020603050405020304" pitchFamily="18" charset="0"/>
                        </a:rPr>
                        <a:t>Mensuel</a:t>
                      </a:r>
                      <a:endParaRPr lang="fr-FR" sz="900" dirty="0">
                        <a:solidFill>
                          <a:schemeClr val="tx1"/>
                        </a:solidFill>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6350" cap="flat" cmpd="sng" algn="ctr">
                      <a:solidFill>
                        <a:srgbClr val="0091DA"/>
                      </a:solidFill>
                      <a:prstDash val="solid"/>
                      <a:round/>
                      <a:headEnd type="none" w="med" len="med"/>
                      <a:tailEnd type="none" w="med" len="med"/>
                    </a:lnB>
                    <a:lnTlToBr>
                      <a:noFill/>
                    </a:lnTlToBr>
                    <a:lnBlToTr>
                      <a:noFill/>
                    </a:lnBlToTr>
                    <a:noFill/>
                  </a:tcPr>
                </a:tc>
                <a:tc gridSpan="2">
                  <a:txBody>
                    <a:bodyPr/>
                    <a:lstStyle/>
                    <a:p>
                      <a:pPr marL="0" marR="0" lvl="0" indent="0" algn="ctr" defTabSz="914400" eaLnBrk="1" fontAlgn="auto" latinLnBrk="0" hangingPunct="1">
                        <a:lnSpc>
                          <a:spcPct val="115000"/>
                        </a:lnSpc>
                        <a:spcBef>
                          <a:spcPts val="0"/>
                        </a:spcBef>
                        <a:spcAft>
                          <a:spcPts val="0"/>
                        </a:spcAft>
                        <a:buClrTx/>
                        <a:buSzTx/>
                        <a:buFontTx/>
                        <a:buNone/>
                        <a:tabLst/>
                        <a:defRPr/>
                      </a:pPr>
                      <a:r>
                        <a:rPr lang="fr-FR" sz="900" dirty="0" smtClean="0">
                          <a:solidFill>
                            <a:schemeClr val="tx1"/>
                          </a:solidFill>
                          <a:effectLst/>
                          <a:latin typeface="Univers 45 Light" pitchFamily="2" charset="0"/>
                          <a:ea typeface="Calibri" panose="020F0502020204030204" pitchFamily="34" charset="0"/>
                          <a:cs typeface="Times New Roman" panose="02020603050405020304" pitchFamily="18" charset="0"/>
                        </a:rPr>
                        <a:t>N/A</a:t>
                      </a:r>
                      <a:endParaRPr lang="fr-FR" sz="900" dirty="0">
                        <a:solidFill>
                          <a:schemeClr val="tx1"/>
                        </a:solidFill>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6350" cap="flat" cmpd="sng" algn="ctr">
                      <a:solidFill>
                        <a:srgbClr val="0091DA"/>
                      </a:solidFill>
                      <a:prstDash val="solid"/>
                      <a:round/>
                      <a:headEnd type="none" w="med" len="med"/>
                      <a:tailEnd type="none" w="med" len="med"/>
                    </a:lnB>
                    <a:lnTlToBr>
                      <a:noFill/>
                    </a:lnTlToBr>
                    <a:lnBlToTr>
                      <a:noFill/>
                    </a:lnBlToTr>
                    <a:solidFill>
                      <a:schemeClr val="bg1">
                        <a:lumMod val="95000"/>
                      </a:schemeClr>
                    </a:solidFill>
                  </a:tcPr>
                </a:tc>
                <a:tc hMerge="1">
                  <a:txBody>
                    <a:bodyPr/>
                    <a:lstStyle/>
                    <a:p>
                      <a:endParaRPr lang="fr-FR"/>
                    </a:p>
                  </a:txBody>
                  <a:tcPr/>
                </a:tc>
                <a:tc>
                  <a:txBody>
                    <a:bodyPr/>
                    <a:lstStyle/>
                    <a:p>
                      <a:pPr marL="0" marR="0" lvl="0" indent="0" algn="ctr" defTabSz="914400" eaLnBrk="1" fontAlgn="auto" latinLnBrk="0" hangingPunct="1">
                        <a:lnSpc>
                          <a:spcPct val="115000"/>
                        </a:lnSpc>
                        <a:spcBef>
                          <a:spcPts val="0"/>
                        </a:spcBef>
                        <a:spcAft>
                          <a:spcPts val="0"/>
                        </a:spcAft>
                        <a:buClrTx/>
                        <a:buSzTx/>
                        <a:buFontTx/>
                        <a:buNone/>
                        <a:tabLst/>
                        <a:defRPr/>
                      </a:pPr>
                      <a:r>
                        <a:rPr lang="fr-FR" sz="900" dirty="0" smtClean="0">
                          <a:solidFill>
                            <a:schemeClr val="tx1"/>
                          </a:solidFill>
                          <a:effectLst/>
                          <a:latin typeface="Univers 45 Light" pitchFamily="2" charset="0"/>
                          <a:ea typeface="Calibri" panose="020F0502020204030204" pitchFamily="34" charset="0"/>
                          <a:cs typeface="Times New Roman" panose="02020603050405020304" pitchFamily="18" charset="0"/>
                        </a:rPr>
                        <a:t>N/A</a:t>
                      </a:r>
                      <a:endParaRPr lang="fr-FR" sz="900" dirty="0">
                        <a:solidFill>
                          <a:schemeClr val="tx1"/>
                        </a:solidFill>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6350" cap="flat" cmpd="sng" algn="ctr">
                      <a:solidFill>
                        <a:srgbClr val="0091DA"/>
                      </a:solidFill>
                      <a:prstDash val="solid"/>
                      <a:round/>
                      <a:headEnd type="none" w="med" len="med"/>
                      <a:tailEnd type="none" w="med" len="med"/>
                    </a:lnB>
                    <a:lnTlToBr>
                      <a:noFill/>
                    </a:lnTlToBr>
                    <a:lnBlToTr>
                      <a:noFill/>
                    </a:lnBlToTr>
                    <a:solidFill>
                      <a:schemeClr val="bg1">
                        <a:lumMod val="95000"/>
                      </a:schemeClr>
                    </a:solidFill>
                  </a:tcPr>
                </a:tc>
                <a:tc>
                  <a:txBody>
                    <a:bodyPr/>
                    <a:lstStyle/>
                    <a:p>
                      <a:pPr marL="0" marR="0" lvl="0" indent="0" algn="ctr" defTabSz="914400" eaLnBrk="1" fontAlgn="auto" latinLnBrk="0" hangingPunct="1">
                        <a:lnSpc>
                          <a:spcPct val="115000"/>
                        </a:lnSpc>
                        <a:spcBef>
                          <a:spcPts val="0"/>
                        </a:spcBef>
                        <a:spcAft>
                          <a:spcPts val="0"/>
                        </a:spcAft>
                        <a:buClrTx/>
                        <a:buSzTx/>
                        <a:buFontTx/>
                        <a:buNone/>
                        <a:tabLst/>
                        <a:defRPr/>
                      </a:pPr>
                      <a:r>
                        <a:rPr lang="fr-FR" sz="900" b="1" dirty="0" smtClean="0">
                          <a:solidFill>
                            <a:srgbClr val="FF0000"/>
                          </a:solidFill>
                          <a:effectLst/>
                          <a:latin typeface="Univers 45 Light" pitchFamily="2" charset="0"/>
                          <a:ea typeface="Calibri" panose="020F0502020204030204" pitchFamily="34" charset="0"/>
                          <a:cs typeface="Times New Roman" panose="02020603050405020304" pitchFamily="18" charset="0"/>
                        </a:rPr>
                        <a:t>Documentation reçue le 20/01/2020. Ces éléments seront</a:t>
                      </a:r>
                      <a:r>
                        <a:rPr lang="fr-FR" sz="900" b="1" baseline="0" dirty="0" smtClean="0">
                          <a:solidFill>
                            <a:srgbClr val="FF0000"/>
                          </a:solidFill>
                          <a:effectLst/>
                          <a:latin typeface="Univers 45 Light" pitchFamily="2" charset="0"/>
                          <a:ea typeface="Calibri" panose="020F0502020204030204" pitchFamily="34" charset="0"/>
                          <a:cs typeface="Times New Roman" panose="02020603050405020304" pitchFamily="18" charset="0"/>
                        </a:rPr>
                        <a:t> traités dans les semaines à venir</a:t>
                      </a:r>
                      <a:endParaRPr lang="fr-FR" sz="900" b="1" dirty="0" smtClean="0">
                        <a:solidFill>
                          <a:srgbClr val="FF0000"/>
                        </a:solidFill>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6350" cap="flat" cmpd="sng" algn="ctr">
                      <a:solidFill>
                        <a:srgbClr val="0091DA"/>
                      </a:solidFill>
                      <a:prstDash val="solid"/>
                      <a:round/>
                      <a:headEnd type="none" w="med" len="med"/>
                      <a:tailEnd type="none" w="med" len="med"/>
                    </a:lnB>
                    <a:lnTlToBr>
                      <a:noFill/>
                    </a:lnTlToBr>
                    <a:lnBlToTr>
                      <a:noFill/>
                    </a:lnBlToTr>
                    <a:noFill/>
                  </a:tcPr>
                </a:tc>
              </a:tr>
            </a:tbl>
          </a:graphicData>
        </a:graphic>
      </p:graphicFrame>
      <p:sp>
        <p:nvSpPr>
          <p:cNvPr id="14" name="Rectangle 16"/>
          <p:cNvSpPr>
            <a:spLocks noChangeAspect="1" noChangeArrowheads="1"/>
          </p:cNvSpPr>
          <p:nvPr/>
        </p:nvSpPr>
        <p:spPr bwMode="auto">
          <a:xfrm>
            <a:off x="7228286" y="2753612"/>
            <a:ext cx="132991" cy="132020"/>
          </a:xfrm>
          <a:prstGeom prst="rect">
            <a:avLst/>
          </a:prstGeom>
          <a:solidFill>
            <a:srgbClr val="EAAA00"/>
          </a:solidFill>
          <a:ln w="6350">
            <a:noFill/>
            <a:miter lim="800000"/>
            <a:headEnd/>
            <a:tailEnd/>
          </a:ln>
        </p:spPr>
        <p:txBody>
          <a:bodyPr lIns="0" tIns="0" rIns="0" bIns="0" anchor="ctr"/>
          <a:lstStyle/>
          <a:p>
            <a:pPr algn="ctr" defTabSz="762000" eaLnBrk="0" hangingPunct="0"/>
            <a:endParaRPr lang="fr-FR" sz="900">
              <a:solidFill>
                <a:srgbClr val="B21107"/>
              </a:solidFill>
              <a:sym typeface="Wingdings" pitchFamily="2" charset="2"/>
            </a:endParaRPr>
          </a:p>
        </p:txBody>
      </p:sp>
      <p:sp>
        <p:nvSpPr>
          <p:cNvPr id="16" name="Rectangle 16"/>
          <p:cNvSpPr>
            <a:spLocks noChangeAspect="1" noChangeArrowheads="1"/>
          </p:cNvSpPr>
          <p:nvPr/>
        </p:nvSpPr>
        <p:spPr bwMode="auto">
          <a:xfrm>
            <a:off x="7228285" y="4380905"/>
            <a:ext cx="132991" cy="132020"/>
          </a:xfrm>
          <a:prstGeom prst="rect">
            <a:avLst/>
          </a:prstGeom>
          <a:solidFill>
            <a:srgbClr val="EAAA00"/>
          </a:solidFill>
          <a:ln w="6350">
            <a:noFill/>
            <a:miter lim="800000"/>
            <a:headEnd/>
            <a:tailEnd/>
          </a:ln>
        </p:spPr>
        <p:txBody>
          <a:bodyPr lIns="0" tIns="0" rIns="0" bIns="0" anchor="ctr"/>
          <a:lstStyle/>
          <a:p>
            <a:pPr algn="ctr" defTabSz="762000" eaLnBrk="0" hangingPunct="0"/>
            <a:endParaRPr lang="fr-FR" sz="900">
              <a:solidFill>
                <a:srgbClr val="B21107"/>
              </a:solidFill>
              <a:sym typeface="Wingdings" pitchFamily="2" charset="2"/>
            </a:endParaRPr>
          </a:p>
        </p:txBody>
      </p:sp>
      <p:sp>
        <p:nvSpPr>
          <p:cNvPr id="17" name="Rectangle 16"/>
          <p:cNvSpPr>
            <a:spLocks noChangeAspect="1" noChangeArrowheads="1"/>
          </p:cNvSpPr>
          <p:nvPr/>
        </p:nvSpPr>
        <p:spPr bwMode="auto">
          <a:xfrm>
            <a:off x="7228285" y="5313750"/>
            <a:ext cx="132991" cy="132020"/>
          </a:xfrm>
          <a:prstGeom prst="rect">
            <a:avLst/>
          </a:prstGeom>
          <a:solidFill>
            <a:srgbClr val="7AB800"/>
          </a:solidFill>
          <a:ln w="6350">
            <a:noFill/>
            <a:miter lim="800000"/>
            <a:headEnd/>
            <a:tailEnd/>
          </a:ln>
        </p:spPr>
        <p:txBody>
          <a:bodyPr lIns="0" tIns="0" rIns="0" bIns="0" anchor="ctr"/>
          <a:lstStyle/>
          <a:p>
            <a:pPr algn="ctr" defTabSz="762000" eaLnBrk="0" hangingPunct="0"/>
            <a:endParaRPr lang="fr-FR" sz="900">
              <a:solidFill>
                <a:srgbClr val="B21107"/>
              </a:solidFill>
              <a:sym typeface="Wingdings" pitchFamily="2" charset="2"/>
            </a:endParaRPr>
          </a:p>
        </p:txBody>
      </p:sp>
      <p:sp>
        <p:nvSpPr>
          <p:cNvPr id="18" name="Rectangle 17"/>
          <p:cNvSpPr>
            <a:spLocks noChangeAspect="1" noChangeArrowheads="1"/>
          </p:cNvSpPr>
          <p:nvPr/>
        </p:nvSpPr>
        <p:spPr bwMode="auto">
          <a:xfrm>
            <a:off x="8051734" y="5321124"/>
            <a:ext cx="132991" cy="132020"/>
          </a:xfrm>
          <a:prstGeom prst="rect">
            <a:avLst/>
          </a:prstGeom>
          <a:solidFill>
            <a:srgbClr val="7AB800"/>
          </a:solidFill>
          <a:ln w="6350">
            <a:noFill/>
            <a:miter lim="800000"/>
            <a:headEnd/>
            <a:tailEnd/>
          </a:ln>
        </p:spPr>
        <p:txBody>
          <a:bodyPr lIns="0" tIns="0" rIns="0" bIns="0" anchor="ctr"/>
          <a:lstStyle/>
          <a:p>
            <a:pPr algn="ctr" defTabSz="762000" eaLnBrk="0" hangingPunct="0"/>
            <a:endParaRPr lang="fr-FR" sz="900">
              <a:solidFill>
                <a:srgbClr val="B21107"/>
              </a:solidFill>
              <a:sym typeface="Wingdings" pitchFamily="2" charset="2"/>
            </a:endParaRPr>
          </a:p>
        </p:txBody>
      </p:sp>
    </p:spTree>
    <p:extLst>
      <p:ext uri="{BB962C8B-B14F-4D97-AF65-F5344CB8AC3E}">
        <p14:creationId xmlns:p14="http://schemas.microsoft.com/office/powerpoint/2010/main" val="373230745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ZoneTexte 4"/>
          <p:cNvSpPr txBox="1"/>
          <p:nvPr/>
        </p:nvSpPr>
        <p:spPr>
          <a:xfrm>
            <a:off x="881178" y="335139"/>
            <a:ext cx="4894781" cy="261610"/>
          </a:xfrm>
          <a:prstGeom prst="rect">
            <a:avLst/>
          </a:prstGeom>
          <a:noFill/>
        </p:spPr>
        <p:txBody>
          <a:bodyPr wrap="square" lIns="0" rIns="0" rtlCol="0">
            <a:spAutoFit/>
          </a:bodyPr>
          <a:lstStyle/>
          <a:p>
            <a:pPr defTabSz="472972"/>
            <a:r>
              <a:rPr lang="en-US" sz="1100" b="1" dirty="0" smtClean="0">
                <a:solidFill>
                  <a:srgbClr val="002060"/>
                </a:solidFill>
                <a:latin typeface="Univers LT Std 45 Light"/>
                <a:cs typeface="Univers LT Std 45 Light"/>
              </a:rPr>
              <a:t>[</a:t>
            </a:r>
            <a:r>
              <a:rPr lang="fr-FR" sz="1100" b="1" dirty="0">
                <a:solidFill>
                  <a:srgbClr val="002060"/>
                </a:solidFill>
                <a:latin typeface="Univers LT Std 45 Light"/>
                <a:cs typeface="Univers LT Std 45 Light"/>
              </a:rPr>
              <a:t>Principales observations sur le contrôle interne par processus revus</a:t>
            </a:r>
            <a:r>
              <a:rPr lang="en-US" sz="1100" b="1" dirty="0" smtClean="0">
                <a:solidFill>
                  <a:srgbClr val="002060"/>
                </a:solidFill>
                <a:latin typeface="Univers LT Std 45 Light"/>
                <a:cs typeface="Univers LT Std 45 Light"/>
              </a:rPr>
              <a:t>]</a:t>
            </a:r>
            <a:endParaRPr lang="en-US" sz="1100" b="1" dirty="0">
              <a:solidFill>
                <a:srgbClr val="002060"/>
              </a:solidFill>
              <a:latin typeface="Univers LT Std 45 Light"/>
              <a:cs typeface="Univers LT Std 45 Light"/>
            </a:endParaRPr>
          </a:p>
        </p:txBody>
      </p:sp>
      <p:sp>
        <p:nvSpPr>
          <p:cNvPr id="6" name="Titre 1"/>
          <p:cNvSpPr txBox="1">
            <a:spLocks/>
          </p:cNvSpPr>
          <p:nvPr/>
        </p:nvSpPr>
        <p:spPr>
          <a:xfrm>
            <a:off x="879968" y="666751"/>
            <a:ext cx="9218786" cy="942975"/>
          </a:xfrm>
          <a:prstGeom prst="rect">
            <a:avLst/>
          </a:prstGeom>
          <a:noFill/>
        </p:spPr>
        <p:txBody>
          <a:bodyPr vert="horz" lIns="0" tIns="0" rIns="0" bIns="0" rtlCol="0" anchor="t" anchorCtr="0">
            <a:noAutofit/>
          </a:bodyPr>
          <a:lstStyle>
            <a:lvl1pPr eaLnBrk="1" hangingPunct="1">
              <a:lnSpc>
                <a:spcPct val="70000"/>
              </a:lnSpc>
              <a:defRPr sz="3998">
                <a:solidFill>
                  <a:srgbClr val="003087"/>
                </a:solidFill>
                <a:latin typeface="KPMG Extralight" panose="020B0303030202040204" pitchFamily="34" charset="0"/>
                <a:cs typeface="KPMG Extralight" panose="020B0303030202040204" pitchFamily="34" charset="0"/>
              </a:defRPr>
            </a:lvl1pPr>
          </a:lstStyle>
          <a:p>
            <a:pPr lvl="0" defTabSz="914400"/>
            <a:r>
              <a:rPr lang="fr-FR" sz="4000" dirty="0">
                <a:cs typeface="Arial" pitchFamily="34" charset="0"/>
              </a:rPr>
              <a:t>Royalties </a:t>
            </a:r>
            <a:r>
              <a:rPr lang="fr-FR" dirty="0">
                <a:cs typeface="Arial" pitchFamily="34" charset="0"/>
              </a:rPr>
              <a:t>-</a:t>
            </a:r>
            <a:r>
              <a:rPr lang="fr-FR" dirty="0" smtClean="0"/>
              <a:t> </a:t>
            </a:r>
            <a:r>
              <a:rPr lang="fr-FR" dirty="0" err="1"/>
              <a:t>Flowchart</a:t>
            </a:r>
            <a:endParaRPr kumimoji="0" lang="fr-FR" sz="3998" b="0" i="0" u="none" strike="noStrike" kern="0" cap="none" spc="0" normalizeH="0" baseline="0" noProof="0" dirty="0">
              <a:ln>
                <a:noFill/>
              </a:ln>
              <a:solidFill>
                <a:srgbClr val="003087"/>
              </a:solidFill>
              <a:effectLst/>
              <a:uLnTx/>
              <a:uFillTx/>
              <a:latin typeface="KPMG Extralight" panose="020B0303030202040204" pitchFamily="34" charset="0"/>
            </a:endParaRPr>
          </a:p>
        </p:txBody>
      </p:sp>
      <p:pic>
        <p:nvPicPr>
          <p:cNvPr id="4" name="Image 3"/>
          <p:cNvPicPr>
            <a:picLocks noChangeAspect="1"/>
          </p:cNvPicPr>
          <p:nvPr/>
        </p:nvPicPr>
        <p:blipFill>
          <a:blip r:embed="rId3"/>
          <a:stretch>
            <a:fillRect/>
          </a:stretch>
        </p:blipFill>
        <p:spPr>
          <a:xfrm>
            <a:off x="309821" y="1304676"/>
            <a:ext cx="10072171" cy="5756654"/>
          </a:xfrm>
          <a:prstGeom prst="rect">
            <a:avLst/>
          </a:prstGeom>
        </p:spPr>
      </p:pic>
      <p:pic>
        <p:nvPicPr>
          <p:cNvPr id="7" name="Image 6"/>
          <p:cNvPicPr>
            <a:picLocks noChangeAspect="1"/>
          </p:cNvPicPr>
          <p:nvPr/>
        </p:nvPicPr>
        <p:blipFill>
          <a:blip r:embed="rId4"/>
          <a:stretch>
            <a:fillRect/>
          </a:stretch>
        </p:blipFill>
        <p:spPr>
          <a:xfrm>
            <a:off x="6685725" y="22354"/>
            <a:ext cx="3733045" cy="1274616"/>
          </a:xfrm>
          <a:prstGeom prst="rect">
            <a:avLst/>
          </a:prstGeom>
        </p:spPr>
      </p:pic>
    </p:spTree>
    <p:extLst>
      <p:ext uri="{BB962C8B-B14F-4D97-AF65-F5344CB8AC3E}">
        <p14:creationId xmlns:p14="http://schemas.microsoft.com/office/powerpoint/2010/main" val="262801412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ZoneTexte 4"/>
          <p:cNvSpPr txBox="1"/>
          <p:nvPr/>
        </p:nvSpPr>
        <p:spPr>
          <a:xfrm>
            <a:off x="881178" y="335139"/>
            <a:ext cx="4894781" cy="261610"/>
          </a:xfrm>
          <a:prstGeom prst="rect">
            <a:avLst/>
          </a:prstGeom>
          <a:noFill/>
        </p:spPr>
        <p:txBody>
          <a:bodyPr wrap="square" lIns="0" rIns="0" rtlCol="0">
            <a:spAutoFit/>
          </a:bodyPr>
          <a:lstStyle/>
          <a:p>
            <a:pPr defTabSz="472972"/>
            <a:r>
              <a:rPr lang="en-US" sz="1100" b="1" dirty="0" smtClean="0">
                <a:solidFill>
                  <a:srgbClr val="002060"/>
                </a:solidFill>
                <a:latin typeface="Univers LT Std 45 Light"/>
                <a:cs typeface="Univers LT Std 45 Light"/>
              </a:rPr>
              <a:t>[</a:t>
            </a:r>
            <a:r>
              <a:rPr lang="fr-FR" sz="1100" b="1" dirty="0">
                <a:solidFill>
                  <a:srgbClr val="002060"/>
                </a:solidFill>
                <a:latin typeface="Univers LT Std 45 Light"/>
                <a:cs typeface="Univers LT Std 45 Light"/>
              </a:rPr>
              <a:t>Principales observations sur le contrôle interne par processus revus</a:t>
            </a:r>
            <a:r>
              <a:rPr lang="en-US" sz="1100" b="1" dirty="0" smtClean="0">
                <a:solidFill>
                  <a:srgbClr val="002060"/>
                </a:solidFill>
                <a:latin typeface="Univers LT Std 45 Light"/>
                <a:cs typeface="Univers LT Std 45 Light"/>
              </a:rPr>
              <a:t>]</a:t>
            </a:r>
            <a:endParaRPr lang="en-US" sz="1100" b="1" dirty="0">
              <a:solidFill>
                <a:srgbClr val="002060"/>
              </a:solidFill>
              <a:latin typeface="Univers LT Std 45 Light"/>
              <a:cs typeface="Univers LT Std 45 Light"/>
            </a:endParaRPr>
          </a:p>
        </p:txBody>
      </p:sp>
      <p:sp>
        <p:nvSpPr>
          <p:cNvPr id="6" name="Titre 1"/>
          <p:cNvSpPr txBox="1">
            <a:spLocks/>
          </p:cNvSpPr>
          <p:nvPr/>
        </p:nvSpPr>
        <p:spPr>
          <a:xfrm>
            <a:off x="879967" y="666751"/>
            <a:ext cx="9731497" cy="942975"/>
          </a:xfrm>
          <a:prstGeom prst="rect">
            <a:avLst/>
          </a:prstGeom>
          <a:noFill/>
        </p:spPr>
        <p:txBody>
          <a:bodyPr vert="horz" lIns="0" tIns="0" rIns="0" bIns="0" rtlCol="0" anchor="t" anchorCtr="0">
            <a:noAutofit/>
          </a:bodyPr>
          <a:lstStyle>
            <a:lvl1pPr eaLnBrk="1" hangingPunct="1">
              <a:lnSpc>
                <a:spcPct val="70000"/>
              </a:lnSpc>
              <a:defRPr sz="3998">
                <a:solidFill>
                  <a:srgbClr val="003087"/>
                </a:solidFill>
                <a:latin typeface="KPMG Extralight" panose="020B0303030202040204" pitchFamily="34" charset="0"/>
                <a:cs typeface="KPMG Extralight" panose="020B0303030202040204" pitchFamily="34" charset="0"/>
              </a:defRPr>
            </a:lvl1pPr>
          </a:lstStyle>
          <a:p>
            <a:pPr lvl="0" defTabSz="914400"/>
            <a:r>
              <a:rPr lang="fr-FR" dirty="0" smtClean="0"/>
              <a:t>Royalties – Contrôles pertinents identifiés</a:t>
            </a:r>
            <a:endParaRPr kumimoji="0" lang="fr-FR" sz="3998" b="0" i="0" u="none" strike="noStrike" kern="0" cap="none" spc="0" normalizeH="0" baseline="0" noProof="0" dirty="0">
              <a:ln>
                <a:noFill/>
              </a:ln>
              <a:solidFill>
                <a:srgbClr val="003087"/>
              </a:solidFill>
              <a:effectLst/>
              <a:uLnTx/>
              <a:uFillTx/>
              <a:latin typeface="KPMG Extralight" panose="020B0303030202040204" pitchFamily="34" charset="0"/>
            </a:endParaRPr>
          </a:p>
        </p:txBody>
      </p:sp>
      <p:graphicFrame>
        <p:nvGraphicFramePr>
          <p:cNvPr id="8" name="Group 72"/>
          <p:cNvGraphicFramePr>
            <a:graphicFrameLocks/>
          </p:cNvGraphicFramePr>
          <p:nvPr>
            <p:extLst>
              <p:ext uri="{D42A27DB-BD31-4B8C-83A1-F6EECF244321}">
                <p14:modId xmlns:p14="http://schemas.microsoft.com/office/powerpoint/2010/main" val="4088760990"/>
              </p:ext>
            </p:extLst>
          </p:nvPr>
        </p:nvGraphicFramePr>
        <p:xfrm>
          <a:off x="335578" y="1085186"/>
          <a:ext cx="10090462" cy="4550256"/>
        </p:xfrm>
        <a:graphic>
          <a:graphicData uri="http://schemas.openxmlformats.org/drawingml/2006/table">
            <a:tbl>
              <a:tblPr/>
              <a:tblGrid>
                <a:gridCol w="297489"/>
                <a:gridCol w="1601855"/>
                <a:gridCol w="2225318"/>
                <a:gridCol w="900799"/>
                <a:gridCol w="779859"/>
                <a:gridCol w="790844"/>
                <a:gridCol w="659534"/>
                <a:gridCol w="924847"/>
                <a:gridCol w="1909917"/>
              </a:tblGrid>
              <a:tr h="186690">
                <a:tc rowSpan="2">
                  <a:txBody>
                    <a:bodyPr/>
                    <a:lstStyle/>
                    <a:p>
                      <a:pPr marL="0" marR="0" lvl="0" indent="0" algn="ctr" defTabSz="914400" rtl="0" eaLnBrk="1" fontAlgn="base" latinLnBrk="0" hangingPunct="1">
                        <a:lnSpc>
                          <a:spcPct val="100000"/>
                        </a:lnSpc>
                        <a:spcBef>
                          <a:spcPct val="40000"/>
                        </a:spcBef>
                        <a:spcAft>
                          <a:spcPct val="0"/>
                        </a:spcAft>
                        <a:buClrTx/>
                        <a:buSzTx/>
                        <a:buFontTx/>
                        <a:buNone/>
                        <a:tabLst/>
                      </a:pPr>
                      <a:r>
                        <a:rPr kumimoji="0" lang="fr-FR" sz="900" b="1" i="0" u="none" strike="noStrike" kern="1200" cap="none" normalizeH="0" baseline="0" dirty="0" smtClean="0">
                          <a:ln>
                            <a:noFill/>
                          </a:ln>
                          <a:solidFill>
                            <a:schemeClr val="bg1"/>
                          </a:solidFill>
                          <a:effectLst/>
                          <a:latin typeface="Univers 45 Light" pitchFamily="2" charset="0"/>
                          <a:ea typeface="+mn-ea"/>
                          <a:cs typeface="+mn-cs"/>
                        </a:rPr>
                        <a:t>#</a:t>
                      </a:r>
                    </a:p>
                  </a:txBody>
                  <a:tcPr marL="95250" marR="95250" marT="49530" marB="49530"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0091DA"/>
                    </a:solidFill>
                  </a:tcPr>
                </a:tc>
                <a:tc rowSpan="2">
                  <a:txBody>
                    <a:bodyPr/>
                    <a:lstStyle/>
                    <a:p>
                      <a:pPr marL="0" marR="0" lvl="0" indent="0" algn="ctr" defTabSz="914400" rtl="0" eaLnBrk="1" fontAlgn="base" latinLnBrk="0" hangingPunct="1">
                        <a:lnSpc>
                          <a:spcPct val="100000"/>
                        </a:lnSpc>
                        <a:spcBef>
                          <a:spcPct val="40000"/>
                        </a:spcBef>
                        <a:spcAft>
                          <a:spcPct val="0"/>
                        </a:spcAft>
                        <a:buClrTx/>
                        <a:buSzTx/>
                        <a:buFontTx/>
                        <a:buNone/>
                        <a:tabLst/>
                      </a:pPr>
                      <a:r>
                        <a:rPr kumimoji="0" lang="fr-FR" sz="900" b="1" i="0" u="none" strike="noStrike" kern="1200" cap="none" normalizeH="0" baseline="0" dirty="0" smtClean="0">
                          <a:ln>
                            <a:noFill/>
                          </a:ln>
                          <a:solidFill>
                            <a:schemeClr val="bg1"/>
                          </a:solidFill>
                          <a:effectLst/>
                          <a:latin typeface="Univers 45 Light" pitchFamily="2" charset="0"/>
                          <a:ea typeface="+mn-ea"/>
                          <a:cs typeface="+mn-cs"/>
                        </a:rPr>
                        <a:t>Risque couvert</a:t>
                      </a:r>
                    </a:p>
                  </a:txBody>
                  <a:tcPr marL="95250" marR="95250" marT="49530" marB="49530"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0091DA"/>
                    </a:solidFill>
                  </a:tcPr>
                </a:tc>
                <a:tc rowSpan="2">
                  <a:txBody>
                    <a:bodyPr/>
                    <a:lstStyle/>
                    <a:p>
                      <a:pPr marL="0" marR="0" lvl="0" indent="0" algn="ctr" defTabSz="914400" rtl="0" eaLnBrk="1" fontAlgn="base" latinLnBrk="0" hangingPunct="1">
                        <a:lnSpc>
                          <a:spcPct val="100000"/>
                        </a:lnSpc>
                        <a:spcBef>
                          <a:spcPct val="40000"/>
                        </a:spcBef>
                        <a:spcAft>
                          <a:spcPct val="0"/>
                        </a:spcAft>
                        <a:buClrTx/>
                        <a:buSzTx/>
                        <a:buFontTx/>
                        <a:buNone/>
                        <a:tabLst/>
                      </a:pPr>
                      <a:r>
                        <a:rPr kumimoji="0" lang="fr-FR" sz="900" b="1" i="0" u="none" strike="noStrike" kern="1200" cap="none" normalizeH="0" baseline="0" dirty="0" smtClean="0">
                          <a:ln>
                            <a:noFill/>
                          </a:ln>
                          <a:solidFill>
                            <a:schemeClr val="bg1"/>
                          </a:solidFill>
                          <a:effectLst/>
                          <a:latin typeface="Univers 45 Light" pitchFamily="2" charset="0"/>
                          <a:ea typeface="+mn-ea"/>
                          <a:cs typeface="+mn-cs"/>
                        </a:rPr>
                        <a:t>Description du contrôle</a:t>
                      </a:r>
                    </a:p>
                  </a:txBody>
                  <a:tcPr marL="95250" marR="95250" marT="49530" marB="49530"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0091DA"/>
                    </a:solidFill>
                  </a:tcPr>
                </a:tc>
                <a:tc rowSpan="2">
                  <a:txBody>
                    <a:bodyPr/>
                    <a:lstStyle/>
                    <a:p>
                      <a:pPr marL="0" marR="0" lvl="0" indent="0" algn="ctr" defTabSz="914400" rtl="0" eaLnBrk="1" fontAlgn="base" latinLnBrk="0" hangingPunct="1">
                        <a:lnSpc>
                          <a:spcPct val="100000"/>
                        </a:lnSpc>
                        <a:spcBef>
                          <a:spcPct val="40000"/>
                        </a:spcBef>
                        <a:spcAft>
                          <a:spcPct val="0"/>
                        </a:spcAft>
                        <a:buClrTx/>
                        <a:buSzTx/>
                        <a:buFontTx/>
                        <a:buNone/>
                        <a:tabLst/>
                      </a:pPr>
                      <a:r>
                        <a:rPr kumimoji="0" lang="fr-FR" sz="900" b="1" i="0" u="none" strike="noStrike" kern="1200" cap="none" normalizeH="0" baseline="0" dirty="0" smtClean="0">
                          <a:ln>
                            <a:noFill/>
                          </a:ln>
                          <a:solidFill>
                            <a:schemeClr val="bg1"/>
                          </a:solidFill>
                          <a:effectLst/>
                          <a:latin typeface="Univers 45 Light" pitchFamily="2" charset="0"/>
                          <a:ea typeface="+mn-ea"/>
                          <a:cs typeface="+mn-cs"/>
                        </a:rPr>
                        <a:t>Responsable</a:t>
                      </a:r>
                    </a:p>
                  </a:txBody>
                  <a:tcPr marL="95250" marR="95250" marT="49530" marB="49530"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0091DA"/>
                    </a:solidFill>
                  </a:tcPr>
                </a:tc>
                <a:tc rowSpan="2">
                  <a:txBody>
                    <a:bodyPr/>
                    <a:lstStyle/>
                    <a:p>
                      <a:pPr marL="0" marR="0" lvl="0" indent="0" algn="ctr" defTabSz="914400" rtl="0" eaLnBrk="1" fontAlgn="base" latinLnBrk="0" hangingPunct="1">
                        <a:lnSpc>
                          <a:spcPct val="100000"/>
                        </a:lnSpc>
                        <a:spcBef>
                          <a:spcPct val="40000"/>
                        </a:spcBef>
                        <a:spcAft>
                          <a:spcPct val="0"/>
                        </a:spcAft>
                        <a:buClrTx/>
                        <a:buSzTx/>
                        <a:buFontTx/>
                        <a:buNone/>
                        <a:tabLst/>
                      </a:pPr>
                      <a:r>
                        <a:rPr kumimoji="0" lang="fr-FR" sz="900" b="1" i="0" u="none" strike="noStrike" kern="1200" cap="none" normalizeH="0" baseline="0" dirty="0" smtClean="0">
                          <a:ln>
                            <a:noFill/>
                          </a:ln>
                          <a:solidFill>
                            <a:schemeClr val="bg1"/>
                          </a:solidFill>
                          <a:effectLst/>
                          <a:latin typeface="Univers 45 Light" pitchFamily="2" charset="0"/>
                          <a:ea typeface="+mn-ea"/>
                          <a:cs typeface="+mn-cs"/>
                        </a:rPr>
                        <a:t>Nature du contrôle</a:t>
                      </a:r>
                    </a:p>
                  </a:txBody>
                  <a:tcPr marL="95250" marR="95250" marT="49530" marB="49530"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0091DA"/>
                    </a:solidFill>
                  </a:tcPr>
                </a:tc>
                <a:tc rowSpan="2">
                  <a:txBody>
                    <a:bodyPr/>
                    <a:lstStyle/>
                    <a:p>
                      <a:pPr marL="0" marR="0" lvl="0" indent="0" algn="ctr" defTabSz="914400" rtl="0" eaLnBrk="1" fontAlgn="base" latinLnBrk="0" hangingPunct="1">
                        <a:lnSpc>
                          <a:spcPct val="100000"/>
                        </a:lnSpc>
                        <a:spcBef>
                          <a:spcPct val="40000"/>
                        </a:spcBef>
                        <a:spcAft>
                          <a:spcPct val="0"/>
                        </a:spcAft>
                        <a:buClrTx/>
                        <a:buSzTx/>
                        <a:buFontTx/>
                        <a:buNone/>
                        <a:tabLst/>
                      </a:pPr>
                      <a:r>
                        <a:rPr kumimoji="0" lang="fr-FR" sz="900" b="1" i="0" u="none" strike="noStrike" kern="1200" cap="none" normalizeH="0" baseline="0" dirty="0" smtClean="0">
                          <a:ln>
                            <a:noFill/>
                          </a:ln>
                          <a:solidFill>
                            <a:schemeClr val="bg1"/>
                          </a:solidFill>
                          <a:effectLst/>
                          <a:latin typeface="Univers 45 Light" pitchFamily="2" charset="0"/>
                          <a:ea typeface="+mn-ea"/>
                          <a:cs typeface="+mn-cs"/>
                        </a:rPr>
                        <a:t>Fréquence</a:t>
                      </a:r>
                    </a:p>
                  </a:txBody>
                  <a:tcPr marL="95250" marR="95250" marT="49530" marB="49530"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0091DA"/>
                    </a:solidFill>
                  </a:tcPr>
                </a:tc>
                <a:tc gridSpan="2">
                  <a:txBody>
                    <a:bodyPr/>
                    <a:lstStyle/>
                    <a:p>
                      <a:pPr marL="0" marR="0" lvl="0" indent="0" algn="ctr" defTabSz="762000" rtl="0" eaLnBrk="1" fontAlgn="base" latinLnBrk="0" hangingPunct="1">
                        <a:lnSpc>
                          <a:spcPct val="100000"/>
                        </a:lnSpc>
                        <a:spcBef>
                          <a:spcPts val="200"/>
                        </a:spcBef>
                        <a:spcAft>
                          <a:spcPts val="200"/>
                        </a:spcAft>
                        <a:buClrTx/>
                        <a:buSzTx/>
                        <a:buFontTx/>
                        <a:buNone/>
                        <a:tabLst/>
                        <a:defRPr/>
                      </a:pPr>
                      <a:r>
                        <a:rPr kumimoji="0" lang="fr-FR" sz="900" b="1" i="0" u="none" strike="noStrike" kern="1200" cap="none" spc="0" normalizeH="0" baseline="0" noProof="0" dirty="0" smtClean="0">
                          <a:ln>
                            <a:noFill/>
                          </a:ln>
                          <a:solidFill>
                            <a:srgbClr val="FFFFFF"/>
                          </a:solidFill>
                          <a:effectLst/>
                          <a:uLnTx/>
                          <a:uFillTx/>
                          <a:latin typeface="Univers for KPMG" panose="020B0603020202020204" pitchFamily="34" charset="0"/>
                          <a:ea typeface="+mn-ea"/>
                          <a:cs typeface="+mn-cs"/>
                        </a:rPr>
                        <a:t>Résultat du test</a:t>
                      </a:r>
                    </a:p>
                  </a:txBody>
                  <a:tcPr marL="54000" marR="54000" marT="54000" marB="54000"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0091DA"/>
                    </a:solidFill>
                  </a:tcPr>
                </a:tc>
                <a:tc hMerge="1">
                  <a:txBody>
                    <a:bodyPr/>
                    <a:lstStyle/>
                    <a:p>
                      <a:endParaRPr lang="fr-FR"/>
                    </a:p>
                  </a:txBody>
                  <a:tcPr/>
                </a:tc>
                <a:tc rowSpan="2">
                  <a:txBody>
                    <a:bodyPr/>
                    <a:lstStyle/>
                    <a:p>
                      <a:pPr marL="0" marR="0" lvl="0" indent="0" algn="ctr" defTabSz="762000" rtl="0" eaLnBrk="1" fontAlgn="base" latinLnBrk="0" hangingPunct="1">
                        <a:lnSpc>
                          <a:spcPct val="100000"/>
                        </a:lnSpc>
                        <a:spcBef>
                          <a:spcPts val="200"/>
                        </a:spcBef>
                        <a:spcAft>
                          <a:spcPts val="200"/>
                        </a:spcAft>
                        <a:buClrTx/>
                        <a:buSzTx/>
                        <a:buFontTx/>
                        <a:buNone/>
                        <a:tabLst/>
                        <a:defRPr/>
                      </a:pPr>
                      <a:r>
                        <a:rPr kumimoji="0" lang="fr-FR" sz="900" b="1" i="0" u="none" strike="noStrike" kern="1200" cap="none" spc="0" normalizeH="0" baseline="0" noProof="0" dirty="0" smtClean="0">
                          <a:ln>
                            <a:noFill/>
                          </a:ln>
                          <a:solidFill>
                            <a:srgbClr val="FFFFFF"/>
                          </a:solidFill>
                          <a:effectLst/>
                          <a:uLnTx/>
                          <a:uFillTx/>
                          <a:latin typeface="Univers for KPMG" panose="020B0603020202020204" pitchFamily="34" charset="0"/>
                          <a:ea typeface="+mn-ea"/>
                          <a:cs typeface="+mn-cs"/>
                        </a:rPr>
                        <a:t>Commentaire</a:t>
                      </a:r>
                    </a:p>
                  </a:txBody>
                  <a:tcPr marL="54000" marR="54000" marT="54000" marB="54000"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0091DA"/>
                    </a:solidFill>
                  </a:tcPr>
                </a:tc>
              </a:tr>
              <a:tr h="186690">
                <a:tc vMerge="1">
                  <a:txBody>
                    <a:bodyPr/>
                    <a:lstStyle/>
                    <a:p>
                      <a:endParaRPr lang="fr-FR"/>
                    </a:p>
                  </a:txBody>
                  <a:tcPr/>
                </a:tc>
                <a:tc vMerge="1">
                  <a:txBody>
                    <a:bodyPr/>
                    <a:lstStyle/>
                    <a:p>
                      <a:endParaRPr lang="fr-FR"/>
                    </a:p>
                  </a:txBody>
                  <a:tcPr/>
                </a:tc>
                <a:tc vMerge="1">
                  <a:txBody>
                    <a:bodyPr/>
                    <a:lstStyle/>
                    <a:p>
                      <a:endParaRPr lang="fr-FR"/>
                    </a:p>
                  </a:txBody>
                  <a:tcPr/>
                </a:tc>
                <a:tc vMerge="1">
                  <a:txBody>
                    <a:bodyPr/>
                    <a:lstStyle/>
                    <a:p>
                      <a:endParaRPr lang="fr-FR"/>
                    </a:p>
                  </a:txBody>
                  <a:tcPr/>
                </a:tc>
                <a:tc vMerge="1">
                  <a:txBody>
                    <a:bodyPr/>
                    <a:lstStyle/>
                    <a:p>
                      <a:endParaRPr lang="fr-FR"/>
                    </a:p>
                  </a:txBody>
                  <a:tcPr/>
                </a:tc>
                <a:tc vMerge="1">
                  <a:txBody>
                    <a:bodyPr/>
                    <a:lstStyle/>
                    <a:p>
                      <a:endParaRPr lang="fr-FR"/>
                    </a:p>
                  </a:txBody>
                  <a:tcPr/>
                </a:tc>
                <a:tc>
                  <a:txBody>
                    <a:bodyPr/>
                    <a:lstStyle/>
                    <a:p>
                      <a:pPr marL="0" marR="0" lvl="0" indent="0" algn="ctr" defTabSz="914400" rtl="0" eaLnBrk="1" fontAlgn="auto" latinLnBrk="0" hangingPunct="1">
                        <a:lnSpc>
                          <a:spcPct val="100000"/>
                        </a:lnSpc>
                        <a:spcBef>
                          <a:spcPts val="200"/>
                        </a:spcBef>
                        <a:spcAft>
                          <a:spcPts val="200"/>
                        </a:spcAft>
                        <a:buClrTx/>
                        <a:buSzTx/>
                        <a:buFontTx/>
                        <a:buNone/>
                        <a:tabLst/>
                        <a:defRPr/>
                      </a:pPr>
                      <a:r>
                        <a:rPr kumimoji="0" lang="fr-FR" sz="900" b="1" i="0" u="none" strike="noStrike" kern="1200" cap="none" spc="0" normalizeH="0" baseline="0" noProof="0" dirty="0" smtClean="0">
                          <a:ln>
                            <a:noFill/>
                          </a:ln>
                          <a:solidFill>
                            <a:srgbClr val="FFFFFF"/>
                          </a:solidFill>
                          <a:effectLst/>
                          <a:uLnTx/>
                          <a:uFillTx/>
                          <a:latin typeface="Univers for KPMG" panose="020B0603020202020204" pitchFamily="34" charset="0"/>
                          <a:ea typeface="+mn-ea"/>
                          <a:cs typeface="+mn-cs"/>
                        </a:rPr>
                        <a:t>Conception et application</a:t>
                      </a:r>
                      <a:endParaRPr kumimoji="0" lang="fr-FR" sz="900" b="1" i="0" u="none" strike="noStrike" cap="none" normalizeH="0" baseline="30000" dirty="0" smtClean="0">
                        <a:ln>
                          <a:noFill/>
                        </a:ln>
                        <a:solidFill>
                          <a:schemeClr val="bg1"/>
                        </a:solidFill>
                        <a:effectLst/>
                        <a:latin typeface="Univers for KPMG" panose="020B0603020202020204" pitchFamily="34" charset="0"/>
                        <a:cs typeface="Arial" pitchFamily="34" charset="0"/>
                      </a:endParaRPr>
                    </a:p>
                  </a:txBody>
                  <a:tcPr marL="18000" marR="18000" marT="54000" marB="54000"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0091DA"/>
                    </a:solidFill>
                  </a:tcPr>
                </a:tc>
                <a:tc>
                  <a:txBody>
                    <a:bodyPr/>
                    <a:lstStyle/>
                    <a:p>
                      <a:pPr marL="0" marR="0" lvl="0" indent="0" algn="ctr" defTabSz="914400" rtl="0" eaLnBrk="1" fontAlgn="auto" latinLnBrk="0" hangingPunct="1">
                        <a:lnSpc>
                          <a:spcPct val="100000"/>
                        </a:lnSpc>
                        <a:spcBef>
                          <a:spcPts val="200"/>
                        </a:spcBef>
                        <a:spcAft>
                          <a:spcPts val="200"/>
                        </a:spcAft>
                        <a:buClrTx/>
                        <a:buSzTx/>
                        <a:buFontTx/>
                        <a:buNone/>
                        <a:tabLst/>
                        <a:defRPr/>
                      </a:pPr>
                      <a:r>
                        <a:rPr kumimoji="0" lang="fr-FR" sz="900" b="1" i="0" u="none" strike="noStrike" kern="1200" cap="none" spc="0" normalizeH="0" baseline="0" noProof="0" dirty="0" smtClean="0">
                          <a:ln>
                            <a:noFill/>
                          </a:ln>
                          <a:solidFill>
                            <a:srgbClr val="FFFFFF"/>
                          </a:solidFill>
                          <a:effectLst/>
                          <a:uLnTx/>
                          <a:uFillTx/>
                          <a:latin typeface="Univers for KPMG" panose="020B0603020202020204" pitchFamily="34" charset="0"/>
                          <a:ea typeface="+mn-ea"/>
                          <a:cs typeface="+mn-cs"/>
                        </a:rPr>
                        <a:t>Efficacité</a:t>
                      </a:r>
                      <a:endParaRPr kumimoji="0" lang="fr-FR" sz="900" b="0" i="0" u="none" strike="noStrike" cap="none" normalizeH="0" baseline="30000" dirty="0" smtClean="0">
                        <a:ln>
                          <a:noFill/>
                        </a:ln>
                        <a:solidFill>
                          <a:schemeClr val="bg1"/>
                        </a:solidFill>
                        <a:effectLst/>
                        <a:latin typeface="Univers for KPMG" panose="020B0603020202020204" pitchFamily="34" charset="0"/>
                        <a:cs typeface="Arial" pitchFamily="34" charset="0"/>
                      </a:endParaRPr>
                    </a:p>
                  </a:txBody>
                  <a:tcPr marL="18000" marR="18000" marT="54000" marB="54000"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0091DA"/>
                    </a:solidFill>
                  </a:tcPr>
                </a:tc>
                <a:tc vMerge="1">
                  <a:txBody>
                    <a:bodyPr/>
                    <a:lstStyle/>
                    <a:p>
                      <a:pPr marL="0" marR="0" lvl="0" indent="0" algn="ctr" defTabSz="914400" rtl="0" eaLnBrk="1" fontAlgn="auto" latinLnBrk="0" hangingPunct="1">
                        <a:lnSpc>
                          <a:spcPct val="100000"/>
                        </a:lnSpc>
                        <a:spcBef>
                          <a:spcPts val="200"/>
                        </a:spcBef>
                        <a:spcAft>
                          <a:spcPts val="200"/>
                        </a:spcAft>
                        <a:buClrTx/>
                        <a:buSzTx/>
                        <a:buFontTx/>
                        <a:buNone/>
                        <a:tabLst/>
                        <a:defRPr/>
                      </a:pPr>
                      <a:endParaRPr kumimoji="0" lang="fr-FR" sz="900" b="0" i="0" u="none" strike="noStrike" cap="none" normalizeH="0" baseline="30000" dirty="0" smtClean="0">
                        <a:ln>
                          <a:noFill/>
                        </a:ln>
                        <a:solidFill>
                          <a:schemeClr val="bg1"/>
                        </a:solidFill>
                        <a:effectLst/>
                        <a:latin typeface="Univers for KPMG" panose="020B0603020202020204" pitchFamily="34" charset="0"/>
                        <a:cs typeface="Arial" pitchFamily="34" charset="0"/>
                      </a:endParaRPr>
                    </a:p>
                  </a:txBody>
                  <a:tcPr marL="18000" marR="18000" marT="54000" marB="54000"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0091DA"/>
                    </a:solidFill>
                  </a:tcPr>
                </a:tc>
              </a:tr>
              <a:tr h="490754">
                <a:tc>
                  <a:txBody>
                    <a:bodyPr/>
                    <a:lstStyle/>
                    <a:p>
                      <a:pPr algn="ctr">
                        <a:lnSpc>
                          <a:spcPct val="115000"/>
                        </a:lnSpc>
                        <a:spcBef>
                          <a:spcPts val="0"/>
                        </a:spcBef>
                        <a:spcAft>
                          <a:spcPts val="0"/>
                        </a:spcAft>
                      </a:pPr>
                      <a:r>
                        <a:rPr lang="fr-FR" sz="900" dirty="0" smtClean="0">
                          <a:effectLst/>
                          <a:latin typeface="Univers 45 Light" pitchFamily="2" charset="0"/>
                          <a:ea typeface="Calibri" panose="020F0502020204030204" pitchFamily="34" charset="0"/>
                          <a:cs typeface="Times New Roman" panose="02020603050405020304" pitchFamily="18" charset="0"/>
                        </a:rPr>
                        <a:t>R1</a:t>
                      </a:r>
                    </a:p>
                    <a:p>
                      <a:pPr algn="ctr">
                        <a:lnSpc>
                          <a:spcPct val="115000"/>
                        </a:lnSpc>
                        <a:spcBef>
                          <a:spcPts val="0"/>
                        </a:spcBef>
                        <a:spcAft>
                          <a:spcPts val="0"/>
                        </a:spcAft>
                      </a:pPr>
                      <a:r>
                        <a:rPr lang="fr-FR" sz="900" dirty="0" smtClean="0">
                          <a:effectLst/>
                          <a:latin typeface="Univers 45 Light" pitchFamily="2" charset="0"/>
                          <a:ea typeface="Calibri" panose="020F0502020204030204" pitchFamily="34" charset="0"/>
                          <a:cs typeface="Times New Roman" panose="02020603050405020304" pitchFamily="18" charset="0"/>
                        </a:rPr>
                        <a:t>C1</a:t>
                      </a:r>
                    </a:p>
                  </a:txBody>
                  <a:tcPr marL="44450" marR="44450" marT="0" marB="0" anchor="ctr">
                    <a:lnL w="12700" cap="flat" cmpd="sng" algn="ctr">
                      <a:no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noFill/>
                  </a:tcPr>
                </a:tc>
                <a:tc>
                  <a:txBody>
                    <a:bodyPr/>
                    <a:lstStyle/>
                    <a:p>
                      <a:pPr>
                        <a:lnSpc>
                          <a:spcPct val="115000"/>
                        </a:lnSpc>
                        <a:spcBef>
                          <a:spcPts val="0"/>
                        </a:spcBef>
                        <a:spcAft>
                          <a:spcPts val="0"/>
                        </a:spcAft>
                      </a:pPr>
                      <a:r>
                        <a:rPr lang="fr-FR" sz="900" b="0" dirty="0" smtClean="0">
                          <a:solidFill>
                            <a:schemeClr val="tx1"/>
                          </a:solidFill>
                          <a:effectLst/>
                          <a:latin typeface="Univers 45 Light" pitchFamily="2" charset="0"/>
                          <a:ea typeface="Calibri" panose="020F0502020204030204" pitchFamily="34" charset="0"/>
                          <a:cs typeface="Times New Roman" panose="02020603050405020304" pitchFamily="18" charset="0"/>
                        </a:rPr>
                        <a:t>Mauvaise saisie des taux de royalties</a:t>
                      </a:r>
                      <a:r>
                        <a:rPr lang="fr-FR" sz="9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 dans le système</a:t>
                      </a:r>
                      <a:endParaRPr lang="fr-FR" sz="900" b="0" dirty="0" smtClean="0">
                        <a:solidFill>
                          <a:schemeClr val="tx1"/>
                        </a:solidFill>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noFill/>
                  </a:tcPr>
                </a:tc>
                <a:tc>
                  <a:txBody>
                    <a:bodyPr/>
                    <a:lstStyle/>
                    <a:p>
                      <a:pPr>
                        <a:lnSpc>
                          <a:spcPct val="115000"/>
                        </a:lnSpc>
                        <a:spcBef>
                          <a:spcPts val="0"/>
                        </a:spcBef>
                        <a:spcAft>
                          <a:spcPts val="0"/>
                        </a:spcAft>
                      </a:pPr>
                      <a:r>
                        <a:rPr lang="fr-FR" sz="9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Contrôle de la saisie des nouveaux contrats dans l’intranet.</a:t>
                      </a:r>
                    </a:p>
                    <a:p>
                      <a:pPr>
                        <a:lnSpc>
                          <a:spcPct val="115000"/>
                        </a:lnSpc>
                        <a:spcBef>
                          <a:spcPts val="0"/>
                        </a:spcBef>
                        <a:spcAft>
                          <a:spcPts val="0"/>
                        </a:spcAft>
                      </a:pPr>
                      <a:endParaRPr lang="fr-FR" sz="9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endParaRPr>
                    </a:p>
                    <a:p>
                      <a:pPr>
                        <a:lnSpc>
                          <a:spcPct val="115000"/>
                        </a:lnSpc>
                        <a:spcBef>
                          <a:spcPts val="0"/>
                        </a:spcBef>
                        <a:spcAft>
                          <a:spcPts val="0"/>
                        </a:spcAft>
                      </a:pPr>
                      <a:r>
                        <a:rPr lang="fr-FR" sz="9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Le workflow de signature est totalement dématérialisé dans </a:t>
                      </a:r>
                      <a:r>
                        <a:rPr lang="fr-FR" sz="900" b="0" baseline="0" dirty="0" err="1" smtClean="0">
                          <a:solidFill>
                            <a:schemeClr val="tx1"/>
                          </a:solidFill>
                          <a:effectLst/>
                          <a:latin typeface="Univers 45 Light" pitchFamily="2" charset="0"/>
                          <a:ea typeface="Calibri" panose="020F0502020204030204" pitchFamily="34" charset="0"/>
                          <a:cs typeface="Times New Roman" panose="02020603050405020304" pitchFamily="18" charset="0"/>
                        </a:rPr>
                        <a:t>PandaDoc</a:t>
                      </a:r>
                      <a:r>
                        <a:rPr lang="fr-FR" sz="9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a:t>
                      </a:r>
                    </a:p>
                    <a:p>
                      <a:pPr>
                        <a:lnSpc>
                          <a:spcPct val="115000"/>
                        </a:lnSpc>
                        <a:spcBef>
                          <a:spcPts val="0"/>
                        </a:spcBef>
                        <a:spcAft>
                          <a:spcPts val="0"/>
                        </a:spcAft>
                      </a:pPr>
                      <a:r>
                        <a:rPr lang="fr-FR" sz="9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Tous les contrats doivent être validés par le Head of Sale et le service finance.</a:t>
                      </a:r>
                    </a:p>
                    <a:p>
                      <a:pPr>
                        <a:lnSpc>
                          <a:spcPct val="115000"/>
                        </a:lnSpc>
                        <a:spcBef>
                          <a:spcPts val="0"/>
                        </a:spcBef>
                        <a:spcAft>
                          <a:spcPts val="0"/>
                        </a:spcAft>
                      </a:pPr>
                      <a:r>
                        <a:rPr lang="fr-FR" sz="9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La validation du service finance se matérialise par la réception du </a:t>
                      </a:r>
                      <a:r>
                        <a:rPr lang="fr-FR" sz="900" b="0" baseline="0" dirty="0" err="1" smtClean="0">
                          <a:solidFill>
                            <a:schemeClr val="tx1"/>
                          </a:solidFill>
                          <a:effectLst/>
                          <a:latin typeface="Univers 45 Light" pitchFamily="2" charset="0"/>
                          <a:ea typeface="Calibri" panose="020F0502020204030204" pitchFamily="34" charset="0"/>
                          <a:cs typeface="Times New Roman" panose="02020603050405020304" pitchFamily="18" charset="0"/>
                        </a:rPr>
                        <a:t>spreadsheet</a:t>
                      </a:r>
                      <a:r>
                        <a:rPr lang="fr-FR" sz="9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a:t>
                      </a:r>
                    </a:p>
                    <a:p>
                      <a:pPr>
                        <a:lnSpc>
                          <a:spcPct val="115000"/>
                        </a:lnSpc>
                        <a:spcBef>
                          <a:spcPts val="0"/>
                        </a:spcBef>
                        <a:spcAft>
                          <a:spcPts val="0"/>
                        </a:spcAft>
                      </a:pPr>
                      <a:endParaRPr lang="fr-FR" sz="9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endParaRPr>
                    </a:p>
                    <a:p>
                      <a:pPr>
                        <a:lnSpc>
                          <a:spcPct val="115000"/>
                        </a:lnSpc>
                        <a:spcBef>
                          <a:spcPts val="0"/>
                        </a:spcBef>
                        <a:spcAft>
                          <a:spcPts val="0"/>
                        </a:spcAft>
                      </a:pPr>
                      <a:r>
                        <a:rPr lang="fr-FR" sz="9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Dans le cas où le contrat est signé selon le </a:t>
                      </a:r>
                      <a:r>
                        <a:rPr lang="fr-FR" sz="900" b="0" baseline="0" dirty="0" err="1" smtClean="0">
                          <a:solidFill>
                            <a:schemeClr val="tx1"/>
                          </a:solidFill>
                          <a:effectLst/>
                          <a:latin typeface="Univers 45 Light" pitchFamily="2" charset="0"/>
                          <a:ea typeface="Calibri" panose="020F0502020204030204" pitchFamily="34" charset="0"/>
                          <a:cs typeface="Times New Roman" panose="02020603050405020304" pitchFamily="18" charset="0"/>
                        </a:rPr>
                        <a:t>template</a:t>
                      </a:r>
                      <a:r>
                        <a:rPr lang="fr-FR" sz="9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 standard (70% du temps), le service juridique n’apparaît pas dans le workflow de validation.</a:t>
                      </a:r>
                    </a:p>
                    <a:p>
                      <a:pPr>
                        <a:lnSpc>
                          <a:spcPct val="115000"/>
                        </a:lnSpc>
                        <a:spcBef>
                          <a:spcPts val="0"/>
                        </a:spcBef>
                        <a:spcAft>
                          <a:spcPts val="0"/>
                        </a:spcAft>
                      </a:pPr>
                      <a:endParaRPr lang="fr-FR" sz="9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endParaRPr>
                    </a:p>
                    <a:p>
                      <a:pPr>
                        <a:lnSpc>
                          <a:spcPct val="115000"/>
                        </a:lnSpc>
                        <a:spcBef>
                          <a:spcPts val="0"/>
                        </a:spcBef>
                        <a:spcAft>
                          <a:spcPts val="0"/>
                        </a:spcAft>
                      </a:pPr>
                      <a:r>
                        <a:rPr lang="fr-FR" sz="9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Dans les autres cas, le service juridique doit également valider le contrat.</a:t>
                      </a:r>
                    </a:p>
                    <a:p>
                      <a:pPr>
                        <a:lnSpc>
                          <a:spcPct val="115000"/>
                        </a:lnSpc>
                        <a:spcBef>
                          <a:spcPts val="0"/>
                        </a:spcBef>
                        <a:spcAft>
                          <a:spcPts val="0"/>
                        </a:spcAft>
                      </a:pPr>
                      <a:endParaRPr lang="fr-FR" sz="9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endParaRPr>
                    </a:p>
                    <a:p>
                      <a:pPr>
                        <a:lnSpc>
                          <a:spcPct val="115000"/>
                        </a:lnSpc>
                        <a:spcBef>
                          <a:spcPts val="0"/>
                        </a:spcBef>
                        <a:spcAft>
                          <a:spcPts val="0"/>
                        </a:spcAft>
                      </a:pPr>
                      <a:r>
                        <a:rPr lang="fr-FR" sz="9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Avant la signature, il existe une étape de validation : vérification des </a:t>
                      </a:r>
                      <a:r>
                        <a:rPr lang="fr-FR" sz="900" b="0" baseline="0" dirty="0" err="1" smtClean="0">
                          <a:solidFill>
                            <a:schemeClr val="tx1"/>
                          </a:solidFill>
                          <a:effectLst/>
                          <a:latin typeface="Univers 45 Light" pitchFamily="2" charset="0"/>
                          <a:ea typeface="Calibri" panose="020F0502020204030204" pitchFamily="34" charset="0"/>
                          <a:cs typeface="Times New Roman" panose="02020603050405020304" pitchFamily="18" charset="0"/>
                        </a:rPr>
                        <a:t>approvals</a:t>
                      </a:r>
                      <a:r>
                        <a:rPr lang="fr-FR" sz="9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 reçus et des termes du contrat.</a:t>
                      </a:r>
                    </a:p>
                    <a:p>
                      <a:pPr>
                        <a:lnSpc>
                          <a:spcPct val="115000"/>
                        </a:lnSpc>
                        <a:spcBef>
                          <a:spcPts val="0"/>
                        </a:spcBef>
                        <a:spcAft>
                          <a:spcPts val="0"/>
                        </a:spcAft>
                      </a:pPr>
                      <a:endParaRPr lang="fr-FR" sz="9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endParaRPr>
                    </a:p>
                    <a:p>
                      <a:pPr>
                        <a:lnSpc>
                          <a:spcPct val="115000"/>
                        </a:lnSpc>
                        <a:spcBef>
                          <a:spcPts val="0"/>
                        </a:spcBef>
                        <a:spcAft>
                          <a:spcPts val="0"/>
                        </a:spcAft>
                      </a:pPr>
                      <a:r>
                        <a:rPr lang="fr-FR" sz="9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Dans un second temps, le contrat est signé par le </a:t>
                      </a:r>
                      <a:r>
                        <a:rPr lang="fr-FR" sz="900" b="0" baseline="0" dirty="0" err="1" smtClean="0">
                          <a:solidFill>
                            <a:schemeClr val="tx1"/>
                          </a:solidFill>
                          <a:effectLst/>
                          <a:latin typeface="Univers 45 Light" pitchFamily="2" charset="0"/>
                          <a:ea typeface="Calibri" panose="020F0502020204030204" pitchFamily="34" charset="0"/>
                          <a:cs typeface="Times New Roman" panose="02020603050405020304" pitchFamily="18" charset="0"/>
                        </a:rPr>
                        <a:t>contract</a:t>
                      </a:r>
                      <a:r>
                        <a:rPr lang="fr-FR" sz="9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 </a:t>
                      </a:r>
                      <a:r>
                        <a:rPr lang="fr-FR" sz="900" b="0" baseline="0" dirty="0" err="1" smtClean="0">
                          <a:solidFill>
                            <a:schemeClr val="tx1"/>
                          </a:solidFill>
                          <a:effectLst/>
                          <a:latin typeface="Univers 45 Light" pitchFamily="2" charset="0"/>
                          <a:ea typeface="Calibri" panose="020F0502020204030204" pitchFamily="34" charset="0"/>
                          <a:cs typeface="Times New Roman" panose="02020603050405020304" pitchFamily="18" charset="0"/>
                        </a:rPr>
                        <a:t>administrator</a:t>
                      </a:r>
                      <a:r>
                        <a:rPr lang="fr-FR" sz="9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 et le producteur. Le </a:t>
                      </a:r>
                      <a:r>
                        <a:rPr lang="fr-FR" sz="900" b="0" baseline="0" dirty="0" err="1" smtClean="0">
                          <a:solidFill>
                            <a:schemeClr val="tx1"/>
                          </a:solidFill>
                          <a:effectLst/>
                          <a:latin typeface="Univers 45 Light" pitchFamily="2" charset="0"/>
                          <a:ea typeface="Calibri" panose="020F0502020204030204" pitchFamily="34" charset="0"/>
                          <a:cs typeface="Times New Roman" panose="02020603050405020304" pitchFamily="18" charset="0"/>
                        </a:rPr>
                        <a:t>contract</a:t>
                      </a:r>
                      <a:r>
                        <a:rPr lang="fr-FR" sz="9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 </a:t>
                      </a:r>
                      <a:r>
                        <a:rPr lang="fr-FR" sz="900" b="0" baseline="0" dirty="0" err="1" smtClean="0">
                          <a:solidFill>
                            <a:schemeClr val="tx1"/>
                          </a:solidFill>
                          <a:effectLst/>
                          <a:latin typeface="Univers 45 Light" pitchFamily="2" charset="0"/>
                          <a:ea typeface="Calibri" panose="020F0502020204030204" pitchFamily="34" charset="0"/>
                          <a:cs typeface="Times New Roman" panose="02020603050405020304" pitchFamily="18" charset="0"/>
                        </a:rPr>
                        <a:t>administrator</a:t>
                      </a:r>
                      <a:r>
                        <a:rPr lang="fr-FR" sz="9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 a la responsabilité de vérifier les informations clés à savoir : correct </a:t>
                      </a:r>
                      <a:r>
                        <a:rPr lang="fr-FR" sz="900" b="0" baseline="0" dirty="0" err="1" smtClean="0">
                          <a:solidFill>
                            <a:schemeClr val="tx1"/>
                          </a:solidFill>
                          <a:effectLst/>
                          <a:latin typeface="Univers 45 Light" pitchFamily="2" charset="0"/>
                          <a:ea typeface="Calibri" panose="020F0502020204030204" pitchFamily="34" charset="0"/>
                          <a:cs typeface="Times New Roman" panose="02020603050405020304" pitchFamily="18" charset="0"/>
                        </a:rPr>
                        <a:t>template</a:t>
                      </a:r>
                      <a:r>
                        <a:rPr lang="fr-FR" sz="9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 utilisé, correct remplissage du contrat, vérification des données établies.</a:t>
                      </a:r>
                    </a:p>
                  </a:txBody>
                  <a:tcPr marL="44450" marR="44450" marT="0" marB="0" anchor="ctr">
                    <a:lnL w="12700"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noFill/>
                  </a:tcPr>
                </a:tc>
                <a:tc>
                  <a:txBody>
                    <a:bodyPr/>
                    <a:lstStyle/>
                    <a:p>
                      <a:pPr algn="ctr">
                        <a:lnSpc>
                          <a:spcPct val="115000"/>
                        </a:lnSpc>
                        <a:spcBef>
                          <a:spcPts val="0"/>
                        </a:spcBef>
                        <a:spcAft>
                          <a:spcPts val="0"/>
                        </a:spcAft>
                      </a:pPr>
                      <a:r>
                        <a:rPr lang="fr-FR" sz="900" dirty="0" smtClean="0">
                          <a:effectLst/>
                          <a:latin typeface="Univers 45 Light" pitchFamily="2" charset="0"/>
                          <a:ea typeface="Calibri" panose="020F0502020204030204" pitchFamily="34" charset="0"/>
                          <a:cs typeface="Times New Roman" panose="02020603050405020304" pitchFamily="18" charset="0"/>
                        </a:rPr>
                        <a:t>Head</a:t>
                      </a:r>
                      <a:r>
                        <a:rPr lang="fr-FR" sz="900" baseline="0" dirty="0" smtClean="0">
                          <a:effectLst/>
                          <a:latin typeface="Univers 45 Light" pitchFamily="2" charset="0"/>
                          <a:ea typeface="Calibri" panose="020F0502020204030204" pitchFamily="34" charset="0"/>
                          <a:cs typeface="Times New Roman" panose="02020603050405020304" pitchFamily="18" charset="0"/>
                        </a:rPr>
                        <a:t> of Sale et Service financier</a:t>
                      </a:r>
                    </a:p>
                    <a:p>
                      <a:pPr algn="ctr">
                        <a:lnSpc>
                          <a:spcPct val="115000"/>
                        </a:lnSpc>
                        <a:spcBef>
                          <a:spcPts val="0"/>
                        </a:spcBef>
                        <a:spcAft>
                          <a:spcPts val="0"/>
                        </a:spcAft>
                      </a:pPr>
                      <a:endParaRPr lang="fr-FR" sz="900" baseline="0" dirty="0" smtClean="0">
                        <a:effectLst/>
                        <a:latin typeface="Univers 45 Light" pitchFamily="2" charset="0"/>
                        <a:ea typeface="Calibri" panose="020F0502020204030204" pitchFamily="34" charset="0"/>
                        <a:cs typeface="Times New Roman" panose="02020603050405020304" pitchFamily="18" charset="0"/>
                      </a:endParaRPr>
                    </a:p>
                    <a:p>
                      <a:pPr algn="ctr">
                        <a:lnSpc>
                          <a:spcPct val="115000"/>
                        </a:lnSpc>
                        <a:spcBef>
                          <a:spcPts val="0"/>
                        </a:spcBef>
                        <a:spcAft>
                          <a:spcPts val="0"/>
                        </a:spcAft>
                      </a:pPr>
                      <a:r>
                        <a:rPr lang="fr-FR" sz="900" baseline="0" dirty="0" smtClean="0">
                          <a:effectLst/>
                          <a:latin typeface="Univers 45 Light" pitchFamily="2" charset="0"/>
                          <a:ea typeface="Calibri" panose="020F0502020204030204" pitchFamily="34" charset="0"/>
                          <a:cs typeface="Times New Roman" panose="02020603050405020304" pitchFamily="18" charset="0"/>
                        </a:rPr>
                        <a:t>Service juridique (selon les cas)</a:t>
                      </a:r>
                    </a:p>
                    <a:p>
                      <a:pPr algn="ctr">
                        <a:lnSpc>
                          <a:spcPct val="115000"/>
                        </a:lnSpc>
                        <a:spcBef>
                          <a:spcPts val="0"/>
                        </a:spcBef>
                        <a:spcAft>
                          <a:spcPts val="0"/>
                        </a:spcAft>
                      </a:pPr>
                      <a:endParaRPr lang="fr-FR" sz="900" dirty="0" smtClean="0">
                        <a:effectLst/>
                        <a:latin typeface="Univers 45 Light" pitchFamily="2" charset="0"/>
                        <a:ea typeface="Calibri" panose="020F0502020204030204" pitchFamily="34" charset="0"/>
                        <a:cs typeface="Times New Roman" panose="02020603050405020304" pitchFamily="18" charset="0"/>
                      </a:endParaRPr>
                    </a:p>
                    <a:p>
                      <a:pPr algn="ctr">
                        <a:lnSpc>
                          <a:spcPct val="115000"/>
                        </a:lnSpc>
                        <a:spcBef>
                          <a:spcPts val="0"/>
                        </a:spcBef>
                        <a:spcAft>
                          <a:spcPts val="0"/>
                        </a:spcAft>
                      </a:pPr>
                      <a:r>
                        <a:rPr lang="fr-FR" sz="900" dirty="0" err="1" smtClean="0">
                          <a:effectLst/>
                          <a:latin typeface="Univers 45 Light" pitchFamily="2" charset="0"/>
                          <a:ea typeface="Calibri" panose="020F0502020204030204" pitchFamily="34" charset="0"/>
                          <a:cs typeface="Times New Roman" panose="02020603050405020304" pitchFamily="18" charset="0"/>
                        </a:rPr>
                        <a:t>Contract</a:t>
                      </a:r>
                      <a:r>
                        <a:rPr lang="fr-FR" sz="900" dirty="0" smtClean="0">
                          <a:effectLst/>
                          <a:latin typeface="Univers 45 Light" pitchFamily="2" charset="0"/>
                          <a:ea typeface="Calibri" panose="020F0502020204030204" pitchFamily="34" charset="0"/>
                          <a:cs typeface="Times New Roman" panose="02020603050405020304" pitchFamily="18" charset="0"/>
                        </a:rPr>
                        <a:t> </a:t>
                      </a:r>
                      <a:r>
                        <a:rPr lang="fr-FR" sz="900" dirty="0" err="1" smtClean="0">
                          <a:effectLst/>
                          <a:latin typeface="Univers 45 Light" pitchFamily="2" charset="0"/>
                          <a:ea typeface="Calibri" panose="020F0502020204030204" pitchFamily="34" charset="0"/>
                          <a:cs typeface="Times New Roman" panose="02020603050405020304" pitchFamily="18" charset="0"/>
                        </a:rPr>
                        <a:t>administrator</a:t>
                      </a:r>
                      <a:r>
                        <a:rPr lang="fr-FR" sz="900" dirty="0" smtClean="0">
                          <a:effectLst/>
                          <a:latin typeface="Univers 45 Light" pitchFamily="2" charset="0"/>
                          <a:ea typeface="Calibri" panose="020F0502020204030204" pitchFamily="34" charset="0"/>
                          <a:cs typeface="Times New Roman" panose="02020603050405020304" pitchFamily="18" charset="0"/>
                        </a:rPr>
                        <a:t> (Damien Ferrand [Head of </a:t>
                      </a:r>
                      <a:r>
                        <a:rPr lang="fr-FR" sz="900" dirty="0" err="1" smtClean="0">
                          <a:effectLst/>
                          <a:latin typeface="Univers 45 Light" pitchFamily="2" charset="0"/>
                          <a:ea typeface="Calibri" panose="020F0502020204030204" pitchFamily="34" charset="0"/>
                          <a:cs typeface="Times New Roman" panose="02020603050405020304" pitchFamily="18" charset="0"/>
                        </a:rPr>
                        <a:t>contract</a:t>
                      </a:r>
                      <a:r>
                        <a:rPr lang="fr-FR" sz="900" dirty="0" smtClean="0">
                          <a:effectLst/>
                          <a:latin typeface="Univers 45 Light" pitchFamily="2" charset="0"/>
                          <a:ea typeface="Calibri" panose="020F0502020204030204" pitchFamily="34" charset="0"/>
                          <a:cs typeface="Times New Roman" panose="02020603050405020304" pitchFamily="18" charset="0"/>
                        </a:rPr>
                        <a:t> &amp; </a:t>
                      </a:r>
                      <a:r>
                        <a:rPr lang="fr-FR" sz="900" dirty="0" err="1" smtClean="0">
                          <a:effectLst/>
                          <a:latin typeface="Univers 45 Light" pitchFamily="2" charset="0"/>
                          <a:ea typeface="Calibri" panose="020F0502020204030204" pitchFamily="34" charset="0"/>
                          <a:cs typeface="Times New Roman" panose="02020603050405020304" pitchFamily="18" charset="0"/>
                        </a:rPr>
                        <a:t>Account</a:t>
                      </a:r>
                      <a:r>
                        <a:rPr lang="fr-FR" sz="900" dirty="0" smtClean="0">
                          <a:effectLst/>
                          <a:latin typeface="Univers 45 Light" pitchFamily="2" charset="0"/>
                          <a:ea typeface="Calibri" panose="020F0502020204030204" pitchFamily="34" charset="0"/>
                          <a:cs typeface="Times New Roman" panose="02020603050405020304" pitchFamily="18" charset="0"/>
                        </a:rPr>
                        <a:t> management]</a:t>
                      </a:r>
                    </a:p>
                    <a:p>
                      <a:pPr algn="ctr">
                        <a:lnSpc>
                          <a:spcPct val="115000"/>
                        </a:lnSpc>
                        <a:spcBef>
                          <a:spcPts val="0"/>
                        </a:spcBef>
                        <a:spcAft>
                          <a:spcPts val="0"/>
                        </a:spcAft>
                      </a:pPr>
                      <a:endParaRPr lang="fr-FR" sz="900" dirty="0" smtClean="0">
                        <a:effectLst/>
                        <a:latin typeface="Univers 45 Light" pitchFamily="2" charset="0"/>
                        <a:ea typeface="Calibri" panose="020F0502020204030204" pitchFamily="34" charset="0"/>
                        <a:cs typeface="Times New Roman" panose="02020603050405020304" pitchFamily="18" charset="0"/>
                      </a:endParaRPr>
                    </a:p>
                    <a:p>
                      <a:pPr algn="ctr">
                        <a:lnSpc>
                          <a:spcPct val="115000"/>
                        </a:lnSpc>
                        <a:spcBef>
                          <a:spcPts val="0"/>
                        </a:spcBef>
                        <a:spcAft>
                          <a:spcPts val="0"/>
                        </a:spcAft>
                      </a:pPr>
                      <a:r>
                        <a:rPr lang="fr-FR" sz="900" dirty="0" smtClean="0">
                          <a:effectLst/>
                          <a:latin typeface="Univers 45 Light" pitchFamily="2" charset="0"/>
                          <a:ea typeface="Calibri" panose="020F0502020204030204" pitchFamily="34" charset="0"/>
                          <a:cs typeface="Times New Roman" panose="02020603050405020304" pitchFamily="18" charset="0"/>
                        </a:rPr>
                        <a:t>Benjamin Terray [Directeur </a:t>
                      </a:r>
                      <a:r>
                        <a:rPr lang="fr-FR" sz="900" dirty="0" err="1" smtClean="0">
                          <a:effectLst/>
                          <a:latin typeface="Univers 45 Light" pitchFamily="2" charset="0"/>
                          <a:ea typeface="Calibri" panose="020F0502020204030204" pitchFamily="34" charset="0"/>
                          <a:cs typeface="Times New Roman" panose="02020603050405020304" pitchFamily="18" charset="0"/>
                        </a:rPr>
                        <a:t>Rights</a:t>
                      </a:r>
                      <a:r>
                        <a:rPr lang="fr-FR" sz="900" dirty="0" smtClean="0">
                          <a:effectLst/>
                          <a:latin typeface="Univers 45 Light" pitchFamily="2" charset="0"/>
                          <a:ea typeface="Calibri" panose="020F0502020204030204" pitchFamily="34" charset="0"/>
                          <a:cs typeface="Times New Roman" panose="02020603050405020304" pitchFamily="18" charset="0"/>
                        </a:rPr>
                        <a:t> Operations]</a:t>
                      </a:r>
                    </a:p>
                    <a:p>
                      <a:pPr algn="ctr">
                        <a:lnSpc>
                          <a:spcPct val="115000"/>
                        </a:lnSpc>
                        <a:spcBef>
                          <a:spcPts val="0"/>
                        </a:spcBef>
                        <a:spcAft>
                          <a:spcPts val="0"/>
                        </a:spcAft>
                      </a:pPr>
                      <a:endParaRPr lang="fr-FR" sz="900" dirty="0" smtClean="0">
                        <a:effectLst/>
                        <a:latin typeface="Univers 45 Light" pitchFamily="2" charset="0"/>
                        <a:ea typeface="Calibri" panose="020F0502020204030204" pitchFamily="34" charset="0"/>
                        <a:cs typeface="Times New Roman" panose="02020603050405020304" pitchFamily="18" charset="0"/>
                      </a:endParaRPr>
                    </a:p>
                    <a:p>
                      <a:pPr algn="ctr">
                        <a:lnSpc>
                          <a:spcPct val="115000"/>
                        </a:lnSpc>
                        <a:spcBef>
                          <a:spcPts val="0"/>
                        </a:spcBef>
                        <a:spcAft>
                          <a:spcPts val="0"/>
                        </a:spcAft>
                      </a:pPr>
                      <a:r>
                        <a:rPr lang="fr-FR" sz="900" dirty="0" smtClean="0">
                          <a:effectLst/>
                          <a:latin typeface="Univers 45 Light" pitchFamily="2" charset="0"/>
                          <a:ea typeface="Calibri" panose="020F0502020204030204" pitchFamily="34" charset="0"/>
                          <a:cs typeface="Times New Roman" panose="02020603050405020304" pitchFamily="18" charset="0"/>
                        </a:rPr>
                        <a:t>Isabelle Andres [COO])</a:t>
                      </a:r>
                      <a:endParaRPr lang="fr-FR" sz="900" dirty="0">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noFill/>
                  </a:tcPr>
                </a:tc>
                <a:tc>
                  <a:txBody>
                    <a:bodyPr/>
                    <a:lstStyle/>
                    <a:p>
                      <a:pPr algn="ctr">
                        <a:lnSpc>
                          <a:spcPct val="115000"/>
                        </a:lnSpc>
                        <a:spcBef>
                          <a:spcPts val="0"/>
                        </a:spcBef>
                        <a:spcAft>
                          <a:spcPts val="0"/>
                        </a:spcAft>
                      </a:pPr>
                      <a:r>
                        <a:rPr lang="fr-FR" sz="900" dirty="0" smtClean="0">
                          <a:effectLst/>
                          <a:latin typeface="Univers 45 Light" pitchFamily="2" charset="0"/>
                          <a:ea typeface="Calibri" panose="020F0502020204030204" pitchFamily="34" charset="0"/>
                          <a:cs typeface="Times New Roman" panose="02020603050405020304" pitchFamily="18" charset="0"/>
                        </a:rPr>
                        <a:t>Manuel</a:t>
                      </a:r>
                      <a:endParaRPr lang="fr-FR" sz="900" dirty="0">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noFill/>
                  </a:tcPr>
                </a:tc>
                <a:tc>
                  <a:txBody>
                    <a:bodyPr/>
                    <a:lstStyle/>
                    <a:p>
                      <a:pPr algn="ctr">
                        <a:lnSpc>
                          <a:spcPct val="115000"/>
                        </a:lnSpc>
                        <a:spcBef>
                          <a:spcPts val="0"/>
                        </a:spcBef>
                        <a:spcAft>
                          <a:spcPts val="0"/>
                        </a:spcAft>
                      </a:pPr>
                      <a:r>
                        <a:rPr lang="fr-FR" sz="900" dirty="0" smtClean="0">
                          <a:effectLst/>
                          <a:latin typeface="Univers 45 Light" pitchFamily="2" charset="0"/>
                          <a:ea typeface="Calibri" panose="020F0502020204030204" pitchFamily="34" charset="0"/>
                          <a:cs typeface="Times New Roman" panose="02020603050405020304" pitchFamily="18" charset="0"/>
                        </a:rPr>
                        <a:t>Récurrent</a:t>
                      </a:r>
                      <a:endParaRPr lang="fr-FR" sz="900" dirty="0">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noFill/>
                  </a:tcPr>
                </a:tc>
                <a:tc>
                  <a:txBody>
                    <a:bodyPr/>
                    <a:lstStyle/>
                    <a:p>
                      <a:pPr algn="ctr">
                        <a:lnSpc>
                          <a:spcPct val="115000"/>
                        </a:lnSpc>
                        <a:spcBef>
                          <a:spcPts val="0"/>
                        </a:spcBef>
                        <a:spcAft>
                          <a:spcPts val="0"/>
                        </a:spcAft>
                      </a:pPr>
                      <a:endParaRPr lang="fr-FR" sz="900" dirty="0">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solidFill>
                      <a:schemeClr val="bg1">
                        <a:lumMod val="95000"/>
                      </a:schemeClr>
                    </a:solidFill>
                  </a:tcPr>
                </a:tc>
                <a:tc>
                  <a:txBody>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lang="fr-FR" sz="900" dirty="0" smtClean="0">
                        <a:solidFill>
                          <a:schemeClr val="tx1"/>
                        </a:solidFill>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solidFill>
                      <a:schemeClr val="bg1">
                        <a:lumMod val="95000"/>
                      </a:schemeClr>
                    </a:solidFill>
                  </a:tcPr>
                </a:tc>
                <a:tc>
                  <a:txBody>
                    <a:bodyPr/>
                    <a:lstStyle/>
                    <a:p>
                      <a:pPr algn="ctr">
                        <a:lnSpc>
                          <a:spcPct val="115000"/>
                        </a:lnSpc>
                        <a:spcBef>
                          <a:spcPts val="0"/>
                        </a:spcBef>
                        <a:spcAft>
                          <a:spcPts val="0"/>
                        </a:spcAft>
                      </a:pPr>
                      <a:endParaRPr lang="fr-FR" sz="900" dirty="0">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noFill/>
                  </a:tcPr>
                </a:tc>
              </a:tr>
            </a:tbl>
          </a:graphicData>
        </a:graphic>
      </p:graphicFrame>
      <p:sp>
        <p:nvSpPr>
          <p:cNvPr id="17" name="Rectangle 16"/>
          <p:cNvSpPr>
            <a:spLocks noChangeAspect="1" noChangeArrowheads="1"/>
          </p:cNvSpPr>
          <p:nvPr/>
        </p:nvSpPr>
        <p:spPr bwMode="auto">
          <a:xfrm>
            <a:off x="7228285" y="4130585"/>
            <a:ext cx="132991" cy="132020"/>
          </a:xfrm>
          <a:prstGeom prst="rect">
            <a:avLst/>
          </a:prstGeom>
          <a:solidFill>
            <a:srgbClr val="7AB800"/>
          </a:solidFill>
          <a:ln w="6350">
            <a:noFill/>
            <a:miter lim="800000"/>
            <a:headEnd/>
            <a:tailEnd/>
          </a:ln>
        </p:spPr>
        <p:txBody>
          <a:bodyPr lIns="0" tIns="0" rIns="0" bIns="0" anchor="ctr"/>
          <a:lstStyle/>
          <a:p>
            <a:pPr algn="ctr" defTabSz="762000" eaLnBrk="0" hangingPunct="0"/>
            <a:endParaRPr lang="fr-FR" sz="900">
              <a:solidFill>
                <a:srgbClr val="B21107"/>
              </a:solidFill>
              <a:sym typeface="Wingdings" pitchFamily="2" charset="2"/>
            </a:endParaRPr>
          </a:p>
        </p:txBody>
      </p:sp>
      <p:sp>
        <p:nvSpPr>
          <p:cNvPr id="18" name="Rectangle 17"/>
          <p:cNvSpPr>
            <a:spLocks noChangeAspect="1" noChangeArrowheads="1"/>
          </p:cNvSpPr>
          <p:nvPr/>
        </p:nvSpPr>
        <p:spPr bwMode="auto">
          <a:xfrm>
            <a:off x="8014863" y="4130585"/>
            <a:ext cx="132991" cy="132020"/>
          </a:xfrm>
          <a:prstGeom prst="rect">
            <a:avLst/>
          </a:prstGeom>
          <a:solidFill>
            <a:srgbClr val="7AB800"/>
          </a:solidFill>
          <a:ln w="6350">
            <a:noFill/>
            <a:miter lim="800000"/>
            <a:headEnd/>
            <a:tailEnd/>
          </a:ln>
        </p:spPr>
        <p:txBody>
          <a:bodyPr lIns="0" tIns="0" rIns="0" bIns="0" anchor="ctr"/>
          <a:lstStyle/>
          <a:p>
            <a:pPr algn="ctr" defTabSz="762000" eaLnBrk="0" hangingPunct="0"/>
            <a:endParaRPr lang="fr-FR" sz="900">
              <a:solidFill>
                <a:srgbClr val="B21107"/>
              </a:solidFill>
              <a:sym typeface="Wingdings" pitchFamily="2" charset="2"/>
            </a:endParaRPr>
          </a:p>
        </p:txBody>
      </p:sp>
    </p:spTree>
    <p:extLst>
      <p:ext uri="{BB962C8B-B14F-4D97-AF65-F5344CB8AC3E}">
        <p14:creationId xmlns:p14="http://schemas.microsoft.com/office/powerpoint/2010/main" val="59180089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re 4"/>
          <p:cNvSpPr>
            <a:spLocks noGrp="1"/>
          </p:cNvSpPr>
          <p:nvPr>
            <p:ph type="title"/>
          </p:nvPr>
        </p:nvSpPr>
        <p:spPr>
          <a:xfrm>
            <a:off x="1971674" y="322547"/>
            <a:ext cx="8451849" cy="851891"/>
          </a:xfrm>
        </p:spPr>
        <p:txBody>
          <a:bodyPr/>
          <a:lstStyle/>
          <a:p>
            <a:r>
              <a:rPr lang="fr-FR" dirty="0"/>
              <a:t>Préambule</a:t>
            </a:r>
          </a:p>
        </p:txBody>
      </p:sp>
      <p:sp>
        <p:nvSpPr>
          <p:cNvPr id="8" name="Espace réservé du texte 7"/>
          <p:cNvSpPr>
            <a:spLocks noGrp="1"/>
          </p:cNvSpPr>
          <p:nvPr>
            <p:ph type="body" sz="quarter" idx="15"/>
          </p:nvPr>
        </p:nvSpPr>
        <p:spPr>
          <a:xfrm>
            <a:off x="1988820" y="2161796"/>
            <a:ext cx="8434704" cy="1259319"/>
          </a:xfrm>
        </p:spPr>
        <p:txBody>
          <a:bodyPr wrap="square" lIns="0" rIns="0">
            <a:spAutoFit/>
          </a:bodyPr>
          <a:lstStyle/>
          <a:p>
            <a:pPr algn="l" defTabSz="446684" rtl="0"/>
            <a:r>
              <a:rPr lang="fr-FR" sz="1400" b="0" kern="1200" dirty="0">
                <a:solidFill>
                  <a:schemeClr val="tx1"/>
                </a:solidFill>
                <a:ea typeface="+mn-ea"/>
                <a:cs typeface="+mn-cs"/>
              </a:rPr>
              <a:t>Ce document a pour objet de synthétiser les principaux points d’attention que nous avons relevés lors de notre intervention intérimaire réalisée au cours des semaines du 25 novembre 2019 et du 2 décembre 2019 sur le site de Paris (Porte de Saint-Ouen) de votre société. </a:t>
            </a:r>
          </a:p>
          <a:p>
            <a:pPr algn="l" defTabSz="446684" rtl="0"/>
            <a:r>
              <a:rPr lang="fr-FR" sz="1400" b="0" kern="1200" dirty="0">
                <a:solidFill>
                  <a:schemeClr val="tx1"/>
                </a:solidFill>
                <a:ea typeface="+mn-ea"/>
                <a:cs typeface="+mn-cs"/>
              </a:rPr>
              <a:t>Ces travaux ont été réalisés dans le cadre de notre mission d’audit des comptes annuels de la société Believe S.A.S. </a:t>
            </a:r>
          </a:p>
        </p:txBody>
      </p:sp>
      <p:sp>
        <p:nvSpPr>
          <p:cNvPr id="9" name="Espace réservé du texte 8"/>
          <p:cNvSpPr>
            <a:spLocks noGrp="1"/>
          </p:cNvSpPr>
          <p:nvPr>
            <p:ph type="body" sz="quarter" idx="16"/>
          </p:nvPr>
        </p:nvSpPr>
        <p:spPr>
          <a:xfrm>
            <a:off x="-36870" y="-77035"/>
            <a:ext cx="1836174" cy="6507331"/>
          </a:xfrm>
        </p:spPr>
        <p:txBody>
          <a:bodyPr rIns="36000"/>
          <a:lstStyle/>
          <a:p>
            <a:pPr lvl="1"/>
            <a:endParaRPr lang="fr-FR" b="1" dirty="0" smtClean="0"/>
          </a:p>
          <a:p>
            <a:pPr lvl="1"/>
            <a:endParaRPr lang="fr-FR" b="1" dirty="0"/>
          </a:p>
          <a:p>
            <a:pPr lvl="1"/>
            <a:r>
              <a:rPr lang="fr-FR" b="1" dirty="0" smtClean="0"/>
              <a:t>Principaux </a:t>
            </a:r>
            <a:r>
              <a:rPr lang="fr-FR" b="1" dirty="0"/>
              <a:t>interlocuteurs pour toute question relative à cette synthèse :</a:t>
            </a:r>
          </a:p>
          <a:p>
            <a:pPr lvl="1"/>
            <a:r>
              <a:rPr lang="fr-FR" b="1" dirty="0"/>
              <a:t> </a:t>
            </a:r>
          </a:p>
          <a:p>
            <a:pPr lvl="1">
              <a:spcAft>
                <a:spcPts val="0"/>
              </a:spcAft>
            </a:pPr>
            <a:r>
              <a:rPr lang="fr-FR" b="1" dirty="0" smtClean="0"/>
              <a:t>Jean-Pierre Valensi</a:t>
            </a:r>
            <a:r>
              <a:rPr lang="fr-FR" dirty="0"/>
              <a:t/>
            </a:r>
            <a:br>
              <a:rPr lang="fr-FR" dirty="0"/>
            </a:br>
            <a:r>
              <a:rPr lang="fr-FR" i="1" dirty="0"/>
              <a:t>Associé </a:t>
            </a:r>
            <a:endParaRPr lang="fr-FR" i="1" dirty="0" smtClean="0"/>
          </a:p>
          <a:p>
            <a:pPr lvl="1">
              <a:spcAft>
                <a:spcPts val="0"/>
              </a:spcAft>
            </a:pPr>
            <a:r>
              <a:rPr lang="fr-FR" i="1" dirty="0" smtClean="0"/>
              <a:t>KPMG</a:t>
            </a:r>
          </a:p>
          <a:p>
            <a:pPr lvl="1">
              <a:spcAft>
                <a:spcPts val="0"/>
              </a:spcAft>
            </a:pPr>
            <a:r>
              <a:rPr lang="fr-FR" dirty="0" smtClean="0"/>
              <a:t>jvalensi@kpmg.fr </a:t>
            </a:r>
          </a:p>
          <a:p>
            <a:pPr lvl="1">
              <a:spcAft>
                <a:spcPts val="0"/>
              </a:spcAft>
            </a:pPr>
            <a:endParaRPr lang="fr-FR" dirty="0"/>
          </a:p>
          <a:p>
            <a:pPr lvl="1">
              <a:spcAft>
                <a:spcPts val="0"/>
              </a:spcAft>
            </a:pPr>
            <a:r>
              <a:rPr lang="fr-FR" b="1" dirty="0" smtClean="0"/>
              <a:t>Maxime Charrier</a:t>
            </a:r>
            <a:r>
              <a:rPr lang="fr-FR" dirty="0"/>
              <a:t/>
            </a:r>
            <a:br>
              <a:rPr lang="fr-FR" dirty="0"/>
            </a:br>
            <a:r>
              <a:rPr lang="fr-FR" i="1" dirty="0" smtClean="0"/>
              <a:t>Manager </a:t>
            </a:r>
          </a:p>
          <a:p>
            <a:pPr lvl="1">
              <a:spcAft>
                <a:spcPts val="0"/>
              </a:spcAft>
            </a:pPr>
            <a:r>
              <a:rPr lang="fr-FR" i="1" dirty="0"/>
              <a:t>KPMG </a:t>
            </a:r>
            <a:endParaRPr lang="fr-FR" i="1" dirty="0" smtClean="0"/>
          </a:p>
          <a:p>
            <a:pPr lvl="1">
              <a:spcAft>
                <a:spcPts val="0"/>
              </a:spcAft>
            </a:pPr>
            <a:r>
              <a:rPr lang="fr-FR" dirty="0" smtClean="0"/>
              <a:t>mcharrier@kpmg.fr</a:t>
            </a:r>
            <a:endParaRPr lang="fr-FR" dirty="0"/>
          </a:p>
          <a:p>
            <a:pPr lvl="1">
              <a:spcAft>
                <a:spcPts val="0"/>
              </a:spcAft>
            </a:pPr>
            <a:endParaRPr lang="fr-FR" b="1" dirty="0" smtClean="0"/>
          </a:p>
          <a:p>
            <a:pPr lvl="1">
              <a:spcAft>
                <a:spcPts val="0"/>
              </a:spcAft>
            </a:pPr>
            <a:r>
              <a:rPr lang="fr-FR" b="1" dirty="0" smtClean="0"/>
              <a:t>Kim Leclerc</a:t>
            </a:r>
            <a:r>
              <a:rPr lang="fr-FR" dirty="0"/>
              <a:t/>
            </a:r>
            <a:br>
              <a:rPr lang="fr-FR" dirty="0"/>
            </a:br>
            <a:r>
              <a:rPr lang="fr-FR" i="1" dirty="0" smtClean="0"/>
              <a:t>Senior </a:t>
            </a:r>
          </a:p>
          <a:p>
            <a:pPr lvl="1">
              <a:spcAft>
                <a:spcPts val="0"/>
              </a:spcAft>
            </a:pPr>
            <a:r>
              <a:rPr lang="fr-FR" i="1" dirty="0"/>
              <a:t>KPMG</a:t>
            </a:r>
            <a:endParaRPr lang="fr-FR" i="1" dirty="0" smtClean="0"/>
          </a:p>
          <a:p>
            <a:pPr lvl="1">
              <a:spcAft>
                <a:spcPts val="0"/>
              </a:spcAft>
            </a:pPr>
            <a:r>
              <a:rPr lang="fr-FR" dirty="0" smtClean="0"/>
              <a:t>kleclerc@kpmg.fr</a:t>
            </a:r>
          </a:p>
          <a:p>
            <a:pPr lvl="1">
              <a:spcAft>
                <a:spcPts val="0"/>
              </a:spcAft>
            </a:pPr>
            <a:endParaRPr lang="fr-FR" i="1" dirty="0" smtClean="0"/>
          </a:p>
          <a:p>
            <a:pPr lvl="1">
              <a:spcAft>
                <a:spcPts val="0"/>
              </a:spcAft>
            </a:pPr>
            <a:endParaRPr lang="fr-FR" i="1" dirty="0" smtClean="0"/>
          </a:p>
          <a:p>
            <a:pPr lvl="1">
              <a:spcAft>
                <a:spcPts val="0"/>
              </a:spcAft>
            </a:pPr>
            <a:endParaRPr lang="fr-FR" i="1" dirty="0" smtClean="0"/>
          </a:p>
          <a:p>
            <a:pPr lvl="1">
              <a:spcAft>
                <a:spcPts val="0"/>
              </a:spcAft>
            </a:pPr>
            <a:r>
              <a:rPr lang="fr-FR" b="1" dirty="0"/>
              <a:t>Sylvain </a:t>
            </a:r>
            <a:r>
              <a:rPr lang="fr-FR" b="1" dirty="0" err="1"/>
              <a:t>Sznek</a:t>
            </a:r>
            <a:endParaRPr lang="fr-FR" b="1" dirty="0"/>
          </a:p>
          <a:p>
            <a:pPr lvl="1">
              <a:spcAft>
                <a:spcPts val="0"/>
              </a:spcAft>
            </a:pPr>
            <a:r>
              <a:rPr lang="fr-FR" i="1" dirty="0" smtClean="0"/>
              <a:t>Associé</a:t>
            </a:r>
          </a:p>
          <a:p>
            <a:pPr lvl="1">
              <a:spcAft>
                <a:spcPts val="0"/>
              </a:spcAft>
            </a:pPr>
            <a:r>
              <a:rPr lang="fr-FR" i="1" dirty="0" err="1" smtClean="0"/>
              <a:t>Fico</a:t>
            </a:r>
            <a:r>
              <a:rPr lang="fr-FR" i="1" dirty="0" smtClean="0"/>
              <a:t>-Gestion</a:t>
            </a:r>
          </a:p>
          <a:p>
            <a:pPr lvl="1">
              <a:spcAft>
                <a:spcPts val="0"/>
              </a:spcAft>
            </a:pPr>
            <a:r>
              <a:rPr lang="fr-FR" dirty="0"/>
              <a:t>ssznek@mercurerodach.fr</a:t>
            </a:r>
            <a:endParaRPr lang="fr-FR" dirty="0" smtClean="0"/>
          </a:p>
          <a:p>
            <a:pPr lvl="1">
              <a:spcAft>
                <a:spcPts val="0"/>
              </a:spcAft>
            </a:pPr>
            <a:endParaRPr lang="fr-FR" i="1" dirty="0"/>
          </a:p>
          <a:p>
            <a:pPr lvl="1">
              <a:spcAft>
                <a:spcPts val="0"/>
              </a:spcAft>
            </a:pPr>
            <a:r>
              <a:rPr lang="fr-FR" b="1" dirty="0" smtClean="0"/>
              <a:t>Yassine </a:t>
            </a:r>
            <a:r>
              <a:rPr lang="fr-FR" b="1" dirty="0" err="1" smtClean="0"/>
              <a:t>Azakak</a:t>
            </a:r>
            <a:endParaRPr lang="fr-FR" b="1" dirty="0"/>
          </a:p>
          <a:p>
            <a:pPr lvl="1">
              <a:spcAft>
                <a:spcPts val="0"/>
              </a:spcAft>
            </a:pPr>
            <a:r>
              <a:rPr lang="fr-FR" i="1" dirty="0" smtClean="0"/>
              <a:t>Directeur de mission</a:t>
            </a:r>
            <a:endParaRPr lang="fr-FR" i="1" dirty="0"/>
          </a:p>
          <a:p>
            <a:pPr lvl="1">
              <a:spcAft>
                <a:spcPts val="0"/>
              </a:spcAft>
            </a:pPr>
            <a:r>
              <a:rPr lang="fr-FR" i="1" dirty="0" err="1"/>
              <a:t>Fico</a:t>
            </a:r>
            <a:r>
              <a:rPr lang="fr-FR" i="1" dirty="0"/>
              <a:t>-Gestion</a:t>
            </a:r>
          </a:p>
          <a:p>
            <a:pPr lvl="1">
              <a:spcAft>
                <a:spcPts val="0"/>
              </a:spcAft>
            </a:pPr>
            <a:r>
              <a:rPr lang="fr-FR" dirty="0" smtClean="0"/>
              <a:t>yazakak@mercurerodach.fr</a:t>
            </a:r>
          </a:p>
          <a:p>
            <a:pPr lvl="1">
              <a:spcAft>
                <a:spcPts val="0"/>
              </a:spcAft>
            </a:pPr>
            <a:endParaRPr lang="fr-FR" i="1" dirty="0"/>
          </a:p>
          <a:p>
            <a:pPr lvl="1">
              <a:spcAft>
                <a:spcPts val="0"/>
              </a:spcAft>
            </a:pPr>
            <a:r>
              <a:rPr lang="fr-FR" b="1" dirty="0" smtClean="0"/>
              <a:t>Aurélie </a:t>
            </a:r>
            <a:r>
              <a:rPr lang="fr-FR" b="1" dirty="0" err="1" smtClean="0"/>
              <a:t>Schnell</a:t>
            </a:r>
            <a:endParaRPr lang="fr-FR" b="1" dirty="0"/>
          </a:p>
          <a:p>
            <a:pPr lvl="1">
              <a:spcAft>
                <a:spcPts val="0"/>
              </a:spcAft>
            </a:pPr>
            <a:r>
              <a:rPr lang="fr-FR" i="1" dirty="0" err="1" smtClean="0"/>
              <a:t>Fico</a:t>
            </a:r>
            <a:r>
              <a:rPr lang="fr-FR" i="1" dirty="0" smtClean="0"/>
              <a:t>-Gestion</a:t>
            </a:r>
            <a:endParaRPr lang="fr-FR" i="1" dirty="0"/>
          </a:p>
          <a:p>
            <a:pPr lvl="1">
              <a:spcAft>
                <a:spcPts val="0"/>
              </a:spcAft>
            </a:pPr>
            <a:r>
              <a:rPr lang="fr-FR" dirty="0" smtClean="0"/>
              <a:t>aschnell@mercurerodach.fr</a:t>
            </a:r>
            <a:endParaRPr lang="fr-FR" dirty="0"/>
          </a:p>
          <a:p>
            <a:pPr lvl="1">
              <a:spcAft>
                <a:spcPts val="0"/>
              </a:spcAft>
            </a:pPr>
            <a:endParaRPr lang="fr-FR" i="1" dirty="0" smtClean="0"/>
          </a:p>
        </p:txBody>
      </p:sp>
      <p:sp>
        <p:nvSpPr>
          <p:cNvPr id="11" name="Rectangle 10"/>
          <p:cNvSpPr/>
          <p:nvPr/>
        </p:nvSpPr>
        <p:spPr>
          <a:xfrm>
            <a:off x="1971675" y="3740943"/>
            <a:ext cx="8451848" cy="1615827"/>
          </a:xfrm>
          <a:prstGeom prst="rect">
            <a:avLst/>
          </a:prstGeom>
        </p:spPr>
        <p:txBody>
          <a:bodyPr wrap="square" lIns="0" rIns="0">
            <a:spAutoFit/>
          </a:bodyPr>
          <a:lstStyle/>
          <a:p>
            <a:pPr marL="0" lvl="2" indent="0" fontAlgn="auto">
              <a:spcAft>
                <a:spcPts val="0"/>
              </a:spcAft>
              <a:buNone/>
              <a:defRPr/>
            </a:pPr>
            <a:r>
              <a:rPr lang="fr-FR" sz="1100" i="1" dirty="0">
                <a:latin typeface="Univers 45 Light" pitchFamily="2" charset="0"/>
              </a:rPr>
              <a:t>Ce document est une synthèse d’étape qui peut être accompagnée de présentations orales. Il s’agit donc d’un document provisoire qui ne doit pas être interprété sans tenir compte des commentaires que nous pourrions être amenés à faire lors de ces présentations orales. En outre, nos travaux d’audit des comptes annuels de votre société n’étant pas terminés à la date de ce document, les travaux complémentaires que nous serons amenés à effectuer dans ce cadre pourraient nous conduire à relever d’autres points d’attention sur le contrôle interne de votre société qui ne seraient pas mentionnés dans ce document</a:t>
            </a:r>
            <a:r>
              <a:rPr lang="fr-FR" sz="1100" i="1" dirty="0" smtClean="0">
                <a:latin typeface="Univers 45 Light" pitchFamily="2" charset="0"/>
              </a:rPr>
              <a:t>.</a:t>
            </a:r>
          </a:p>
          <a:p>
            <a:pPr marL="0" lvl="2" indent="0" fontAlgn="auto">
              <a:spcAft>
                <a:spcPts val="0"/>
              </a:spcAft>
              <a:buNone/>
              <a:defRPr/>
            </a:pPr>
            <a:endParaRPr lang="fr-FR" sz="1100" i="1" dirty="0">
              <a:latin typeface="Univers 45 Light" pitchFamily="2" charset="0"/>
            </a:endParaRPr>
          </a:p>
          <a:p>
            <a:pPr marL="0" lvl="2" indent="0" fontAlgn="auto">
              <a:spcAft>
                <a:spcPts val="0"/>
              </a:spcAft>
              <a:buNone/>
              <a:defRPr/>
            </a:pPr>
            <a:r>
              <a:rPr lang="fr-FR" sz="1100" i="1" dirty="0">
                <a:latin typeface="Univers 45 Light" pitchFamily="2" charset="0"/>
              </a:rPr>
              <a:t>Ce document, ainsi que les commentaires que nous pourrions être amenés à faire lors de présentations orales, vous sont communiqués exclusivement pour vos besoins internes et ne doivent pas être utilisés, diffusés, ou cités à d’autres fins sans notre consentement préalable.</a:t>
            </a:r>
          </a:p>
        </p:txBody>
      </p:sp>
      <p:pic>
        <p:nvPicPr>
          <p:cNvPr id="6" name="Image 5"/>
          <p:cNvPicPr>
            <a:picLocks noChangeAspect="1"/>
          </p:cNvPicPr>
          <p:nvPr/>
        </p:nvPicPr>
        <p:blipFill>
          <a:blip r:embed="rId3"/>
          <a:stretch>
            <a:fillRect/>
          </a:stretch>
        </p:blipFill>
        <p:spPr>
          <a:xfrm>
            <a:off x="612412" y="6790812"/>
            <a:ext cx="609308" cy="220849"/>
          </a:xfrm>
          <a:prstGeom prst="rect">
            <a:avLst/>
          </a:prstGeom>
        </p:spPr>
      </p:pic>
    </p:spTree>
    <p:extLst>
      <p:ext uri="{BB962C8B-B14F-4D97-AF65-F5344CB8AC3E}">
        <p14:creationId xmlns:p14="http://schemas.microsoft.com/office/powerpoint/2010/main" val="2985936054"/>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ZoneTexte 4"/>
          <p:cNvSpPr txBox="1"/>
          <p:nvPr/>
        </p:nvSpPr>
        <p:spPr>
          <a:xfrm>
            <a:off x="881178" y="335139"/>
            <a:ext cx="4894781" cy="261610"/>
          </a:xfrm>
          <a:prstGeom prst="rect">
            <a:avLst/>
          </a:prstGeom>
          <a:noFill/>
        </p:spPr>
        <p:txBody>
          <a:bodyPr wrap="square" lIns="0" rIns="0" rtlCol="0">
            <a:spAutoFit/>
          </a:bodyPr>
          <a:lstStyle/>
          <a:p>
            <a:pPr defTabSz="472972"/>
            <a:r>
              <a:rPr lang="en-US" sz="1100" b="1" dirty="0" smtClean="0">
                <a:solidFill>
                  <a:srgbClr val="002060"/>
                </a:solidFill>
                <a:latin typeface="Univers LT Std 45 Light"/>
                <a:cs typeface="Univers LT Std 45 Light"/>
              </a:rPr>
              <a:t>[</a:t>
            </a:r>
            <a:r>
              <a:rPr lang="fr-FR" sz="1100" b="1" dirty="0">
                <a:solidFill>
                  <a:srgbClr val="002060"/>
                </a:solidFill>
                <a:latin typeface="Univers LT Std 45 Light"/>
                <a:cs typeface="Univers LT Std 45 Light"/>
              </a:rPr>
              <a:t>Principales observations sur le contrôle interne par processus revus</a:t>
            </a:r>
            <a:r>
              <a:rPr lang="en-US" sz="1100" b="1" dirty="0" smtClean="0">
                <a:solidFill>
                  <a:srgbClr val="002060"/>
                </a:solidFill>
                <a:latin typeface="Univers LT Std 45 Light"/>
                <a:cs typeface="Univers LT Std 45 Light"/>
              </a:rPr>
              <a:t>]</a:t>
            </a:r>
            <a:endParaRPr lang="en-US" sz="1100" b="1" dirty="0">
              <a:solidFill>
                <a:srgbClr val="002060"/>
              </a:solidFill>
              <a:latin typeface="Univers LT Std 45 Light"/>
              <a:cs typeface="Univers LT Std 45 Light"/>
            </a:endParaRPr>
          </a:p>
        </p:txBody>
      </p:sp>
      <p:sp>
        <p:nvSpPr>
          <p:cNvPr id="6" name="Titre 1"/>
          <p:cNvSpPr txBox="1">
            <a:spLocks/>
          </p:cNvSpPr>
          <p:nvPr/>
        </p:nvSpPr>
        <p:spPr>
          <a:xfrm>
            <a:off x="879967" y="666751"/>
            <a:ext cx="9731497" cy="942975"/>
          </a:xfrm>
          <a:prstGeom prst="rect">
            <a:avLst/>
          </a:prstGeom>
          <a:noFill/>
        </p:spPr>
        <p:txBody>
          <a:bodyPr vert="horz" lIns="0" tIns="0" rIns="0" bIns="0" rtlCol="0" anchor="t" anchorCtr="0">
            <a:noAutofit/>
          </a:bodyPr>
          <a:lstStyle>
            <a:lvl1pPr eaLnBrk="1" hangingPunct="1">
              <a:lnSpc>
                <a:spcPct val="70000"/>
              </a:lnSpc>
              <a:defRPr sz="3998">
                <a:solidFill>
                  <a:srgbClr val="003087"/>
                </a:solidFill>
                <a:latin typeface="KPMG Extralight" panose="020B0303030202040204" pitchFamily="34" charset="0"/>
                <a:cs typeface="KPMG Extralight" panose="020B0303030202040204" pitchFamily="34" charset="0"/>
              </a:defRPr>
            </a:lvl1pPr>
          </a:lstStyle>
          <a:p>
            <a:pPr lvl="0" defTabSz="914400"/>
            <a:r>
              <a:rPr lang="fr-FR" dirty="0" smtClean="0"/>
              <a:t>Royalties – Contrôles pertinents identifiés</a:t>
            </a:r>
            <a:endParaRPr kumimoji="0" lang="fr-FR" sz="3998" b="0" i="0" u="none" strike="noStrike" kern="0" cap="none" spc="0" normalizeH="0" baseline="0" noProof="0" dirty="0">
              <a:ln>
                <a:noFill/>
              </a:ln>
              <a:solidFill>
                <a:srgbClr val="003087"/>
              </a:solidFill>
              <a:effectLst/>
              <a:uLnTx/>
              <a:uFillTx/>
              <a:latin typeface="KPMG Extralight" panose="020B0303030202040204" pitchFamily="34" charset="0"/>
            </a:endParaRPr>
          </a:p>
        </p:txBody>
      </p:sp>
      <p:graphicFrame>
        <p:nvGraphicFramePr>
          <p:cNvPr id="8" name="Group 72"/>
          <p:cNvGraphicFramePr>
            <a:graphicFrameLocks/>
          </p:cNvGraphicFramePr>
          <p:nvPr>
            <p:extLst>
              <p:ext uri="{D42A27DB-BD31-4B8C-83A1-F6EECF244321}">
                <p14:modId xmlns:p14="http://schemas.microsoft.com/office/powerpoint/2010/main" val="2834639594"/>
              </p:ext>
            </p:extLst>
          </p:nvPr>
        </p:nvGraphicFramePr>
        <p:xfrm>
          <a:off x="335578" y="1368719"/>
          <a:ext cx="10090462" cy="3288384"/>
        </p:xfrm>
        <a:graphic>
          <a:graphicData uri="http://schemas.openxmlformats.org/drawingml/2006/table">
            <a:tbl>
              <a:tblPr/>
              <a:tblGrid>
                <a:gridCol w="297489"/>
                <a:gridCol w="1601855"/>
                <a:gridCol w="2225318"/>
                <a:gridCol w="900799"/>
                <a:gridCol w="779859"/>
                <a:gridCol w="790844"/>
                <a:gridCol w="659534"/>
                <a:gridCol w="69850"/>
                <a:gridCol w="854997"/>
                <a:gridCol w="1909917"/>
              </a:tblGrid>
              <a:tr h="186690">
                <a:tc rowSpan="2">
                  <a:txBody>
                    <a:bodyPr/>
                    <a:lstStyle/>
                    <a:p>
                      <a:pPr marL="0" marR="0" lvl="0" indent="0" algn="ctr" defTabSz="914400" rtl="0" eaLnBrk="1" fontAlgn="base" latinLnBrk="0" hangingPunct="1">
                        <a:lnSpc>
                          <a:spcPct val="100000"/>
                        </a:lnSpc>
                        <a:spcBef>
                          <a:spcPct val="40000"/>
                        </a:spcBef>
                        <a:spcAft>
                          <a:spcPct val="0"/>
                        </a:spcAft>
                        <a:buClrTx/>
                        <a:buSzTx/>
                        <a:buFontTx/>
                        <a:buNone/>
                        <a:tabLst/>
                      </a:pPr>
                      <a:r>
                        <a:rPr kumimoji="0" lang="fr-FR" sz="900" b="1" i="0" u="none" strike="noStrike" kern="1200" cap="none" normalizeH="0" baseline="0" dirty="0" smtClean="0">
                          <a:ln>
                            <a:noFill/>
                          </a:ln>
                          <a:solidFill>
                            <a:schemeClr val="bg1"/>
                          </a:solidFill>
                          <a:effectLst/>
                          <a:latin typeface="Univers 45 Light" pitchFamily="2" charset="0"/>
                          <a:ea typeface="+mn-ea"/>
                          <a:cs typeface="+mn-cs"/>
                        </a:rPr>
                        <a:t>#</a:t>
                      </a:r>
                    </a:p>
                  </a:txBody>
                  <a:tcPr marL="95250" marR="95250" marT="49530" marB="49530"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0091DA"/>
                    </a:solidFill>
                  </a:tcPr>
                </a:tc>
                <a:tc rowSpan="2">
                  <a:txBody>
                    <a:bodyPr/>
                    <a:lstStyle/>
                    <a:p>
                      <a:pPr marL="0" marR="0" lvl="0" indent="0" algn="ctr" defTabSz="914400" rtl="0" eaLnBrk="1" fontAlgn="base" latinLnBrk="0" hangingPunct="1">
                        <a:lnSpc>
                          <a:spcPct val="100000"/>
                        </a:lnSpc>
                        <a:spcBef>
                          <a:spcPct val="40000"/>
                        </a:spcBef>
                        <a:spcAft>
                          <a:spcPct val="0"/>
                        </a:spcAft>
                        <a:buClrTx/>
                        <a:buSzTx/>
                        <a:buFontTx/>
                        <a:buNone/>
                        <a:tabLst/>
                      </a:pPr>
                      <a:r>
                        <a:rPr kumimoji="0" lang="fr-FR" sz="900" b="1" i="0" u="none" strike="noStrike" kern="1200" cap="none" normalizeH="0" baseline="0" dirty="0" smtClean="0">
                          <a:ln>
                            <a:noFill/>
                          </a:ln>
                          <a:solidFill>
                            <a:schemeClr val="bg1"/>
                          </a:solidFill>
                          <a:effectLst/>
                          <a:latin typeface="Univers 45 Light" pitchFamily="2" charset="0"/>
                          <a:ea typeface="+mn-ea"/>
                          <a:cs typeface="+mn-cs"/>
                        </a:rPr>
                        <a:t>Risque couvert</a:t>
                      </a:r>
                    </a:p>
                  </a:txBody>
                  <a:tcPr marL="95250" marR="95250" marT="49530" marB="49530"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0091DA"/>
                    </a:solidFill>
                  </a:tcPr>
                </a:tc>
                <a:tc rowSpan="2">
                  <a:txBody>
                    <a:bodyPr/>
                    <a:lstStyle/>
                    <a:p>
                      <a:pPr marL="0" marR="0" lvl="0" indent="0" algn="ctr" defTabSz="914400" rtl="0" eaLnBrk="1" fontAlgn="base" latinLnBrk="0" hangingPunct="1">
                        <a:lnSpc>
                          <a:spcPct val="100000"/>
                        </a:lnSpc>
                        <a:spcBef>
                          <a:spcPct val="40000"/>
                        </a:spcBef>
                        <a:spcAft>
                          <a:spcPct val="0"/>
                        </a:spcAft>
                        <a:buClrTx/>
                        <a:buSzTx/>
                        <a:buFontTx/>
                        <a:buNone/>
                        <a:tabLst/>
                      </a:pPr>
                      <a:r>
                        <a:rPr kumimoji="0" lang="fr-FR" sz="900" b="1" i="0" u="none" strike="noStrike" kern="1200" cap="none" normalizeH="0" baseline="0" dirty="0" smtClean="0">
                          <a:ln>
                            <a:noFill/>
                          </a:ln>
                          <a:solidFill>
                            <a:schemeClr val="bg1"/>
                          </a:solidFill>
                          <a:effectLst/>
                          <a:latin typeface="Univers 45 Light" pitchFamily="2" charset="0"/>
                          <a:ea typeface="+mn-ea"/>
                          <a:cs typeface="+mn-cs"/>
                        </a:rPr>
                        <a:t>Description du contrôle</a:t>
                      </a:r>
                    </a:p>
                  </a:txBody>
                  <a:tcPr marL="95250" marR="95250" marT="49530" marB="49530"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0091DA"/>
                    </a:solidFill>
                  </a:tcPr>
                </a:tc>
                <a:tc rowSpan="2">
                  <a:txBody>
                    <a:bodyPr/>
                    <a:lstStyle/>
                    <a:p>
                      <a:pPr marL="0" marR="0" lvl="0" indent="0" algn="ctr" defTabSz="914400" rtl="0" eaLnBrk="1" fontAlgn="base" latinLnBrk="0" hangingPunct="1">
                        <a:lnSpc>
                          <a:spcPct val="100000"/>
                        </a:lnSpc>
                        <a:spcBef>
                          <a:spcPct val="40000"/>
                        </a:spcBef>
                        <a:spcAft>
                          <a:spcPct val="0"/>
                        </a:spcAft>
                        <a:buClrTx/>
                        <a:buSzTx/>
                        <a:buFontTx/>
                        <a:buNone/>
                        <a:tabLst/>
                      </a:pPr>
                      <a:r>
                        <a:rPr kumimoji="0" lang="fr-FR" sz="900" b="1" i="0" u="none" strike="noStrike" kern="1200" cap="none" normalizeH="0" baseline="0" dirty="0" smtClean="0">
                          <a:ln>
                            <a:noFill/>
                          </a:ln>
                          <a:solidFill>
                            <a:schemeClr val="bg1"/>
                          </a:solidFill>
                          <a:effectLst/>
                          <a:latin typeface="Univers 45 Light" pitchFamily="2" charset="0"/>
                          <a:ea typeface="+mn-ea"/>
                          <a:cs typeface="+mn-cs"/>
                        </a:rPr>
                        <a:t>Responsable</a:t>
                      </a:r>
                    </a:p>
                  </a:txBody>
                  <a:tcPr marL="95250" marR="95250" marT="49530" marB="49530"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0091DA"/>
                    </a:solidFill>
                  </a:tcPr>
                </a:tc>
                <a:tc rowSpan="2">
                  <a:txBody>
                    <a:bodyPr/>
                    <a:lstStyle/>
                    <a:p>
                      <a:pPr marL="0" marR="0" lvl="0" indent="0" algn="ctr" defTabSz="914400" rtl="0" eaLnBrk="1" fontAlgn="base" latinLnBrk="0" hangingPunct="1">
                        <a:lnSpc>
                          <a:spcPct val="100000"/>
                        </a:lnSpc>
                        <a:spcBef>
                          <a:spcPct val="40000"/>
                        </a:spcBef>
                        <a:spcAft>
                          <a:spcPct val="0"/>
                        </a:spcAft>
                        <a:buClrTx/>
                        <a:buSzTx/>
                        <a:buFontTx/>
                        <a:buNone/>
                        <a:tabLst/>
                      </a:pPr>
                      <a:r>
                        <a:rPr kumimoji="0" lang="fr-FR" sz="900" b="1" i="0" u="none" strike="noStrike" kern="1200" cap="none" normalizeH="0" baseline="0" dirty="0" smtClean="0">
                          <a:ln>
                            <a:noFill/>
                          </a:ln>
                          <a:solidFill>
                            <a:schemeClr val="bg1"/>
                          </a:solidFill>
                          <a:effectLst/>
                          <a:latin typeface="Univers 45 Light" pitchFamily="2" charset="0"/>
                          <a:ea typeface="+mn-ea"/>
                          <a:cs typeface="+mn-cs"/>
                        </a:rPr>
                        <a:t>Nature du contrôle</a:t>
                      </a:r>
                    </a:p>
                  </a:txBody>
                  <a:tcPr marL="95250" marR="95250" marT="49530" marB="49530"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0091DA"/>
                    </a:solidFill>
                  </a:tcPr>
                </a:tc>
                <a:tc rowSpan="2">
                  <a:txBody>
                    <a:bodyPr/>
                    <a:lstStyle/>
                    <a:p>
                      <a:pPr marL="0" marR="0" lvl="0" indent="0" algn="ctr" defTabSz="914400" rtl="0" eaLnBrk="1" fontAlgn="base" latinLnBrk="0" hangingPunct="1">
                        <a:lnSpc>
                          <a:spcPct val="100000"/>
                        </a:lnSpc>
                        <a:spcBef>
                          <a:spcPct val="40000"/>
                        </a:spcBef>
                        <a:spcAft>
                          <a:spcPct val="0"/>
                        </a:spcAft>
                        <a:buClrTx/>
                        <a:buSzTx/>
                        <a:buFontTx/>
                        <a:buNone/>
                        <a:tabLst/>
                      </a:pPr>
                      <a:r>
                        <a:rPr kumimoji="0" lang="fr-FR" sz="900" b="1" i="0" u="none" strike="noStrike" kern="1200" cap="none" normalizeH="0" baseline="0" dirty="0" smtClean="0">
                          <a:ln>
                            <a:noFill/>
                          </a:ln>
                          <a:solidFill>
                            <a:schemeClr val="bg1"/>
                          </a:solidFill>
                          <a:effectLst/>
                          <a:latin typeface="Univers 45 Light" pitchFamily="2" charset="0"/>
                          <a:ea typeface="+mn-ea"/>
                          <a:cs typeface="+mn-cs"/>
                        </a:rPr>
                        <a:t>Fréquence</a:t>
                      </a:r>
                    </a:p>
                  </a:txBody>
                  <a:tcPr marL="95250" marR="95250" marT="49530" marB="49530"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0091DA"/>
                    </a:solidFill>
                  </a:tcPr>
                </a:tc>
                <a:tc gridSpan="3">
                  <a:txBody>
                    <a:bodyPr/>
                    <a:lstStyle/>
                    <a:p>
                      <a:pPr marL="0" marR="0" lvl="0" indent="0" algn="ctr" defTabSz="762000" rtl="0" eaLnBrk="1" fontAlgn="base" latinLnBrk="0" hangingPunct="1">
                        <a:lnSpc>
                          <a:spcPct val="100000"/>
                        </a:lnSpc>
                        <a:spcBef>
                          <a:spcPts val="200"/>
                        </a:spcBef>
                        <a:spcAft>
                          <a:spcPts val="200"/>
                        </a:spcAft>
                        <a:buClrTx/>
                        <a:buSzTx/>
                        <a:buFontTx/>
                        <a:buNone/>
                        <a:tabLst/>
                        <a:defRPr/>
                      </a:pPr>
                      <a:r>
                        <a:rPr kumimoji="0" lang="fr-FR" sz="900" b="1" i="0" u="none" strike="noStrike" kern="1200" cap="none" spc="0" normalizeH="0" baseline="0" noProof="0" dirty="0" smtClean="0">
                          <a:ln>
                            <a:noFill/>
                          </a:ln>
                          <a:solidFill>
                            <a:srgbClr val="FFFFFF"/>
                          </a:solidFill>
                          <a:effectLst/>
                          <a:uLnTx/>
                          <a:uFillTx/>
                          <a:latin typeface="Univers for KPMG" panose="020B0603020202020204" pitchFamily="34" charset="0"/>
                          <a:ea typeface="+mn-ea"/>
                          <a:cs typeface="+mn-cs"/>
                        </a:rPr>
                        <a:t>Résultat du test</a:t>
                      </a:r>
                    </a:p>
                  </a:txBody>
                  <a:tcPr marL="54000" marR="54000" marT="54000" marB="54000"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0091DA"/>
                    </a:solidFill>
                  </a:tcPr>
                </a:tc>
                <a:tc hMerge="1">
                  <a:txBody>
                    <a:bodyPr/>
                    <a:lstStyle/>
                    <a:p>
                      <a:endParaRPr lang="fr-FR"/>
                    </a:p>
                  </a:txBody>
                  <a:tcPr/>
                </a:tc>
                <a:tc hMerge="1">
                  <a:txBody>
                    <a:bodyPr/>
                    <a:lstStyle/>
                    <a:p>
                      <a:endParaRPr lang="fr-FR"/>
                    </a:p>
                  </a:txBody>
                  <a:tcPr/>
                </a:tc>
                <a:tc rowSpan="2">
                  <a:txBody>
                    <a:bodyPr/>
                    <a:lstStyle/>
                    <a:p>
                      <a:pPr marL="0" marR="0" lvl="0" indent="0" algn="ctr" defTabSz="762000" rtl="0" eaLnBrk="1" fontAlgn="base" latinLnBrk="0" hangingPunct="1">
                        <a:lnSpc>
                          <a:spcPct val="100000"/>
                        </a:lnSpc>
                        <a:spcBef>
                          <a:spcPts val="200"/>
                        </a:spcBef>
                        <a:spcAft>
                          <a:spcPts val="200"/>
                        </a:spcAft>
                        <a:buClrTx/>
                        <a:buSzTx/>
                        <a:buFontTx/>
                        <a:buNone/>
                        <a:tabLst/>
                        <a:defRPr/>
                      </a:pPr>
                      <a:r>
                        <a:rPr kumimoji="0" lang="fr-FR" sz="900" b="1" i="0" u="none" strike="noStrike" kern="1200" cap="none" spc="0" normalizeH="0" baseline="0" noProof="0" dirty="0" smtClean="0">
                          <a:ln>
                            <a:noFill/>
                          </a:ln>
                          <a:solidFill>
                            <a:srgbClr val="FFFFFF"/>
                          </a:solidFill>
                          <a:effectLst/>
                          <a:uLnTx/>
                          <a:uFillTx/>
                          <a:latin typeface="Univers for KPMG" panose="020B0603020202020204" pitchFamily="34" charset="0"/>
                          <a:ea typeface="+mn-ea"/>
                          <a:cs typeface="+mn-cs"/>
                        </a:rPr>
                        <a:t>Commentaire</a:t>
                      </a:r>
                    </a:p>
                  </a:txBody>
                  <a:tcPr marL="54000" marR="54000" marT="54000" marB="54000"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0091DA"/>
                    </a:solidFill>
                  </a:tcPr>
                </a:tc>
              </a:tr>
              <a:tr h="186690">
                <a:tc vMerge="1">
                  <a:txBody>
                    <a:bodyPr/>
                    <a:lstStyle/>
                    <a:p>
                      <a:endParaRPr lang="fr-FR"/>
                    </a:p>
                  </a:txBody>
                  <a:tcPr/>
                </a:tc>
                <a:tc vMerge="1">
                  <a:txBody>
                    <a:bodyPr/>
                    <a:lstStyle/>
                    <a:p>
                      <a:endParaRPr lang="fr-FR"/>
                    </a:p>
                  </a:txBody>
                  <a:tcPr/>
                </a:tc>
                <a:tc vMerge="1">
                  <a:txBody>
                    <a:bodyPr/>
                    <a:lstStyle/>
                    <a:p>
                      <a:endParaRPr lang="fr-FR"/>
                    </a:p>
                  </a:txBody>
                  <a:tcPr/>
                </a:tc>
                <a:tc vMerge="1">
                  <a:txBody>
                    <a:bodyPr/>
                    <a:lstStyle/>
                    <a:p>
                      <a:endParaRPr lang="fr-FR"/>
                    </a:p>
                  </a:txBody>
                  <a:tcPr/>
                </a:tc>
                <a:tc vMerge="1">
                  <a:txBody>
                    <a:bodyPr/>
                    <a:lstStyle/>
                    <a:p>
                      <a:endParaRPr lang="fr-FR"/>
                    </a:p>
                  </a:txBody>
                  <a:tcPr/>
                </a:tc>
                <a:tc vMerge="1">
                  <a:txBody>
                    <a:bodyPr/>
                    <a:lstStyle/>
                    <a:p>
                      <a:endParaRPr lang="fr-FR"/>
                    </a:p>
                  </a:txBody>
                  <a:tcPr/>
                </a:tc>
                <a:tc>
                  <a:txBody>
                    <a:bodyPr/>
                    <a:lstStyle/>
                    <a:p>
                      <a:pPr marL="0" marR="0" lvl="0" indent="0" algn="ctr" defTabSz="914400" rtl="0" eaLnBrk="1" fontAlgn="auto" latinLnBrk="0" hangingPunct="1">
                        <a:lnSpc>
                          <a:spcPct val="100000"/>
                        </a:lnSpc>
                        <a:spcBef>
                          <a:spcPts val="200"/>
                        </a:spcBef>
                        <a:spcAft>
                          <a:spcPts val="200"/>
                        </a:spcAft>
                        <a:buClrTx/>
                        <a:buSzTx/>
                        <a:buFontTx/>
                        <a:buNone/>
                        <a:tabLst/>
                        <a:defRPr/>
                      </a:pPr>
                      <a:r>
                        <a:rPr kumimoji="0" lang="fr-FR" sz="900" b="1" i="0" u="none" strike="noStrike" kern="1200" cap="none" spc="0" normalizeH="0" baseline="0" noProof="0" dirty="0" smtClean="0">
                          <a:ln>
                            <a:noFill/>
                          </a:ln>
                          <a:solidFill>
                            <a:srgbClr val="FFFFFF"/>
                          </a:solidFill>
                          <a:effectLst/>
                          <a:uLnTx/>
                          <a:uFillTx/>
                          <a:latin typeface="Univers for KPMG" panose="020B0603020202020204" pitchFamily="34" charset="0"/>
                          <a:ea typeface="+mn-ea"/>
                          <a:cs typeface="+mn-cs"/>
                        </a:rPr>
                        <a:t>Conception et application</a:t>
                      </a:r>
                      <a:endParaRPr kumimoji="0" lang="fr-FR" sz="900" b="1" i="0" u="none" strike="noStrike" cap="none" normalizeH="0" baseline="30000" dirty="0" smtClean="0">
                        <a:ln>
                          <a:noFill/>
                        </a:ln>
                        <a:solidFill>
                          <a:schemeClr val="bg1"/>
                        </a:solidFill>
                        <a:effectLst/>
                        <a:latin typeface="Univers for KPMG" panose="020B0603020202020204" pitchFamily="34" charset="0"/>
                        <a:cs typeface="Arial" pitchFamily="34" charset="0"/>
                      </a:endParaRPr>
                    </a:p>
                  </a:txBody>
                  <a:tcPr marL="18000" marR="18000" marT="54000" marB="54000"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0091DA"/>
                    </a:solidFill>
                  </a:tcPr>
                </a:tc>
                <a:tc gridSpan="2">
                  <a:txBody>
                    <a:bodyPr/>
                    <a:lstStyle/>
                    <a:p>
                      <a:pPr marL="0" marR="0" lvl="0" indent="0" algn="ctr" defTabSz="914400" rtl="0" eaLnBrk="1" fontAlgn="auto" latinLnBrk="0" hangingPunct="1">
                        <a:lnSpc>
                          <a:spcPct val="100000"/>
                        </a:lnSpc>
                        <a:spcBef>
                          <a:spcPts val="200"/>
                        </a:spcBef>
                        <a:spcAft>
                          <a:spcPts val="200"/>
                        </a:spcAft>
                        <a:buClrTx/>
                        <a:buSzTx/>
                        <a:buFontTx/>
                        <a:buNone/>
                        <a:tabLst/>
                        <a:defRPr/>
                      </a:pPr>
                      <a:r>
                        <a:rPr kumimoji="0" lang="fr-FR" sz="900" b="1" i="0" u="none" strike="noStrike" kern="1200" cap="none" spc="0" normalizeH="0" baseline="0" noProof="0" dirty="0" smtClean="0">
                          <a:ln>
                            <a:noFill/>
                          </a:ln>
                          <a:solidFill>
                            <a:srgbClr val="FFFFFF"/>
                          </a:solidFill>
                          <a:effectLst/>
                          <a:uLnTx/>
                          <a:uFillTx/>
                          <a:latin typeface="Univers for KPMG" panose="020B0603020202020204" pitchFamily="34" charset="0"/>
                          <a:ea typeface="+mn-ea"/>
                          <a:cs typeface="+mn-cs"/>
                        </a:rPr>
                        <a:t>Efficacité</a:t>
                      </a:r>
                      <a:endParaRPr kumimoji="0" lang="fr-FR" sz="900" b="0" i="0" u="none" strike="noStrike" cap="none" normalizeH="0" baseline="30000" dirty="0" smtClean="0">
                        <a:ln>
                          <a:noFill/>
                        </a:ln>
                        <a:solidFill>
                          <a:schemeClr val="bg1"/>
                        </a:solidFill>
                        <a:effectLst/>
                        <a:latin typeface="Univers for KPMG" panose="020B0603020202020204" pitchFamily="34" charset="0"/>
                        <a:cs typeface="Arial" pitchFamily="34" charset="0"/>
                      </a:endParaRPr>
                    </a:p>
                  </a:txBody>
                  <a:tcPr marL="18000" marR="18000" marT="54000" marB="54000"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0091DA"/>
                    </a:solidFill>
                  </a:tcPr>
                </a:tc>
                <a:tc hMerge="1">
                  <a:txBody>
                    <a:bodyPr/>
                    <a:lstStyle/>
                    <a:p>
                      <a:endParaRPr lang="fr-FR"/>
                    </a:p>
                  </a:txBody>
                  <a:tcPr/>
                </a:tc>
                <a:tc vMerge="1">
                  <a:txBody>
                    <a:bodyPr/>
                    <a:lstStyle/>
                    <a:p>
                      <a:pPr marL="0" marR="0" lvl="0" indent="0" algn="ctr" defTabSz="914400" rtl="0" eaLnBrk="1" fontAlgn="auto" latinLnBrk="0" hangingPunct="1">
                        <a:lnSpc>
                          <a:spcPct val="100000"/>
                        </a:lnSpc>
                        <a:spcBef>
                          <a:spcPts val="200"/>
                        </a:spcBef>
                        <a:spcAft>
                          <a:spcPts val="200"/>
                        </a:spcAft>
                        <a:buClrTx/>
                        <a:buSzTx/>
                        <a:buFontTx/>
                        <a:buNone/>
                        <a:tabLst/>
                        <a:defRPr/>
                      </a:pPr>
                      <a:endParaRPr kumimoji="0" lang="fr-FR" sz="900" b="0" i="0" u="none" strike="noStrike" cap="none" normalizeH="0" baseline="30000" dirty="0" smtClean="0">
                        <a:ln>
                          <a:noFill/>
                        </a:ln>
                        <a:solidFill>
                          <a:schemeClr val="bg1"/>
                        </a:solidFill>
                        <a:effectLst/>
                        <a:latin typeface="Univers for KPMG" panose="020B0603020202020204" pitchFamily="34" charset="0"/>
                        <a:cs typeface="Arial" pitchFamily="34" charset="0"/>
                      </a:endParaRPr>
                    </a:p>
                  </a:txBody>
                  <a:tcPr marL="18000" marR="18000" marT="54000" marB="54000"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0091DA"/>
                    </a:solidFill>
                  </a:tcPr>
                </a:tc>
              </a:tr>
              <a:tr h="290534">
                <a:tc>
                  <a:txBody>
                    <a:bodyPr/>
                    <a:lstStyle/>
                    <a:p>
                      <a:pPr algn="ctr">
                        <a:lnSpc>
                          <a:spcPct val="115000"/>
                        </a:lnSpc>
                        <a:spcBef>
                          <a:spcPts val="0"/>
                        </a:spcBef>
                        <a:spcAft>
                          <a:spcPts val="0"/>
                        </a:spcAft>
                      </a:pPr>
                      <a:r>
                        <a:rPr lang="fr-FR" sz="900" dirty="0" smtClean="0">
                          <a:effectLst/>
                          <a:latin typeface="Univers 45 Light" pitchFamily="2" charset="0"/>
                          <a:ea typeface="Calibri" panose="020F0502020204030204" pitchFamily="34" charset="0"/>
                          <a:cs typeface="Times New Roman" panose="02020603050405020304" pitchFamily="18" charset="0"/>
                        </a:rPr>
                        <a:t>R2</a:t>
                      </a:r>
                    </a:p>
                    <a:p>
                      <a:pPr algn="ctr">
                        <a:lnSpc>
                          <a:spcPct val="115000"/>
                        </a:lnSpc>
                        <a:spcBef>
                          <a:spcPts val="0"/>
                        </a:spcBef>
                        <a:spcAft>
                          <a:spcPts val="0"/>
                        </a:spcAft>
                      </a:pPr>
                      <a:r>
                        <a:rPr lang="fr-FR" sz="900" dirty="0" smtClean="0">
                          <a:effectLst/>
                          <a:latin typeface="Univers 45 Light" pitchFamily="2" charset="0"/>
                          <a:ea typeface="Calibri" panose="020F0502020204030204" pitchFamily="34" charset="0"/>
                          <a:cs typeface="Times New Roman" panose="02020603050405020304" pitchFamily="18" charset="0"/>
                        </a:rPr>
                        <a:t>C2</a:t>
                      </a:r>
                    </a:p>
                  </a:txBody>
                  <a:tcPr marL="44450" marR="44450" marT="0" marB="0" anchor="ctr">
                    <a:lnL w="12700" cap="flat" cmpd="sng" algn="ctr">
                      <a:no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noFill/>
                  </a:tcPr>
                </a:tc>
                <a:tc>
                  <a:txBody>
                    <a:bodyPr/>
                    <a:lstStyle/>
                    <a:p>
                      <a:pPr>
                        <a:lnSpc>
                          <a:spcPct val="115000"/>
                        </a:lnSpc>
                        <a:spcBef>
                          <a:spcPts val="0"/>
                        </a:spcBef>
                        <a:spcAft>
                          <a:spcPts val="0"/>
                        </a:spcAft>
                      </a:pPr>
                      <a:r>
                        <a:rPr lang="fr-FR" sz="9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Mauvaise application de la règle de calcul des royalties dans l’intranet</a:t>
                      </a:r>
                    </a:p>
                  </a:txBody>
                  <a:tcPr marL="44450" marR="4445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noFill/>
                  </a:tcPr>
                </a:tc>
                <a:tc>
                  <a:txBody>
                    <a:bodyPr/>
                    <a:lstStyle/>
                    <a:p>
                      <a:pPr>
                        <a:lnSpc>
                          <a:spcPct val="115000"/>
                        </a:lnSpc>
                        <a:spcBef>
                          <a:spcPts val="0"/>
                        </a:spcBef>
                        <a:spcAft>
                          <a:spcPts val="0"/>
                        </a:spcAft>
                      </a:pPr>
                      <a:r>
                        <a:rPr lang="fr-FR" sz="900" b="0" dirty="0" smtClean="0">
                          <a:solidFill>
                            <a:schemeClr val="tx1"/>
                          </a:solidFill>
                          <a:effectLst/>
                          <a:latin typeface="Univers 45 Light" pitchFamily="2" charset="0"/>
                          <a:ea typeface="Calibri" panose="020F0502020204030204" pitchFamily="34" charset="0"/>
                          <a:cs typeface="Times New Roman" panose="02020603050405020304" pitchFamily="18" charset="0"/>
                        </a:rPr>
                        <a:t>Contrôle des taux de royalties dans l’intranet :</a:t>
                      </a:r>
                    </a:p>
                    <a:p>
                      <a:pPr>
                        <a:lnSpc>
                          <a:spcPct val="115000"/>
                        </a:lnSpc>
                        <a:spcBef>
                          <a:spcPts val="0"/>
                        </a:spcBef>
                        <a:spcAft>
                          <a:spcPts val="0"/>
                        </a:spcAft>
                      </a:pPr>
                      <a:endParaRPr lang="fr-FR" sz="900" b="0" dirty="0" smtClean="0">
                        <a:solidFill>
                          <a:schemeClr val="tx1"/>
                        </a:solidFill>
                        <a:effectLst/>
                        <a:latin typeface="Univers 45 Light" pitchFamily="2" charset="0"/>
                        <a:ea typeface="Calibri" panose="020F0502020204030204" pitchFamily="34" charset="0"/>
                        <a:cs typeface="Times New Roman" panose="02020603050405020304" pitchFamily="18" charset="0"/>
                      </a:endParaRPr>
                    </a:p>
                    <a:p>
                      <a:pPr>
                        <a:lnSpc>
                          <a:spcPct val="115000"/>
                        </a:lnSpc>
                        <a:spcBef>
                          <a:spcPts val="0"/>
                        </a:spcBef>
                        <a:spcAft>
                          <a:spcPts val="0"/>
                        </a:spcAft>
                      </a:pPr>
                      <a:r>
                        <a:rPr lang="fr-FR" sz="900" b="0" dirty="0" smtClean="0">
                          <a:solidFill>
                            <a:schemeClr val="tx1"/>
                          </a:solidFill>
                          <a:effectLst/>
                          <a:latin typeface="Univers 45 Light" pitchFamily="2" charset="0"/>
                          <a:ea typeface="Calibri" panose="020F0502020204030204" pitchFamily="34" charset="0"/>
                          <a:cs typeface="Times New Roman" panose="02020603050405020304" pitchFamily="18" charset="0"/>
                        </a:rPr>
                        <a:t>Par échantillonnage,</a:t>
                      </a:r>
                      <a:r>
                        <a:rPr lang="fr-FR" sz="9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 le département </a:t>
                      </a:r>
                      <a:r>
                        <a:rPr lang="fr-FR" sz="900" b="0" baseline="0" dirty="0" err="1" smtClean="0">
                          <a:solidFill>
                            <a:schemeClr val="tx1"/>
                          </a:solidFill>
                          <a:effectLst/>
                          <a:latin typeface="Univers 45 Light" pitchFamily="2" charset="0"/>
                          <a:ea typeface="Calibri" panose="020F0502020204030204" pitchFamily="34" charset="0"/>
                          <a:cs typeface="Times New Roman" panose="02020603050405020304" pitchFamily="18" charset="0"/>
                        </a:rPr>
                        <a:t>FinOps</a:t>
                      </a:r>
                      <a:r>
                        <a:rPr lang="fr-FR" sz="9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 analyse le pourcentage de royalties des  :</a:t>
                      </a:r>
                    </a:p>
                    <a:p>
                      <a:pPr>
                        <a:lnSpc>
                          <a:spcPct val="115000"/>
                        </a:lnSpc>
                        <a:spcBef>
                          <a:spcPts val="0"/>
                        </a:spcBef>
                        <a:spcAft>
                          <a:spcPts val="0"/>
                        </a:spcAft>
                      </a:pPr>
                      <a:r>
                        <a:rPr lang="fr-FR" sz="9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 Top artistes</a:t>
                      </a:r>
                    </a:p>
                    <a:p>
                      <a:pPr>
                        <a:lnSpc>
                          <a:spcPct val="115000"/>
                        </a:lnSpc>
                        <a:spcBef>
                          <a:spcPts val="0"/>
                        </a:spcBef>
                        <a:spcAft>
                          <a:spcPts val="0"/>
                        </a:spcAft>
                      </a:pPr>
                      <a:r>
                        <a:rPr lang="fr-FR" sz="900" b="0" dirty="0" smtClean="0">
                          <a:solidFill>
                            <a:schemeClr val="tx1"/>
                          </a:solidFill>
                          <a:effectLst/>
                          <a:latin typeface="Univers 45 Light" pitchFamily="2" charset="0"/>
                          <a:ea typeface="Calibri" panose="020F0502020204030204" pitchFamily="34" charset="0"/>
                          <a:cs typeface="Times New Roman" panose="02020603050405020304" pitchFamily="18" charset="0"/>
                        </a:rPr>
                        <a:t>- Artistes stratégiques</a:t>
                      </a:r>
                    </a:p>
                    <a:p>
                      <a:pPr>
                        <a:lnSpc>
                          <a:spcPct val="115000"/>
                        </a:lnSpc>
                        <a:spcBef>
                          <a:spcPts val="0"/>
                        </a:spcBef>
                        <a:spcAft>
                          <a:spcPts val="0"/>
                        </a:spcAft>
                      </a:pPr>
                      <a:r>
                        <a:rPr lang="fr-FR" sz="900" b="0" dirty="0" smtClean="0">
                          <a:solidFill>
                            <a:schemeClr val="tx1"/>
                          </a:solidFill>
                          <a:effectLst/>
                          <a:latin typeface="Univers 45 Light" pitchFamily="2" charset="0"/>
                          <a:ea typeface="Calibri" panose="020F0502020204030204" pitchFamily="34" charset="0"/>
                          <a:cs typeface="Times New Roman" panose="02020603050405020304" pitchFamily="18" charset="0"/>
                        </a:rPr>
                        <a:t>-</a:t>
                      </a:r>
                      <a:r>
                        <a:rPr lang="fr-FR" sz="9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 Artistes ayant fait l’objet d’un changement de taux</a:t>
                      </a:r>
                    </a:p>
                    <a:p>
                      <a:pPr>
                        <a:lnSpc>
                          <a:spcPct val="115000"/>
                        </a:lnSpc>
                        <a:spcBef>
                          <a:spcPts val="0"/>
                        </a:spcBef>
                        <a:spcAft>
                          <a:spcPts val="0"/>
                        </a:spcAft>
                      </a:pPr>
                      <a:r>
                        <a:rPr lang="fr-FR" sz="900" b="0" dirty="0" smtClean="0">
                          <a:solidFill>
                            <a:schemeClr val="tx1"/>
                          </a:solidFill>
                          <a:effectLst/>
                          <a:latin typeface="Univers 45 Light" pitchFamily="2" charset="0"/>
                          <a:ea typeface="Calibri" panose="020F0502020204030204" pitchFamily="34" charset="0"/>
                          <a:cs typeface="Times New Roman" panose="02020603050405020304" pitchFamily="18" charset="0"/>
                        </a:rPr>
                        <a:t>- Revue des différents</a:t>
                      </a:r>
                      <a:r>
                        <a:rPr lang="fr-FR" sz="9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 types de taux : taux palier / taux audio / taux vidéo</a:t>
                      </a:r>
                      <a:endParaRPr lang="fr-FR" sz="900" b="0" dirty="0" smtClean="0">
                        <a:solidFill>
                          <a:schemeClr val="tx1"/>
                        </a:solidFill>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noFill/>
                  </a:tcPr>
                </a:tc>
                <a:tc>
                  <a:txBody>
                    <a:bodyPr/>
                    <a:lstStyle/>
                    <a:p>
                      <a:pPr algn="ctr">
                        <a:lnSpc>
                          <a:spcPct val="115000"/>
                        </a:lnSpc>
                        <a:spcBef>
                          <a:spcPts val="0"/>
                        </a:spcBef>
                        <a:spcAft>
                          <a:spcPts val="0"/>
                        </a:spcAft>
                      </a:pPr>
                      <a:r>
                        <a:rPr lang="fr-FR" sz="900" dirty="0" err="1" smtClean="0">
                          <a:effectLst/>
                          <a:latin typeface="Univers 45 Light" pitchFamily="2" charset="0"/>
                          <a:ea typeface="Calibri" panose="020F0502020204030204" pitchFamily="34" charset="0"/>
                          <a:cs typeface="Times New Roman" panose="02020603050405020304" pitchFamily="18" charset="0"/>
                        </a:rPr>
                        <a:t>FinOps</a:t>
                      </a:r>
                      <a:endParaRPr lang="fr-FR" sz="900" dirty="0">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noFill/>
                  </a:tcPr>
                </a:tc>
                <a:tc>
                  <a:txBody>
                    <a:bodyPr/>
                    <a:lstStyle/>
                    <a:p>
                      <a:pPr algn="ctr">
                        <a:lnSpc>
                          <a:spcPct val="115000"/>
                        </a:lnSpc>
                        <a:spcBef>
                          <a:spcPts val="0"/>
                        </a:spcBef>
                        <a:spcAft>
                          <a:spcPts val="0"/>
                        </a:spcAft>
                      </a:pPr>
                      <a:r>
                        <a:rPr lang="fr-FR" sz="900" b="0" dirty="0" smtClean="0">
                          <a:solidFill>
                            <a:schemeClr val="tx1"/>
                          </a:solidFill>
                          <a:effectLst/>
                          <a:latin typeface="Univers 45 Light" pitchFamily="2" charset="0"/>
                          <a:ea typeface="Calibri" panose="020F0502020204030204" pitchFamily="34" charset="0"/>
                          <a:cs typeface="Times New Roman" panose="02020603050405020304" pitchFamily="18" charset="0"/>
                        </a:rPr>
                        <a:t>Manuel</a:t>
                      </a:r>
                      <a:endParaRPr lang="fr-FR" sz="900" b="0" dirty="0">
                        <a:solidFill>
                          <a:schemeClr val="tx1"/>
                        </a:solidFill>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noFill/>
                  </a:tcPr>
                </a:tc>
                <a:tc>
                  <a:txBody>
                    <a:bodyPr/>
                    <a:lstStyle/>
                    <a:p>
                      <a:pPr algn="ctr">
                        <a:lnSpc>
                          <a:spcPct val="115000"/>
                        </a:lnSpc>
                        <a:spcBef>
                          <a:spcPts val="0"/>
                        </a:spcBef>
                        <a:spcAft>
                          <a:spcPts val="0"/>
                        </a:spcAft>
                      </a:pPr>
                      <a:r>
                        <a:rPr lang="fr-FR" sz="900" b="0" dirty="0" smtClean="0">
                          <a:solidFill>
                            <a:schemeClr val="tx1"/>
                          </a:solidFill>
                          <a:effectLst/>
                          <a:latin typeface="Univers 45 Light" pitchFamily="2" charset="0"/>
                          <a:ea typeface="Calibri" panose="020F0502020204030204" pitchFamily="34" charset="0"/>
                          <a:cs typeface="Times New Roman" panose="02020603050405020304" pitchFamily="18" charset="0"/>
                        </a:rPr>
                        <a:t>Mensuel</a:t>
                      </a:r>
                      <a:endParaRPr lang="fr-FR" sz="900" b="0" dirty="0">
                        <a:solidFill>
                          <a:schemeClr val="tx1"/>
                        </a:solidFill>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noFill/>
                  </a:tcPr>
                </a:tc>
                <a:tc gridSpan="2">
                  <a:txBody>
                    <a:bodyPr/>
                    <a:lstStyle/>
                    <a:p>
                      <a:pPr algn="ctr">
                        <a:lnSpc>
                          <a:spcPct val="115000"/>
                        </a:lnSpc>
                        <a:spcBef>
                          <a:spcPts val="0"/>
                        </a:spcBef>
                        <a:spcAft>
                          <a:spcPts val="0"/>
                        </a:spcAft>
                      </a:pPr>
                      <a:endParaRPr lang="fr-FR" sz="900" dirty="0">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solidFill>
                      <a:schemeClr val="bg1">
                        <a:lumMod val="95000"/>
                      </a:schemeClr>
                    </a:solidFill>
                  </a:tcPr>
                </a:tc>
                <a:tc hMerge="1">
                  <a:txBody>
                    <a:bodyPr/>
                    <a:lstStyle/>
                    <a:p>
                      <a:endParaRPr lang="fr-FR"/>
                    </a:p>
                  </a:txBody>
                  <a:tcPr/>
                </a:tc>
                <a:tc>
                  <a:txBody>
                    <a:bodyPr/>
                    <a:lstStyle/>
                    <a:p>
                      <a:pPr marL="0" marR="0" lvl="0" indent="0" algn="ctr" defTabSz="914400" eaLnBrk="1" fontAlgn="auto" latinLnBrk="0" hangingPunct="1">
                        <a:lnSpc>
                          <a:spcPct val="115000"/>
                        </a:lnSpc>
                        <a:spcBef>
                          <a:spcPts val="0"/>
                        </a:spcBef>
                        <a:spcAft>
                          <a:spcPts val="0"/>
                        </a:spcAft>
                        <a:buClrTx/>
                        <a:buSzTx/>
                        <a:buFontTx/>
                        <a:buNone/>
                        <a:tabLst/>
                        <a:defRPr/>
                      </a:pPr>
                      <a:r>
                        <a:rPr lang="fr-FR" sz="900" dirty="0" smtClean="0">
                          <a:solidFill>
                            <a:schemeClr val="tx1"/>
                          </a:solidFill>
                          <a:effectLst/>
                          <a:latin typeface="Univers 45 Light" pitchFamily="2" charset="0"/>
                          <a:ea typeface="Calibri" panose="020F0502020204030204" pitchFamily="34" charset="0"/>
                          <a:cs typeface="Times New Roman" panose="02020603050405020304" pitchFamily="18" charset="0"/>
                        </a:rPr>
                        <a:t>À suivre</a:t>
                      </a: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solidFill>
                      <a:schemeClr val="bg1">
                        <a:lumMod val="95000"/>
                      </a:schemeClr>
                    </a:solidFill>
                  </a:tcPr>
                </a:tc>
                <a:tc>
                  <a:txBody>
                    <a:bodyPr/>
                    <a:lstStyle/>
                    <a:p>
                      <a:pPr marL="0" marR="0" lvl="0" indent="0" algn="ctr" defTabSz="914400" eaLnBrk="1" fontAlgn="auto" latinLnBrk="0" hangingPunct="1">
                        <a:lnSpc>
                          <a:spcPct val="115000"/>
                        </a:lnSpc>
                        <a:spcBef>
                          <a:spcPts val="0"/>
                        </a:spcBef>
                        <a:spcAft>
                          <a:spcPts val="0"/>
                        </a:spcAft>
                        <a:buClrTx/>
                        <a:buSzTx/>
                        <a:buFontTx/>
                        <a:buNone/>
                        <a:tabLst/>
                        <a:defRPr/>
                      </a:pPr>
                      <a:r>
                        <a:rPr lang="fr-FR" sz="900" dirty="0" smtClean="0">
                          <a:effectLst/>
                          <a:latin typeface="Univers 45 Light" pitchFamily="2" charset="0"/>
                          <a:ea typeface="Calibri" panose="020F0502020204030204" pitchFamily="34" charset="0"/>
                          <a:cs typeface="Times New Roman" panose="02020603050405020304" pitchFamily="18" charset="0"/>
                        </a:rPr>
                        <a:t>Le contrôle est documenté dans un fichier Power BI.</a:t>
                      </a:r>
                    </a:p>
                    <a:p>
                      <a:pPr marL="0" marR="0" lvl="0" indent="0" algn="ctr" defTabSz="914400" eaLnBrk="1" fontAlgn="auto" latinLnBrk="0" hangingPunct="1">
                        <a:lnSpc>
                          <a:spcPct val="115000"/>
                        </a:lnSpc>
                        <a:spcBef>
                          <a:spcPts val="0"/>
                        </a:spcBef>
                        <a:spcAft>
                          <a:spcPts val="0"/>
                        </a:spcAft>
                        <a:buClrTx/>
                        <a:buSzTx/>
                        <a:buFontTx/>
                        <a:buNone/>
                        <a:tabLst/>
                        <a:defRPr/>
                      </a:pPr>
                      <a:r>
                        <a:rPr lang="fr-FR" sz="900" dirty="0" smtClean="0">
                          <a:effectLst/>
                          <a:latin typeface="Univers 45 Light" pitchFamily="2" charset="0"/>
                          <a:ea typeface="Calibri" panose="020F0502020204030204" pitchFamily="34" charset="0"/>
                          <a:cs typeface="Times New Roman" panose="02020603050405020304" pitchFamily="18" charset="0"/>
                        </a:rPr>
                        <a:t>Afin</a:t>
                      </a:r>
                      <a:r>
                        <a:rPr lang="fr-FR" sz="900" baseline="0" dirty="0" smtClean="0">
                          <a:effectLst/>
                          <a:latin typeface="Univers 45 Light" pitchFamily="2" charset="0"/>
                          <a:ea typeface="Calibri" panose="020F0502020204030204" pitchFamily="34" charset="0"/>
                          <a:cs typeface="Times New Roman" panose="02020603050405020304" pitchFamily="18" charset="0"/>
                        </a:rPr>
                        <a:t> de valider l’efficacité de ce contrôle, nous devons effectuer un test sur les données sous-jacentes utilisées dans le test.</a:t>
                      </a:r>
                    </a:p>
                    <a:p>
                      <a:pPr marL="0" marR="0" lvl="0" indent="0" algn="ctr" defTabSz="914400" eaLnBrk="1" fontAlgn="auto" latinLnBrk="0" hangingPunct="1">
                        <a:lnSpc>
                          <a:spcPct val="115000"/>
                        </a:lnSpc>
                        <a:spcBef>
                          <a:spcPts val="0"/>
                        </a:spcBef>
                        <a:spcAft>
                          <a:spcPts val="0"/>
                        </a:spcAft>
                        <a:buClrTx/>
                        <a:buSzTx/>
                        <a:buFontTx/>
                        <a:buNone/>
                        <a:tabLst/>
                        <a:defRPr/>
                      </a:pPr>
                      <a:r>
                        <a:rPr lang="fr-FR" sz="900" b="1" baseline="0" dirty="0" smtClean="0">
                          <a:solidFill>
                            <a:srgbClr val="FF0000"/>
                          </a:solidFill>
                          <a:effectLst/>
                          <a:latin typeface="Univers 45 Light" pitchFamily="2" charset="0"/>
                          <a:ea typeface="Calibri" panose="020F0502020204030204" pitchFamily="34" charset="0"/>
                          <a:cs typeface="Times New Roman" panose="02020603050405020304" pitchFamily="18" charset="0"/>
                        </a:rPr>
                        <a:t>Ce test sera effectué lors du final (mars 2020).</a:t>
                      </a:r>
                      <a:endParaRPr lang="fr-FR" sz="900" b="1" dirty="0" smtClean="0">
                        <a:solidFill>
                          <a:srgbClr val="FF0000"/>
                        </a:solidFill>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noFill/>
                  </a:tcPr>
                </a:tc>
              </a:tr>
              <a:tr h="290534">
                <a:tc>
                  <a:txBody>
                    <a:bodyPr/>
                    <a:lstStyle/>
                    <a:p>
                      <a:pPr algn="ctr">
                        <a:lnSpc>
                          <a:spcPct val="115000"/>
                        </a:lnSpc>
                        <a:spcBef>
                          <a:spcPts val="0"/>
                        </a:spcBef>
                        <a:spcAft>
                          <a:spcPts val="0"/>
                        </a:spcAft>
                      </a:pPr>
                      <a:r>
                        <a:rPr lang="fr-FR" sz="900" dirty="0" smtClean="0">
                          <a:effectLst/>
                          <a:latin typeface="Univers 45 Light" pitchFamily="2" charset="0"/>
                          <a:ea typeface="Calibri" panose="020F0502020204030204" pitchFamily="34" charset="0"/>
                          <a:cs typeface="Times New Roman" panose="02020603050405020304" pitchFamily="18" charset="0"/>
                        </a:rPr>
                        <a:t>R3</a:t>
                      </a:r>
                    </a:p>
                    <a:p>
                      <a:pPr algn="ctr">
                        <a:lnSpc>
                          <a:spcPct val="115000"/>
                        </a:lnSpc>
                        <a:spcBef>
                          <a:spcPts val="0"/>
                        </a:spcBef>
                        <a:spcAft>
                          <a:spcPts val="0"/>
                        </a:spcAft>
                      </a:pPr>
                      <a:r>
                        <a:rPr lang="fr-FR" sz="900" dirty="0" smtClean="0">
                          <a:effectLst/>
                          <a:latin typeface="Univers 45 Light" pitchFamily="2" charset="0"/>
                          <a:ea typeface="Calibri" panose="020F0502020204030204" pitchFamily="34" charset="0"/>
                          <a:cs typeface="Times New Roman" panose="02020603050405020304" pitchFamily="18" charset="0"/>
                        </a:rPr>
                        <a:t>C3</a:t>
                      </a:r>
                    </a:p>
                  </a:txBody>
                  <a:tcPr marL="44450" marR="44450" marT="0" marB="0" anchor="ctr">
                    <a:lnL w="12700" cap="flat" cmpd="sng" algn="ctr">
                      <a:no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6350" cap="flat" cmpd="sng" algn="ctr">
                      <a:solidFill>
                        <a:srgbClr val="0091DA"/>
                      </a:solidFill>
                      <a:prstDash val="solid"/>
                      <a:round/>
                      <a:headEnd type="none" w="med" len="med"/>
                      <a:tailEnd type="none" w="med" len="med"/>
                    </a:lnB>
                    <a:lnTlToBr>
                      <a:noFill/>
                    </a:lnTlToBr>
                    <a:lnBlToTr>
                      <a:noFill/>
                    </a:lnBlToTr>
                    <a:noFill/>
                  </a:tcPr>
                </a:tc>
                <a:tc>
                  <a:txBody>
                    <a:bodyPr/>
                    <a:lstStyle/>
                    <a:p>
                      <a:pPr>
                        <a:lnSpc>
                          <a:spcPct val="115000"/>
                        </a:lnSpc>
                        <a:spcBef>
                          <a:spcPts val="0"/>
                        </a:spcBef>
                        <a:spcAft>
                          <a:spcPts val="0"/>
                        </a:spcAft>
                      </a:pPr>
                      <a:r>
                        <a:rPr lang="fr-FR" sz="900" dirty="0" smtClean="0">
                          <a:effectLst/>
                          <a:latin typeface="Univers 45 Light" pitchFamily="2" charset="0"/>
                          <a:ea typeface="Calibri" panose="020F0502020204030204" pitchFamily="34" charset="0"/>
                          <a:cs typeface="Times New Roman" panose="02020603050405020304" pitchFamily="18" charset="0"/>
                        </a:rPr>
                        <a:t>Non exhaustivité / Mauvais déversement des royalties à verser de l’intranet à la comptabilité</a:t>
                      </a:r>
                    </a:p>
                  </a:txBody>
                  <a:tcPr marL="44450" marR="4445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6350" cap="flat" cmpd="sng" algn="ctr">
                      <a:solidFill>
                        <a:srgbClr val="0091DA"/>
                      </a:solidFill>
                      <a:prstDash val="solid"/>
                      <a:round/>
                      <a:headEnd type="none" w="med" len="med"/>
                      <a:tailEnd type="none" w="med" len="med"/>
                    </a:lnB>
                    <a:lnTlToBr>
                      <a:noFill/>
                    </a:lnTlToBr>
                    <a:lnBlToTr>
                      <a:noFill/>
                    </a:lnBlToTr>
                    <a:noFill/>
                  </a:tcPr>
                </a:tc>
                <a:tc>
                  <a:txBody>
                    <a:bodyPr/>
                    <a:lstStyle/>
                    <a:p>
                      <a:pPr>
                        <a:lnSpc>
                          <a:spcPct val="115000"/>
                        </a:lnSpc>
                        <a:spcBef>
                          <a:spcPts val="0"/>
                        </a:spcBef>
                        <a:spcAft>
                          <a:spcPts val="0"/>
                        </a:spcAft>
                      </a:pPr>
                      <a:r>
                        <a:rPr lang="fr-FR" sz="900" dirty="0" smtClean="0">
                          <a:effectLst/>
                          <a:latin typeface="Univers 45 Light" pitchFamily="2" charset="0"/>
                          <a:ea typeface="Calibri" panose="020F0502020204030204" pitchFamily="34" charset="0"/>
                          <a:cs typeface="Times New Roman" panose="02020603050405020304" pitchFamily="18" charset="0"/>
                        </a:rPr>
                        <a:t>Cadrage du cube issu de l’intranet avec la comptabilité</a:t>
                      </a:r>
                      <a:endParaRPr lang="fr-FR" sz="900" dirty="0">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6350" cap="flat" cmpd="sng" algn="ctr">
                      <a:solidFill>
                        <a:srgbClr val="0091DA"/>
                      </a:solidFill>
                      <a:prstDash val="solid"/>
                      <a:round/>
                      <a:headEnd type="none" w="med" len="med"/>
                      <a:tailEnd type="none" w="med" len="med"/>
                    </a:lnB>
                    <a:lnTlToBr>
                      <a:noFill/>
                    </a:lnTlToBr>
                    <a:lnBlToTr>
                      <a:noFill/>
                    </a:lnBlToTr>
                    <a:noFill/>
                  </a:tcPr>
                </a:tc>
                <a:tc>
                  <a:txBody>
                    <a:bodyPr/>
                    <a:lstStyle/>
                    <a:p>
                      <a:pPr marL="0" marR="0" lvl="0" indent="0" algn="ctr" defTabSz="914400" eaLnBrk="1" fontAlgn="auto" latinLnBrk="0" hangingPunct="1">
                        <a:lnSpc>
                          <a:spcPct val="115000"/>
                        </a:lnSpc>
                        <a:spcBef>
                          <a:spcPts val="0"/>
                        </a:spcBef>
                        <a:spcAft>
                          <a:spcPts val="0"/>
                        </a:spcAft>
                        <a:buClrTx/>
                        <a:buSzTx/>
                        <a:buFontTx/>
                        <a:buNone/>
                        <a:tabLst/>
                        <a:defRPr/>
                      </a:pPr>
                      <a:r>
                        <a:rPr lang="fr-FR" sz="900" dirty="0" smtClean="0">
                          <a:effectLst/>
                          <a:latin typeface="Univers 45 Light" pitchFamily="2" charset="0"/>
                          <a:ea typeface="Calibri" panose="020F0502020204030204" pitchFamily="34" charset="0"/>
                          <a:cs typeface="Times New Roman" panose="02020603050405020304" pitchFamily="18" charset="0"/>
                        </a:rPr>
                        <a:t>Contrôle</a:t>
                      </a:r>
                      <a:r>
                        <a:rPr lang="fr-FR" sz="900" baseline="0" dirty="0" smtClean="0">
                          <a:effectLst/>
                          <a:latin typeface="Univers 45 Light" pitchFamily="2" charset="0"/>
                          <a:ea typeface="Calibri" panose="020F0502020204030204" pitchFamily="34" charset="0"/>
                          <a:cs typeface="Times New Roman" panose="02020603050405020304" pitchFamily="18" charset="0"/>
                        </a:rPr>
                        <a:t> de gestion</a:t>
                      </a:r>
                      <a:endParaRPr lang="fr-FR" sz="900" dirty="0" smtClean="0">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6350" cap="flat" cmpd="sng" algn="ctr">
                      <a:solidFill>
                        <a:srgbClr val="0091DA"/>
                      </a:solidFill>
                      <a:prstDash val="solid"/>
                      <a:round/>
                      <a:headEnd type="none" w="med" len="med"/>
                      <a:tailEnd type="none" w="med" len="med"/>
                    </a:lnB>
                    <a:lnTlToBr>
                      <a:noFill/>
                    </a:lnTlToBr>
                    <a:lnBlToTr>
                      <a:noFill/>
                    </a:lnBlToTr>
                    <a:noFill/>
                  </a:tcPr>
                </a:tc>
                <a:tc>
                  <a:txBody>
                    <a:bodyPr/>
                    <a:lstStyle/>
                    <a:p>
                      <a:pPr algn="ctr">
                        <a:lnSpc>
                          <a:spcPct val="115000"/>
                        </a:lnSpc>
                        <a:spcBef>
                          <a:spcPts val="0"/>
                        </a:spcBef>
                        <a:spcAft>
                          <a:spcPts val="0"/>
                        </a:spcAft>
                      </a:pPr>
                      <a:r>
                        <a:rPr lang="fr-FR" sz="900" dirty="0" smtClean="0">
                          <a:effectLst/>
                          <a:latin typeface="Univers 45 Light" pitchFamily="2" charset="0"/>
                          <a:ea typeface="Calibri" panose="020F0502020204030204" pitchFamily="34" charset="0"/>
                          <a:cs typeface="Times New Roman" panose="02020603050405020304" pitchFamily="18" charset="0"/>
                        </a:rPr>
                        <a:t>Manuel</a:t>
                      </a:r>
                      <a:endParaRPr lang="fr-FR" sz="900" dirty="0">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6350" cap="flat" cmpd="sng" algn="ctr">
                      <a:solidFill>
                        <a:srgbClr val="0091DA"/>
                      </a:solidFill>
                      <a:prstDash val="solid"/>
                      <a:round/>
                      <a:headEnd type="none" w="med" len="med"/>
                      <a:tailEnd type="none" w="med" len="med"/>
                    </a:lnB>
                    <a:lnTlToBr>
                      <a:noFill/>
                    </a:lnTlToBr>
                    <a:lnBlToTr>
                      <a:noFill/>
                    </a:lnBlToTr>
                    <a:noFill/>
                  </a:tcPr>
                </a:tc>
                <a:tc>
                  <a:txBody>
                    <a:bodyPr/>
                    <a:lstStyle/>
                    <a:p>
                      <a:pPr algn="ctr">
                        <a:lnSpc>
                          <a:spcPct val="115000"/>
                        </a:lnSpc>
                        <a:spcBef>
                          <a:spcPts val="0"/>
                        </a:spcBef>
                        <a:spcAft>
                          <a:spcPts val="0"/>
                        </a:spcAft>
                      </a:pPr>
                      <a:r>
                        <a:rPr lang="fr-FR" sz="900" dirty="0" smtClean="0">
                          <a:solidFill>
                            <a:schemeClr val="tx1"/>
                          </a:solidFill>
                          <a:effectLst/>
                          <a:latin typeface="Univers 45 Light" pitchFamily="2" charset="0"/>
                          <a:ea typeface="Calibri" panose="020F0502020204030204" pitchFamily="34" charset="0"/>
                          <a:cs typeface="Times New Roman" panose="02020603050405020304" pitchFamily="18" charset="0"/>
                        </a:rPr>
                        <a:t>Mensuel</a:t>
                      </a:r>
                      <a:endParaRPr lang="fr-FR" sz="900" dirty="0">
                        <a:solidFill>
                          <a:schemeClr val="tx1"/>
                        </a:solidFill>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6350" cap="flat" cmpd="sng" algn="ctr">
                      <a:solidFill>
                        <a:srgbClr val="0091DA"/>
                      </a:solidFill>
                      <a:prstDash val="solid"/>
                      <a:round/>
                      <a:headEnd type="none" w="med" len="med"/>
                      <a:tailEnd type="none" w="med" len="med"/>
                    </a:lnB>
                    <a:lnTlToBr>
                      <a:noFill/>
                    </a:lnTlToBr>
                    <a:lnBlToTr>
                      <a:noFill/>
                    </a:lnBlToTr>
                    <a:noFill/>
                  </a:tcPr>
                </a:tc>
                <a:tc gridSpan="2">
                  <a:txBody>
                    <a:bodyPr/>
                    <a:lstStyle/>
                    <a:p>
                      <a:pPr marL="0" marR="0" lvl="0" indent="0" algn="ctr" defTabSz="914400" eaLnBrk="1" fontAlgn="auto" latinLnBrk="0" hangingPunct="1">
                        <a:lnSpc>
                          <a:spcPct val="115000"/>
                        </a:lnSpc>
                        <a:spcBef>
                          <a:spcPts val="0"/>
                        </a:spcBef>
                        <a:spcAft>
                          <a:spcPts val="0"/>
                        </a:spcAft>
                        <a:buClrTx/>
                        <a:buSzTx/>
                        <a:buFontTx/>
                        <a:buNone/>
                        <a:tabLst/>
                        <a:defRPr/>
                      </a:pPr>
                      <a:endParaRPr lang="fr-FR" sz="900" dirty="0">
                        <a:solidFill>
                          <a:schemeClr val="tx1"/>
                        </a:solidFill>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6350" cap="flat" cmpd="sng" algn="ctr">
                      <a:solidFill>
                        <a:srgbClr val="0091DA"/>
                      </a:solidFill>
                      <a:prstDash val="solid"/>
                      <a:round/>
                      <a:headEnd type="none" w="med" len="med"/>
                      <a:tailEnd type="none" w="med" len="med"/>
                    </a:lnB>
                    <a:lnTlToBr>
                      <a:noFill/>
                    </a:lnTlToBr>
                    <a:lnBlToTr>
                      <a:noFill/>
                    </a:lnBlToTr>
                    <a:solidFill>
                      <a:schemeClr val="bg1">
                        <a:lumMod val="95000"/>
                      </a:schemeClr>
                    </a:solidFill>
                  </a:tcPr>
                </a:tc>
                <a:tc hMerge="1">
                  <a:txBody>
                    <a:bodyPr/>
                    <a:lstStyle/>
                    <a:p>
                      <a:endParaRPr lang="fr-FR"/>
                    </a:p>
                  </a:txBody>
                  <a:tcPr/>
                </a:tc>
                <a:tc>
                  <a:txBody>
                    <a:bodyPr/>
                    <a:lstStyle/>
                    <a:p>
                      <a:pPr marL="0" marR="0" lvl="0" indent="0" algn="ctr" defTabSz="914400" eaLnBrk="1" fontAlgn="auto" latinLnBrk="0" hangingPunct="1">
                        <a:lnSpc>
                          <a:spcPct val="115000"/>
                        </a:lnSpc>
                        <a:spcBef>
                          <a:spcPts val="0"/>
                        </a:spcBef>
                        <a:spcAft>
                          <a:spcPts val="0"/>
                        </a:spcAft>
                        <a:buClrTx/>
                        <a:buSzTx/>
                        <a:buFontTx/>
                        <a:buNone/>
                        <a:tabLst/>
                        <a:defRPr/>
                      </a:pPr>
                      <a:r>
                        <a:rPr lang="fr-FR" sz="900" dirty="0" smtClean="0">
                          <a:solidFill>
                            <a:schemeClr val="tx1"/>
                          </a:solidFill>
                          <a:effectLst/>
                          <a:latin typeface="Univers 45 Light" pitchFamily="2" charset="0"/>
                          <a:ea typeface="Calibri" panose="020F0502020204030204" pitchFamily="34" charset="0"/>
                          <a:cs typeface="Times New Roman" panose="02020603050405020304" pitchFamily="18" charset="0"/>
                        </a:rPr>
                        <a:t>À suivre</a:t>
                      </a:r>
                      <a:endParaRPr lang="fr-FR" sz="900" dirty="0">
                        <a:solidFill>
                          <a:schemeClr val="tx1"/>
                        </a:solidFill>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6350" cap="flat" cmpd="sng" algn="ctr">
                      <a:solidFill>
                        <a:srgbClr val="0091DA"/>
                      </a:solidFill>
                      <a:prstDash val="solid"/>
                      <a:round/>
                      <a:headEnd type="none" w="med" len="med"/>
                      <a:tailEnd type="none" w="med" len="med"/>
                    </a:lnB>
                    <a:lnTlToBr>
                      <a:noFill/>
                    </a:lnTlToBr>
                    <a:lnBlToTr>
                      <a:noFill/>
                    </a:lnBlToTr>
                    <a:solidFill>
                      <a:schemeClr val="bg1">
                        <a:lumMod val="95000"/>
                      </a:schemeClr>
                    </a:solidFill>
                  </a:tcPr>
                </a:tc>
                <a:tc>
                  <a:txBody>
                    <a:bodyPr/>
                    <a:lstStyle/>
                    <a:p>
                      <a:pPr marL="0" marR="0" lvl="0" indent="0" algn="ctr" defTabSz="914400" eaLnBrk="1" fontAlgn="auto" latinLnBrk="0" hangingPunct="1">
                        <a:lnSpc>
                          <a:spcPct val="115000"/>
                        </a:lnSpc>
                        <a:spcBef>
                          <a:spcPts val="0"/>
                        </a:spcBef>
                        <a:spcAft>
                          <a:spcPts val="0"/>
                        </a:spcAft>
                        <a:buClrTx/>
                        <a:buSzTx/>
                        <a:buFontTx/>
                        <a:buNone/>
                        <a:tabLst/>
                        <a:defRPr/>
                      </a:pPr>
                      <a:r>
                        <a:rPr lang="fr-FR" sz="900" dirty="0" smtClean="0">
                          <a:effectLst/>
                          <a:latin typeface="Univers 45 Light" pitchFamily="2" charset="0"/>
                          <a:ea typeface="Calibri" panose="020F0502020204030204" pitchFamily="34" charset="0"/>
                          <a:cs typeface="Times New Roman" panose="02020603050405020304" pitchFamily="18" charset="0"/>
                        </a:rPr>
                        <a:t>Le contrôle est documenté dans un fichier Excel.</a:t>
                      </a:r>
                    </a:p>
                    <a:p>
                      <a:pPr marL="0" marR="0" lvl="0" indent="0" algn="ctr" defTabSz="914400" eaLnBrk="1" fontAlgn="auto" latinLnBrk="0" hangingPunct="1">
                        <a:lnSpc>
                          <a:spcPct val="115000"/>
                        </a:lnSpc>
                        <a:spcBef>
                          <a:spcPts val="0"/>
                        </a:spcBef>
                        <a:spcAft>
                          <a:spcPts val="0"/>
                        </a:spcAft>
                        <a:buClrTx/>
                        <a:buSzTx/>
                        <a:buFontTx/>
                        <a:buNone/>
                        <a:tabLst/>
                        <a:defRPr/>
                      </a:pPr>
                      <a:endParaRPr lang="fr-FR" sz="900" dirty="0" smtClean="0">
                        <a:effectLst/>
                        <a:latin typeface="Univers 45 Light" pitchFamily="2" charset="0"/>
                        <a:ea typeface="Calibri" panose="020F0502020204030204" pitchFamily="34" charset="0"/>
                        <a:cs typeface="Times New Roman" panose="02020603050405020304" pitchFamily="18" charset="0"/>
                      </a:endParaRPr>
                    </a:p>
                    <a:p>
                      <a:pPr marL="0" marR="0" lvl="0" indent="0" algn="ctr" defTabSz="914400" eaLnBrk="1" fontAlgn="auto" latinLnBrk="0" hangingPunct="1">
                        <a:lnSpc>
                          <a:spcPct val="115000"/>
                        </a:lnSpc>
                        <a:spcBef>
                          <a:spcPts val="0"/>
                        </a:spcBef>
                        <a:spcAft>
                          <a:spcPts val="0"/>
                        </a:spcAft>
                        <a:buClrTx/>
                        <a:buSzTx/>
                        <a:buFontTx/>
                        <a:buNone/>
                        <a:tabLst/>
                        <a:defRPr/>
                      </a:pPr>
                      <a:r>
                        <a:rPr lang="fr-FR" sz="900" dirty="0" smtClean="0">
                          <a:effectLst/>
                          <a:latin typeface="Univers 45 Light" pitchFamily="2" charset="0"/>
                          <a:ea typeface="Calibri" panose="020F0502020204030204" pitchFamily="34" charset="0"/>
                          <a:cs typeface="Times New Roman" panose="02020603050405020304" pitchFamily="18" charset="0"/>
                        </a:rPr>
                        <a:t>Afin</a:t>
                      </a:r>
                      <a:r>
                        <a:rPr lang="fr-FR" sz="900" baseline="0" dirty="0" smtClean="0">
                          <a:effectLst/>
                          <a:latin typeface="Univers 45 Light" pitchFamily="2" charset="0"/>
                          <a:ea typeface="Calibri" panose="020F0502020204030204" pitchFamily="34" charset="0"/>
                          <a:cs typeface="Times New Roman" panose="02020603050405020304" pitchFamily="18" charset="0"/>
                        </a:rPr>
                        <a:t> de valider l’efficacité de ce contrôle, nous devons effectuer un test sur les données sous-jacentes utilisées dans le test. </a:t>
                      </a:r>
                    </a:p>
                    <a:p>
                      <a:pPr marL="0" marR="0" lvl="0" indent="0" algn="ctr" defTabSz="914400" eaLnBrk="1" fontAlgn="auto" latinLnBrk="0" hangingPunct="1">
                        <a:lnSpc>
                          <a:spcPct val="115000"/>
                        </a:lnSpc>
                        <a:spcBef>
                          <a:spcPts val="0"/>
                        </a:spcBef>
                        <a:spcAft>
                          <a:spcPts val="0"/>
                        </a:spcAft>
                        <a:buClrTx/>
                        <a:buSzTx/>
                        <a:buFontTx/>
                        <a:buNone/>
                        <a:tabLst/>
                        <a:defRPr/>
                      </a:pPr>
                      <a:r>
                        <a:rPr lang="fr-FR" sz="900" b="1" baseline="0" dirty="0" smtClean="0">
                          <a:solidFill>
                            <a:srgbClr val="FF0000"/>
                          </a:solidFill>
                          <a:effectLst/>
                          <a:latin typeface="Univers 45 Light" pitchFamily="2" charset="0"/>
                          <a:ea typeface="Calibri" panose="020F0502020204030204" pitchFamily="34" charset="0"/>
                          <a:cs typeface="Times New Roman" panose="02020603050405020304" pitchFamily="18" charset="0"/>
                        </a:rPr>
                        <a:t>Ce test sera effectué lors du final (mars 2020).</a:t>
                      </a:r>
                      <a:endParaRPr lang="fr-FR" sz="900" b="1" dirty="0" smtClean="0">
                        <a:solidFill>
                          <a:srgbClr val="FF0000"/>
                        </a:solidFill>
                        <a:effectLst/>
                        <a:latin typeface="Univers 45 Light" pitchFamily="2" charset="0"/>
                        <a:ea typeface="Calibri" panose="020F0502020204030204" pitchFamily="34" charset="0"/>
                        <a:cs typeface="Times New Roman" panose="02020603050405020304" pitchFamily="18" charset="0"/>
                      </a:endParaRPr>
                    </a:p>
                    <a:p>
                      <a:pPr marL="0" marR="0" lvl="0" indent="0" algn="ctr" defTabSz="914400" eaLnBrk="1" fontAlgn="auto" latinLnBrk="0" hangingPunct="1">
                        <a:lnSpc>
                          <a:spcPct val="115000"/>
                        </a:lnSpc>
                        <a:spcBef>
                          <a:spcPts val="0"/>
                        </a:spcBef>
                        <a:spcAft>
                          <a:spcPts val="0"/>
                        </a:spcAft>
                        <a:buClrTx/>
                        <a:buSzTx/>
                        <a:buFontTx/>
                        <a:buNone/>
                        <a:tabLst/>
                        <a:defRPr/>
                      </a:pPr>
                      <a:endParaRPr lang="fr-FR" sz="900" b="1" dirty="0" smtClean="0">
                        <a:solidFill>
                          <a:srgbClr val="FF0000"/>
                        </a:solidFill>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6350" cap="flat" cmpd="sng" algn="ctr">
                      <a:solidFill>
                        <a:srgbClr val="0091DA"/>
                      </a:solidFill>
                      <a:prstDash val="solid"/>
                      <a:round/>
                      <a:headEnd type="none" w="med" len="med"/>
                      <a:tailEnd type="none" w="med" len="med"/>
                    </a:lnB>
                    <a:lnTlToBr>
                      <a:noFill/>
                    </a:lnTlToBr>
                    <a:lnBlToTr>
                      <a:noFill/>
                    </a:lnBlToTr>
                    <a:noFill/>
                  </a:tcPr>
                </a:tc>
              </a:tr>
            </a:tbl>
          </a:graphicData>
        </a:graphic>
      </p:graphicFrame>
      <p:sp>
        <p:nvSpPr>
          <p:cNvPr id="11" name="Rectangle 10"/>
          <p:cNvSpPr>
            <a:spLocks noChangeAspect="1" noChangeArrowheads="1"/>
          </p:cNvSpPr>
          <p:nvPr/>
        </p:nvSpPr>
        <p:spPr bwMode="auto">
          <a:xfrm>
            <a:off x="7228285" y="2990303"/>
            <a:ext cx="132991" cy="132020"/>
          </a:xfrm>
          <a:prstGeom prst="rect">
            <a:avLst/>
          </a:prstGeom>
          <a:solidFill>
            <a:srgbClr val="7AB800"/>
          </a:solidFill>
          <a:ln w="6350">
            <a:noFill/>
            <a:miter lim="800000"/>
            <a:headEnd/>
            <a:tailEnd/>
          </a:ln>
        </p:spPr>
        <p:txBody>
          <a:bodyPr lIns="0" tIns="0" rIns="0" bIns="0" anchor="ctr"/>
          <a:lstStyle/>
          <a:p>
            <a:pPr algn="ctr" defTabSz="762000" eaLnBrk="0" hangingPunct="0"/>
            <a:endParaRPr lang="fr-FR" sz="900">
              <a:solidFill>
                <a:srgbClr val="B21107"/>
              </a:solidFill>
              <a:sym typeface="Wingdings" pitchFamily="2" charset="2"/>
            </a:endParaRPr>
          </a:p>
        </p:txBody>
      </p:sp>
      <p:sp>
        <p:nvSpPr>
          <p:cNvPr id="12" name="Rectangle 11"/>
          <p:cNvSpPr>
            <a:spLocks noChangeAspect="1" noChangeArrowheads="1"/>
          </p:cNvSpPr>
          <p:nvPr/>
        </p:nvSpPr>
        <p:spPr bwMode="auto">
          <a:xfrm>
            <a:off x="7228284" y="4735589"/>
            <a:ext cx="132991" cy="132020"/>
          </a:xfrm>
          <a:prstGeom prst="rect">
            <a:avLst/>
          </a:prstGeom>
          <a:solidFill>
            <a:srgbClr val="7AB800"/>
          </a:solidFill>
          <a:ln w="6350">
            <a:noFill/>
            <a:miter lim="800000"/>
            <a:headEnd/>
            <a:tailEnd/>
          </a:ln>
        </p:spPr>
        <p:txBody>
          <a:bodyPr lIns="0" tIns="0" rIns="0" bIns="0" anchor="ctr"/>
          <a:lstStyle/>
          <a:p>
            <a:pPr algn="ctr" defTabSz="762000" eaLnBrk="0" hangingPunct="0"/>
            <a:endParaRPr lang="fr-FR" sz="900">
              <a:solidFill>
                <a:srgbClr val="B21107"/>
              </a:solidFill>
              <a:sym typeface="Wingdings" pitchFamily="2" charset="2"/>
            </a:endParaRPr>
          </a:p>
        </p:txBody>
      </p:sp>
    </p:spTree>
    <p:extLst>
      <p:ext uri="{BB962C8B-B14F-4D97-AF65-F5344CB8AC3E}">
        <p14:creationId xmlns:p14="http://schemas.microsoft.com/office/powerpoint/2010/main" val="379259870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ZoneTexte 4"/>
          <p:cNvSpPr txBox="1"/>
          <p:nvPr/>
        </p:nvSpPr>
        <p:spPr>
          <a:xfrm>
            <a:off x="881178" y="335139"/>
            <a:ext cx="4894781" cy="261610"/>
          </a:xfrm>
          <a:prstGeom prst="rect">
            <a:avLst/>
          </a:prstGeom>
          <a:noFill/>
        </p:spPr>
        <p:txBody>
          <a:bodyPr wrap="square" lIns="0" rIns="0" rtlCol="0">
            <a:spAutoFit/>
          </a:bodyPr>
          <a:lstStyle/>
          <a:p>
            <a:pPr defTabSz="472972"/>
            <a:r>
              <a:rPr lang="en-US" sz="1100" b="1" dirty="0" smtClean="0">
                <a:solidFill>
                  <a:srgbClr val="002060"/>
                </a:solidFill>
                <a:latin typeface="Univers LT Std 45 Light"/>
                <a:cs typeface="Univers LT Std 45 Light"/>
              </a:rPr>
              <a:t>[</a:t>
            </a:r>
            <a:r>
              <a:rPr lang="fr-FR" sz="1100" b="1" dirty="0">
                <a:solidFill>
                  <a:srgbClr val="002060"/>
                </a:solidFill>
                <a:latin typeface="Univers LT Std 45 Light"/>
                <a:cs typeface="Univers LT Std 45 Light"/>
              </a:rPr>
              <a:t>Principales observations sur le contrôle interne par processus revus</a:t>
            </a:r>
            <a:r>
              <a:rPr lang="en-US" sz="1100" b="1" dirty="0" smtClean="0">
                <a:solidFill>
                  <a:srgbClr val="002060"/>
                </a:solidFill>
                <a:latin typeface="Univers LT Std 45 Light"/>
                <a:cs typeface="Univers LT Std 45 Light"/>
              </a:rPr>
              <a:t>]</a:t>
            </a:r>
            <a:endParaRPr lang="en-US" sz="1100" b="1" dirty="0">
              <a:solidFill>
                <a:srgbClr val="002060"/>
              </a:solidFill>
              <a:latin typeface="Univers LT Std 45 Light"/>
              <a:cs typeface="Univers LT Std 45 Light"/>
            </a:endParaRPr>
          </a:p>
        </p:txBody>
      </p:sp>
      <p:sp>
        <p:nvSpPr>
          <p:cNvPr id="6" name="Titre 1"/>
          <p:cNvSpPr txBox="1">
            <a:spLocks/>
          </p:cNvSpPr>
          <p:nvPr/>
        </p:nvSpPr>
        <p:spPr>
          <a:xfrm>
            <a:off x="879968" y="666751"/>
            <a:ext cx="9218786" cy="942975"/>
          </a:xfrm>
          <a:prstGeom prst="rect">
            <a:avLst/>
          </a:prstGeom>
          <a:noFill/>
        </p:spPr>
        <p:txBody>
          <a:bodyPr vert="horz" lIns="0" tIns="0" rIns="0" bIns="0" rtlCol="0" anchor="t" anchorCtr="0">
            <a:noAutofit/>
          </a:bodyPr>
          <a:lstStyle>
            <a:lvl1pPr eaLnBrk="1" hangingPunct="1">
              <a:lnSpc>
                <a:spcPct val="70000"/>
              </a:lnSpc>
              <a:defRPr sz="3998">
                <a:solidFill>
                  <a:srgbClr val="003087"/>
                </a:solidFill>
                <a:latin typeface="KPMG Extralight" panose="020B0303030202040204" pitchFamily="34" charset="0"/>
                <a:cs typeface="KPMG Extralight" panose="020B0303030202040204" pitchFamily="34" charset="0"/>
              </a:defRPr>
            </a:lvl1pPr>
          </a:lstStyle>
          <a:p>
            <a:pPr lvl="0" defTabSz="914400"/>
            <a:r>
              <a:rPr lang="fr-FR" sz="4000" dirty="0">
                <a:cs typeface="Arial" pitchFamily="34" charset="0"/>
              </a:rPr>
              <a:t>Avances </a:t>
            </a:r>
            <a:r>
              <a:rPr lang="fr-FR" sz="4000" dirty="0" smtClean="0">
                <a:cs typeface="Arial" pitchFamily="34" charset="0"/>
              </a:rPr>
              <a:t>– </a:t>
            </a:r>
            <a:r>
              <a:rPr lang="fr-FR" sz="4000" dirty="0" err="1" smtClean="0">
                <a:cs typeface="Arial" pitchFamily="34" charset="0"/>
              </a:rPr>
              <a:t>Flowchart</a:t>
            </a:r>
            <a:endParaRPr kumimoji="0" lang="fr-FR" sz="3998" b="0" i="0" u="none" strike="noStrike" kern="0" cap="none" spc="0" normalizeH="0" baseline="0" noProof="0" dirty="0">
              <a:ln>
                <a:noFill/>
              </a:ln>
              <a:solidFill>
                <a:srgbClr val="003087"/>
              </a:solidFill>
              <a:effectLst/>
              <a:uLnTx/>
              <a:uFillTx/>
              <a:latin typeface="KPMG Extralight" panose="020B0303030202040204" pitchFamily="34" charset="0"/>
            </a:endParaRPr>
          </a:p>
        </p:txBody>
      </p:sp>
      <p:pic>
        <p:nvPicPr>
          <p:cNvPr id="3" name="Image 2"/>
          <p:cNvPicPr>
            <a:picLocks noChangeAspect="1"/>
          </p:cNvPicPr>
          <p:nvPr/>
        </p:nvPicPr>
        <p:blipFill>
          <a:blip r:embed="rId3"/>
          <a:stretch>
            <a:fillRect/>
          </a:stretch>
        </p:blipFill>
        <p:spPr>
          <a:xfrm>
            <a:off x="24577" y="1383464"/>
            <a:ext cx="10585953" cy="4792744"/>
          </a:xfrm>
          <a:prstGeom prst="rect">
            <a:avLst/>
          </a:prstGeom>
        </p:spPr>
      </p:pic>
    </p:spTree>
    <p:extLst>
      <p:ext uri="{BB962C8B-B14F-4D97-AF65-F5344CB8AC3E}">
        <p14:creationId xmlns:p14="http://schemas.microsoft.com/office/powerpoint/2010/main" val="27100672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ZoneTexte 4"/>
          <p:cNvSpPr txBox="1"/>
          <p:nvPr/>
        </p:nvSpPr>
        <p:spPr>
          <a:xfrm>
            <a:off x="881178" y="335139"/>
            <a:ext cx="4894781" cy="261610"/>
          </a:xfrm>
          <a:prstGeom prst="rect">
            <a:avLst/>
          </a:prstGeom>
          <a:noFill/>
        </p:spPr>
        <p:txBody>
          <a:bodyPr wrap="square" lIns="0" rIns="0" rtlCol="0">
            <a:spAutoFit/>
          </a:bodyPr>
          <a:lstStyle/>
          <a:p>
            <a:pPr defTabSz="472972"/>
            <a:r>
              <a:rPr lang="en-US" sz="1100" b="1" dirty="0" smtClean="0">
                <a:solidFill>
                  <a:srgbClr val="002060"/>
                </a:solidFill>
                <a:latin typeface="Univers LT Std 45 Light"/>
                <a:cs typeface="Univers LT Std 45 Light"/>
              </a:rPr>
              <a:t>[</a:t>
            </a:r>
            <a:r>
              <a:rPr lang="fr-FR" sz="1100" b="1" dirty="0">
                <a:solidFill>
                  <a:srgbClr val="002060"/>
                </a:solidFill>
                <a:latin typeface="Univers LT Std 45 Light"/>
                <a:cs typeface="Univers LT Std 45 Light"/>
              </a:rPr>
              <a:t>Principales observations sur le contrôle interne par processus revus</a:t>
            </a:r>
            <a:r>
              <a:rPr lang="en-US" sz="1100" b="1" dirty="0" smtClean="0">
                <a:solidFill>
                  <a:srgbClr val="002060"/>
                </a:solidFill>
                <a:latin typeface="Univers LT Std 45 Light"/>
                <a:cs typeface="Univers LT Std 45 Light"/>
              </a:rPr>
              <a:t>]</a:t>
            </a:r>
            <a:endParaRPr lang="en-US" sz="1100" b="1" dirty="0">
              <a:solidFill>
                <a:srgbClr val="002060"/>
              </a:solidFill>
              <a:latin typeface="Univers LT Std 45 Light"/>
              <a:cs typeface="Univers LT Std 45 Light"/>
            </a:endParaRPr>
          </a:p>
        </p:txBody>
      </p:sp>
      <p:sp>
        <p:nvSpPr>
          <p:cNvPr id="6" name="Titre 1"/>
          <p:cNvSpPr txBox="1">
            <a:spLocks/>
          </p:cNvSpPr>
          <p:nvPr/>
        </p:nvSpPr>
        <p:spPr>
          <a:xfrm>
            <a:off x="879967" y="666751"/>
            <a:ext cx="9731497" cy="942975"/>
          </a:xfrm>
          <a:prstGeom prst="rect">
            <a:avLst/>
          </a:prstGeom>
          <a:noFill/>
        </p:spPr>
        <p:txBody>
          <a:bodyPr vert="horz" lIns="0" tIns="0" rIns="0" bIns="0" rtlCol="0" anchor="t" anchorCtr="0">
            <a:noAutofit/>
          </a:bodyPr>
          <a:lstStyle>
            <a:lvl1pPr eaLnBrk="1" hangingPunct="1">
              <a:lnSpc>
                <a:spcPct val="70000"/>
              </a:lnSpc>
              <a:defRPr sz="3998">
                <a:solidFill>
                  <a:srgbClr val="003087"/>
                </a:solidFill>
                <a:latin typeface="KPMG Extralight" panose="020B0303030202040204" pitchFamily="34" charset="0"/>
                <a:cs typeface="KPMG Extralight" panose="020B0303030202040204" pitchFamily="34" charset="0"/>
              </a:defRPr>
            </a:lvl1pPr>
          </a:lstStyle>
          <a:p>
            <a:pPr lvl="0" defTabSz="914400"/>
            <a:r>
              <a:rPr lang="fr-FR" dirty="0" smtClean="0"/>
              <a:t>Avances – Contrôles pertinents identifiés</a:t>
            </a:r>
            <a:endParaRPr kumimoji="0" lang="fr-FR" sz="3998" b="0" i="0" u="none" strike="noStrike" kern="0" cap="none" spc="0" normalizeH="0" baseline="0" noProof="0" dirty="0">
              <a:ln>
                <a:noFill/>
              </a:ln>
              <a:solidFill>
                <a:srgbClr val="003087"/>
              </a:solidFill>
              <a:effectLst/>
              <a:uLnTx/>
              <a:uFillTx/>
              <a:latin typeface="KPMG Extralight" panose="020B0303030202040204" pitchFamily="34" charset="0"/>
            </a:endParaRPr>
          </a:p>
        </p:txBody>
      </p:sp>
      <p:graphicFrame>
        <p:nvGraphicFramePr>
          <p:cNvPr id="8" name="Group 72"/>
          <p:cNvGraphicFramePr>
            <a:graphicFrameLocks/>
          </p:cNvGraphicFramePr>
          <p:nvPr>
            <p:extLst>
              <p:ext uri="{D42A27DB-BD31-4B8C-83A1-F6EECF244321}">
                <p14:modId xmlns:p14="http://schemas.microsoft.com/office/powerpoint/2010/main" val="1029868427"/>
              </p:ext>
            </p:extLst>
          </p:nvPr>
        </p:nvGraphicFramePr>
        <p:xfrm>
          <a:off x="335578" y="1297327"/>
          <a:ext cx="10090462" cy="4234788"/>
        </p:xfrm>
        <a:graphic>
          <a:graphicData uri="http://schemas.openxmlformats.org/drawingml/2006/table">
            <a:tbl>
              <a:tblPr/>
              <a:tblGrid>
                <a:gridCol w="297489"/>
                <a:gridCol w="1601855"/>
                <a:gridCol w="2226341"/>
                <a:gridCol w="899776"/>
                <a:gridCol w="779859"/>
                <a:gridCol w="790844"/>
                <a:gridCol w="659534"/>
                <a:gridCol w="69850"/>
                <a:gridCol w="854997"/>
                <a:gridCol w="1909917"/>
              </a:tblGrid>
              <a:tr h="186690">
                <a:tc rowSpan="2">
                  <a:txBody>
                    <a:bodyPr/>
                    <a:lstStyle/>
                    <a:p>
                      <a:pPr marL="0" marR="0" lvl="0" indent="0" algn="ctr" defTabSz="914400" rtl="0" eaLnBrk="1" fontAlgn="base" latinLnBrk="0" hangingPunct="1">
                        <a:lnSpc>
                          <a:spcPct val="100000"/>
                        </a:lnSpc>
                        <a:spcBef>
                          <a:spcPct val="40000"/>
                        </a:spcBef>
                        <a:spcAft>
                          <a:spcPct val="0"/>
                        </a:spcAft>
                        <a:buClrTx/>
                        <a:buSzTx/>
                        <a:buFontTx/>
                        <a:buNone/>
                        <a:tabLst/>
                      </a:pPr>
                      <a:r>
                        <a:rPr kumimoji="0" lang="fr-FR" sz="900" b="1" i="0" u="none" strike="noStrike" kern="1200" cap="none" normalizeH="0" baseline="0" dirty="0" smtClean="0">
                          <a:ln>
                            <a:noFill/>
                          </a:ln>
                          <a:solidFill>
                            <a:schemeClr val="bg1"/>
                          </a:solidFill>
                          <a:effectLst/>
                          <a:latin typeface="Univers 45 Light" pitchFamily="2" charset="0"/>
                          <a:ea typeface="+mn-ea"/>
                          <a:cs typeface="+mn-cs"/>
                        </a:rPr>
                        <a:t>#</a:t>
                      </a:r>
                    </a:p>
                  </a:txBody>
                  <a:tcPr marL="95250" marR="95250" marT="49530" marB="49530"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0091DA"/>
                    </a:solidFill>
                  </a:tcPr>
                </a:tc>
                <a:tc rowSpan="2">
                  <a:txBody>
                    <a:bodyPr/>
                    <a:lstStyle/>
                    <a:p>
                      <a:pPr marL="0" marR="0" lvl="0" indent="0" algn="ctr" defTabSz="914400" rtl="0" eaLnBrk="1" fontAlgn="base" latinLnBrk="0" hangingPunct="1">
                        <a:lnSpc>
                          <a:spcPct val="100000"/>
                        </a:lnSpc>
                        <a:spcBef>
                          <a:spcPct val="40000"/>
                        </a:spcBef>
                        <a:spcAft>
                          <a:spcPct val="0"/>
                        </a:spcAft>
                        <a:buClrTx/>
                        <a:buSzTx/>
                        <a:buFontTx/>
                        <a:buNone/>
                        <a:tabLst/>
                      </a:pPr>
                      <a:r>
                        <a:rPr kumimoji="0" lang="fr-FR" sz="900" b="1" i="0" u="none" strike="noStrike" kern="1200" cap="none" normalizeH="0" baseline="0" dirty="0" smtClean="0">
                          <a:ln>
                            <a:noFill/>
                          </a:ln>
                          <a:solidFill>
                            <a:schemeClr val="bg1"/>
                          </a:solidFill>
                          <a:effectLst/>
                          <a:latin typeface="Univers 45 Light" pitchFamily="2" charset="0"/>
                          <a:ea typeface="+mn-ea"/>
                          <a:cs typeface="+mn-cs"/>
                        </a:rPr>
                        <a:t>Risque couvert</a:t>
                      </a:r>
                    </a:p>
                  </a:txBody>
                  <a:tcPr marL="95250" marR="95250" marT="49530" marB="49530"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0091DA"/>
                    </a:solidFill>
                  </a:tcPr>
                </a:tc>
                <a:tc rowSpan="2">
                  <a:txBody>
                    <a:bodyPr/>
                    <a:lstStyle/>
                    <a:p>
                      <a:pPr marL="0" marR="0" lvl="0" indent="0" algn="ctr" defTabSz="914400" rtl="0" eaLnBrk="1" fontAlgn="base" latinLnBrk="0" hangingPunct="1">
                        <a:lnSpc>
                          <a:spcPct val="100000"/>
                        </a:lnSpc>
                        <a:spcBef>
                          <a:spcPct val="40000"/>
                        </a:spcBef>
                        <a:spcAft>
                          <a:spcPct val="0"/>
                        </a:spcAft>
                        <a:buClrTx/>
                        <a:buSzTx/>
                        <a:buFontTx/>
                        <a:buNone/>
                        <a:tabLst/>
                      </a:pPr>
                      <a:r>
                        <a:rPr kumimoji="0" lang="fr-FR" sz="900" b="1" i="0" u="none" strike="noStrike" kern="1200" cap="none" normalizeH="0" baseline="0" dirty="0" smtClean="0">
                          <a:ln>
                            <a:noFill/>
                          </a:ln>
                          <a:solidFill>
                            <a:schemeClr val="bg1"/>
                          </a:solidFill>
                          <a:effectLst/>
                          <a:latin typeface="Univers 45 Light" pitchFamily="2" charset="0"/>
                          <a:ea typeface="+mn-ea"/>
                          <a:cs typeface="+mn-cs"/>
                        </a:rPr>
                        <a:t>Description du contrôle</a:t>
                      </a:r>
                    </a:p>
                  </a:txBody>
                  <a:tcPr marL="95250" marR="95250" marT="49530" marB="49530"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0091DA"/>
                    </a:solidFill>
                  </a:tcPr>
                </a:tc>
                <a:tc rowSpan="2">
                  <a:txBody>
                    <a:bodyPr/>
                    <a:lstStyle/>
                    <a:p>
                      <a:pPr marL="0" marR="0" lvl="0" indent="0" algn="ctr" defTabSz="914400" rtl="0" eaLnBrk="1" fontAlgn="base" latinLnBrk="0" hangingPunct="1">
                        <a:lnSpc>
                          <a:spcPct val="100000"/>
                        </a:lnSpc>
                        <a:spcBef>
                          <a:spcPct val="40000"/>
                        </a:spcBef>
                        <a:spcAft>
                          <a:spcPct val="0"/>
                        </a:spcAft>
                        <a:buClrTx/>
                        <a:buSzTx/>
                        <a:buFontTx/>
                        <a:buNone/>
                        <a:tabLst/>
                      </a:pPr>
                      <a:r>
                        <a:rPr kumimoji="0" lang="fr-FR" sz="900" b="1" i="0" u="none" strike="noStrike" kern="1200" cap="none" normalizeH="0" baseline="0" dirty="0" smtClean="0">
                          <a:ln>
                            <a:noFill/>
                          </a:ln>
                          <a:solidFill>
                            <a:schemeClr val="bg1"/>
                          </a:solidFill>
                          <a:effectLst/>
                          <a:latin typeface="Univers 45 Light" pitchFamily="2" charset="0"/>
                          <a:ea typeface="+mn-ea"/>
                          <a:cs typeface="+mn-cs"/>
                        </a:rPr>
                        <a:t>Responsable</a:t>
                      </a:r>
                    </a:p>
                  </a:txBody>
                  <a:tcPr marL="95250" marR="95250" marT="49530" marB="49530"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0091DA"/>
                    </a:solidFill>
                  </a:tcPr>
                </a:tc>
                <a:tc rowSpan="2">
                  <a:txBody>
                    <a:bodyPr/>
                    <a:lstStyle/>
                    <a:p>
                      <a:pPr marL="0" marR="0" lvl="0" indent="0" algn="ctr" defTabSz="914400" rtl="0" eaLnBrk="1" fontAlgn="base" latinLnBrk="0" hangingPunct="1">
                        <a:lnSpc>
                          <a:spcPct val="100000"/>
                        </a:lnSpc>
                        <a:spcBef>
                          <a:spcPct val="40000"/>
                        </a:spcBef>
                        <a:spcAft>
                          <a:spcPct val="0"/>
                        </a:spcAft>
                        <a:buClrTx/>
                        <a:buSzTx/>
                        <a:buFontTx/>
                        <a:buNone/>
                        <a:tabLst/>
                      </a:pPr>
                      <a:r>
                        <a:rPr kumimoji="0" lang="fr-FR" sz="900" b="1" i="0" u="none" strike="noStrike" kern="1200" cap="none" normalizeH="0" baseline="0" dirty="0" smtClean="0">
                          <a:ln>
                            <a:noFill/>
                          </a:ln>
                          <a:solidFill>
                            <a:schemeClr val="bg1"/>
                          </a:solidFill>
                          <a:effectLst/>
                          <a:latin typeface="Univers 45 Light" pitchFamily="2" charset="0"/>
                          <a:ea typeface="+mn-ea"/>
                          <a:cs typeface="+mn-cs"/>
                        </a:rPr>
                        <a:t>Nature du contrôle</a:t>
                      </a:r>
                    </a:p>
                  </a:txBody>
                  <a:tcPr marL="95250" marR="95250" marT="49530" marB="49530"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0091DA"/>
                    </a:solidFill>
                  </a:tcPr>
                </a:tc>
                <a:tc rowSpan="2">
                  <a:txBody>
                    <a:bodyPr/>
                    <a:lstStyle/>
                    <a:p>
                      <a:pPr marL="0" marR="0" lvl="0" indent="0" algn="ctr" defTabSz="914400" rtl="0" eaLnBrk="1" fontAlgn="base" latinLnBrk="0" hangingPunct="1">
                        <a:lnSpc>
                          <a:spcPct val="100000"/>
                        </a:lnSpc>
                        <a:spcBef>
                          <a:spcPct val="40000"/>
                        </a:spcBef>
                        <a:spcAft>
                          <a:spcPct val="0"/>
                        </a:spcAft>
                        <a:buClrTx/>
                        <a:buSzTx/>
                        <a:buFontTx/>
                        <a:buNone/>
                        <a:tabLst/>
                      </a:pPr>
                      <a:r>
                        <a:rPr kumimoji="0" lang="fr-FR" sz="900" b="1" i="0" u="none" strike="noStrike" kern="1200" cap="none" normalizeH="0" baseline="0" dirty="0" smtClean="0">
                          <a:ln>
                            <a:noFill/>
                          </a:ln>
                          <a:solidFill>
                            <a:schemeClr val="bg1"/>
                          </a:solidFill>
                          <a:effectLst/>
                          <a:latin typeface="Univers 45 Light" pitchFamily="2" charset="0"/>
                          <a:ea typeface="+mn-ea"/>
                          <a:cs typeface="+mn-cs"/>
                        </a:rPr>
                        <a:t>Fréquence</a:t>
                      </a:r>
                    </a:p>
                  </a:txBody>
                  <a:tcPr marL="95250" marR="95250" marT="49530" marB="49530"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0091DA"/>
                    </a:solidFill>
                  </a:tcPr>
                </a:tc>
                <a:tc gridSpan="3">
                  <a:txBody>
                    <a:bodyPr/>
                    <a:lstStyle/>
                    <a:p>
                      <a:pPr marL="0" marR="0" lvl="0" indent="0" algn="ctr" defTabSz="762000" rtl="0" eaLnBrk="1" fontAlgn="base" latinLnBrk="0" hangingPunct="1">
                        <a:lnSpc>
                          <a:spcPct val="100000"/>
                        </a:lnSpc>
                        <a:spcBef>
                          <a:spcPts val="200"/>
                        </a:spcBef>
                        <a:spcAft>
                          <a:spcPts val="200"/>
                        </a:spcAft>
                        <a:buClrTx/>
                        <a:buSzTx/>
                        <a:buFontTx/>
                        <a:buNone/>
                        <a:tabLst/>
                        <a:defRPr/>
                      </a:pPr>
                      <a:r>
                        <a:rPr kumimoji="0" lang="fr-FR" sz="900" b="1" i="0" u="none" strike="noStrike" kern="1200" cap="none" spc="0" normalizeH="0" baseline="0" noProof="0" dirty="0" smtClean="0">
                          <a:ln>
                            <a:noFill/>
                          </a:ln>
                          <a:solidFill>
                            <a:srgbClr val="FFFFFF"/>
                          </a:solidFill>
                          <a:effectLst/>
                          <a:uLnTx/>
                          <a:uFillTx/>
                          <a:latin typeface="Univers for KPMG" panose="020B0603020202020204" pitchFamily="34" charset="0"/>
                          <a:ea typeface="+mn-ea"/>
                          <a:cs typeface="+mn-cs"/>
                        </a:rPr>
                        <a:t>Résultat du test</a:t>
                      </a:r>
                    </a:p>
                  </a:txBody>
                  <a:tcPr marL="54000" marR="54000" marT="54000" marB="54000"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0091DA"/>
                    </a:solidFill>
                  </a:tcPr>
                </a:tc>
                <a:tc hMerge="1">
                  <a:txBody>
                    <a:bodyPr/>
                    <a:lstStyle/>
                    <a:p>
                      <a:endParaRPr lang="fr-FR"/>
                    </a:p>
                  </a:txBody>
                  <a:tcPr/>
                </a:tc>
                <a:tc hMerge="1">
                  <a:txBody>
                    <a:bodyPr/>
                    <a:lstStyle/>
                    <a:p>
                      <a:endParaRPr lang="fr-FR"/>
                    </a:p>
                  </a:txBody>
                  <a:tcPr/>
                </a:tc>
                <a:tc rowSpan="2">
                  <a:txBody>
                    <a:bodyPr/>
                    <a:lstStyle/>
                    <a:p>
                      <a:pPr marL="0" marR="0" lvl="0" indent="0" algn="ctr" defTabSz="762000" rtl="0" eaLnBrk="1" fontAlgn="base" latinLnBrk="0" hangingPunct="1">
                        <a:lnSpc>
                          <a:spcPct val="100000"/>
                        </a:lnSpc>
                        <a:spcBef>
                          <a:spcPts val="200"/>
                        </a:spcBef>
                        <a:spcAft>
                          <a:spcPts val="200"/>
                        </a:spcAft>
                        <a:buClrTx/>
                        <a:buSzTx/>
                        <a:buFontTx/>
                        <a:buNone/>
                        <a:tabLst/>
                        <a:defRPr/>
                      </a:pPr>
                      <a:r>
                        <a:rPr kumimoji="0" lang="fr-FR" sz="900" b="1" i="0" u="none" strike="noStrike" kern="1200" cap="none" spc="0" normalizeH="0" baseline="0" noProof="0" dirty="0" smtClean="0">
                          <a:ln>
                            <a:noFill/>
                          </a:ln>
                          <a:solidFill>
                            <a:srgbClr val="FFFFFF"/>
                          </a:solidFill>
                          <a:effectLst/>
                          <a:uLnTx/>
                          <a:uFillTx/>
                          <a:latin typeface="Univers for KPMG" panose="020B0603020202020204" pitchFamily="34" charset="0"/>
                          <a:ea typeface="+mn-ea"/>
                          <a:cs typeface="+mn-cs"/>
                        </a:rPr>
                        <a:t>Commentaire</a:t>
                      </a:r>
                    </a:p>
                  </a:txBody>
                  <a:tcPr marL="54000" marR="54000" marT="54000" marB="54000"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0091DA"/>
                    </a:solidFill>
                  </a:tcPr>
                </a:tc>
              </a:tr>
              <a:tr h="186690">
                <a:tc vMerge="1">
                  <a:txBody>
                    <a:bodyPr/>
                    <a:lstStyle/>
                    <a:p>
                      <a:endParaRPr lang="fr-FR"/>
                    </a:p>
                  </a:txBody>
                  <a:tcPr/>
                </a:tc>
                <a:tc vMerge="1">
                  <a:txBody>
                    <a:bodyPr/>
                    <a:lstStyle/>
                    <a:p>
                      <a:endParaRPr lang="fr-FR"/>
                    </a:p>
                  </a:txBody>
                  <a:tcPr/>
                </a:tc>
                <a:tc vMerge="1">
                  <a:txBody>
                    <a:bodyPr/>
                    <a:lstStyle/>
                    <a:p>
                      <a:endParaRPr lang="fr-FR"/>
                    </a:p>
                  </a:txBody>
                  <a:tcPr/>
                </a:tc>
                <a:tc vMerge="1">
                  <a:txBody>
                    <a:bodyPr/>
                    <a:lstStyle/>
                    <a:p>
                      <a:endParaRPr lang="fr-FR"/>
                    </a:p>
                  </a:txBody>
                  <a:tcPr/>
                </a:tc>
                <a:tc vMerge="1">
                  <a:txBody>
                    <a:bodyPr/>
                    <a:lstStyle/>
                    <a:p>
                      <a:endParaRPr lang="fr-FR"/>
                    </a:p>
                  </a:txBody>
                  <a:tcPr/>
                </a:tc>
                <a:tc vMerge="1">
                  <a:txBody>
                    <a:bodyPr/>
                    <a:lstStyle/>
                    <a:p>
                      <a:endParaRPr lang="fr-FR"/>
                    </a:p>
                  </a:txBody>
                  <a:tcPr/>
                </a:tc>
                <a:tc>
                  <a:txBody>
                    <a:bodyPr/>
                    <a:lstStyle/>
                    <a:p>
                      <a:pPr marL="0" marR="0" lvl="0" indent="0" algn="ctr" defTabSz="914400" rtl="0" eaLnBrk="1" fontAlgn="auto" latinLnBrk="0" hangingPunct="1">
                        <a:lnSpc>
                          <a:spcPct val="100000"/>
                        </a:lnSpc>
                        <a:spcBef>
                          <a:spcPts val="200"/>
                        </a:spcBef>
                        <a:spcAft>
                          <a:spcPts val="200"/>
                        </a:spcAft>
                        <a:buClrTx/>
                        <a:buSzTx/>
                        <a:buFontTx/>
                        <a:buNone/>
                        <a:tabLst/>
                        <a:defRPr/>
                      </a:pPr>
                      <a:r>
                        <a:rPr kumimoji="0" lang="fr-FR" sz="900" b="1" i="0" u="none" strike="noStrike" kern="1200" cap="none" spc="0" normalizeH="0" baseline="0" noProof="0" dirty="0" smtClean="0">
                          <a:ln>
                            <a:noFill/>
                          </a:ln>
                          <a:solidFill>
                            <a:srgbClr val="FFFFFF"/>
                          </a:solidFill>
                          <a:effectLst/>
                          <a:uLnTx/>
                          <a:uFillTx/>
                          <a:latin typeface="Univers for KPMG" panose="020B0603020202020204" pitchFamily="34" charset="0"/>
                          <a:ea typeface="+mn-ea"/>
                          <a:cs typeface="+mn-cs"/>
                        </a:rPr>
                        <a:t>Conception et application</a:t>
                      </a:r>
                      <a:endParaRPr kumimoji="0" lang="fr-FR" sz="900" b="1" i="0" u="none" strike="noStrike" cap="none" normalizeH="0" baseline="30000" dirty="0" smtClean="0">
                        <a:ln>
                          <a:noFill/>
                        </a:ln>
                        <a:solidFill>
                          <a:schemeClr val="bg1"/>
                        </a:solidFill>
                        <a:effectLst/>
                        <a:latin typeface="Univers for KPMG" panose="020B0603020202020204" pitchFamily="34" charset="0"/>
                        <a:cs typeface="Arial" pitchFamily="34" charset="0"/>
                      </a:endParaRPr>
                    </a:p>
                  </a:txBody>
                  <a:tcPr marL="18000" marR="18000" marT="54000" marB="54000"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0091DA"/>
                    </a:solidFill>
                  </a:tcPr>
                </a:tc>
                <a:tc gridSpan="2">
                  <a:txBody>
                    <a:bodyPr/>
                    <a:lstStyle/>
                    <a:p>
                      <a:pPr marL="0" marR="0" lvl="0" indent="0" algn="ctr" defTabSz="914400" rtl="0" eaLnBrk="1" fontAlgn="auto" latinLnBrk="0" hangingPunct="1">
                        <a:lnSpc>
                          <a:spcPct val="100000"/>
                        </a:lnSpc>
                        <a:spcBef>
                          <a:spcPts val="200"/>
                        </a:spcBef>
                        <a:spcAft>
                          <a:spcPts val="200"/>
                        </a:spcAft>
                        <a:buClrTx/>
                        <a:buSzTx/>
                        <a:buFontTx/>
                        <a:buNone/>
                        <a:tabLst/>
                        <a:defRPr/>
                      </a:pPr>
                      <a:r>
                        <a:rPr kumimoji="0" lang="fr-FR" sz="900" b="1" i="0" u="none" strike="noStrike" kern="1200" cap="none" spc="0" normalizeH="0" baseline="0" noProof="0" dirty="0" smtClean="0">
                          <a:ln>
                            <a:noFill/>
                          </a:ln>
                          <a:solidFill>
                            <a:srgbClr val="FFFFFF"/>
                          </a:solidFill>
                          <a:effectLst/>
                          <a:uLnTx/>
                          <a:uFillTx/>
                          <a:latin typeface="Univers for KPMG" panose="020B0603020202020204" pitchFamily="34" charset="0"/>
                          <a:ea typeface="+mn-ea"/>
                          <a:cs typeface="+mn-cs"/>
                        </a:rPr>
                        <a:t>Efficacité</a:t>
                      </a:r>
                      <a:endParaRPr kumimoji="0" lang="fr-FR" sz="900" b="0" i="0" u="none" strike="noStrike" cap="none" normalizeH="0" baseline="30000" dirty="0" smtClean="0">
                        <a:ln>
                          <a:noFill/>
                        </a:ln>
                        <a:solidFill>
                          <a:schemeClr val="bg1"/>
                        </a:solidFill>
                        <a:effectLst/>
                        <a:latin typeface="Univers for KPMG" panose="020B0603020202020204" pitchFamily="34" charset="0"/>
                        <a:cs typeface="Arial" pitchFamily="34" charset="0"/>
                      </a:endParaRPr>
                    </a:p>
                  </a:txBody>
                  <a:tcPr marL="18000" marR="18000" marT="54000" marB="54000"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0091DA"/>
                    </a:solidFill>
                  </a:tcPr>
                </a:tc>
                <a:tc hMerge="1">
                  <a:txBody>
                    <a:bodyPr/>
                    <a:lstStyle/>
                    <a:p>
                      <a:endParaRPr lang="fr-FR"/>
                    </a:p>
                  </a:txBody>
                  <a:tcPr/>
                </a:tc>
                <a:tc vMerge="1">
                  <a:txBody>
                    <a:bodyPr/>
                    <a:lstStyle/>
                    <a:p>
                      <a:pPr marL="0" marR="0" lvl="0" indent="0" algn="ctr" defTabSz="914400" rtl="0" eaLnBrk="1" fontAlgn="auto" latinLnBrk="0" hangingPunct="1">
                        <a:lnSpc>
                          <a:spcPct val="100000"/>
                        </a:lnSpc>
                        <a:spcBef>
                          <a:spcPts val="200"/>
                        </a:spcBef>
                        <a:spcAft>
                          <a:spcPts val="200"/>
                        </a:spcAft>
                        <a:buClrTx/>
                        <a:buSzTx/>
                        <a:buFontTx/>
                        <a:buNone/>
                        <a:tabLst/>
                        <a:defRPr/>
                      </a:pPr>
                      <a:endParaRPr kumimoji="0" lang="fr-FR" sz="900" b="0" i="0" u="none" strike="noStrike" cap="none" normalizeH="0" baseline="30000" dirty="0" smtClean="0">
                        <a:ln>
                          <a:noFill/>
                        </a:ln>
                        <a:solidFill>
                          <a:schemeClr val="bg1"/>
                        </a:solidFill>
                        <a:effectLst/>
                        <a:latin typeface="Univers for KPMG" panose="020B0603020202020204" pitchFamily="34" charset="0"/>
                        <a:cs typeface="Arial" pitchFamily="34" charset="0"/>
                      </a:endParaRPr>
                    </a:p>
                  </a:txBody>
                  <a:tcPr marL="18000" marR="18000" marT="54000" marB="54000"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0091DA"/>
                    </a:solidFill>
                  </a:tcPr>
                </a:tc>
              </a:tr>
              <a:tr h="290534">
                <a:tc>
                  <a:txBody>
                    <a:bodyPr/>
                    <a:lstStyle/>
                    <a:p>
                      <a:pPr algn="ctr">
                        <a:lnSpc>
                          <a:spcPct val="115000"/>
                        </a:lnSpc>
                        <a:spcBef>
                          <a:spcPts val="0"/>
                        </a:spcBef>
                        <a:spcAft>
                          <a:spcPts val="0"/>
                        </a:spcAft>
                      </a:pPr>
                      <a:r>
                        <a:rPr lang="fr-FR" sz="900" dirty="0" smtClean="0">
                          <a:effectLst/>
                          <a:latin typeface="Univers 45 Light" pitchFamily="2" charset="0"/>
                          <a:ea typeface="Calibri" panose="020F0502020204030204" pitchFamily="34" charset="0"/>
                          <a:cs typeface="Times New Roman" panose="02020603050405020304" pitchFamily="18" charset="0"/>
                        </a:rPr>
                        <a:t>R1</a:t>
                      </a:r>
                    </a:p>
                    <a:p>
                      <a:pPr algn="ctr">
                        <a:lnSpc>
                          <a:spcPct val="115000"/>
                        </a:lnSpc>
                        <a:spcBef>
                          <a:spcPts val="0"/>
                        </a:spcBef>
                        <a:spcAft>
                          <a:spcPts val="0"/>
                        </a:spcAft>
                      </a:pPr>
                      <a:r>
                        <a:rPr lang="fr-FR" sz="900" dirty="0" smtClean="0">
                          <a:effectLst/>
                          <a:latin typeface="Univers 45 Light" pitchFamily="2" charset="0"/>
                          <a:ea typeface="Calibri" panose="020F0502020204030204" pitchFamily="34" charset="0"/>
                          <a:cs typeface="Times New Roman" panose="02020603050405020304" pitchFamily="18" charset="0"/>
                        </a:rPr>
                        <a:t>C1</a:t>
                      </a:r>
                    </a:p>
                  </a:txBody>
                  <a:tcPr marL="44450" marR="44450" marT="0" marB="0" anchor="ctr">
                    <a:lnL w="12700" cap="flat" cmpd="sng" algn="ctr">
                      <a:no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noFill/>
                  </a:tcPr>
                </a:tc>
                <a:tc>
                  <a:txBody>
                    <a:bodyPr/>
                    <a:lstStyle/>
                    <a:p>
                      <a:pPr>
                        <a:lnSpc>
                          <a:spcPct val="115000"/>
                        </a:lnSpc>
                        <a:spcBef>
                          <a:spcPts val="0"/>
                        </a:spcBef>
                        <a:spcAft>
                          <a:spcPts val="0"/>
                        </a:spcAft>
                      </a:pPr>
                      <a:r>
                        <a:rPr lang="fr-FR" sz="900" b="0" dirty="0" smtClean="0">
                          <a:solidFill>
                            <a:schemeClr val="tx1"/>
                          </a:solidFill>
                          <a:effectLst/>
                          <a:latin typeface="Univers 45 Light" pitchFamily="2" charset="0"/>
                          <a:ea typeface="Calibri" panose="020F0502020204030204" pitchFamily="34" charset="0"/>
                          <a:cs typeface="Times New Roman" panose="02020603050405020304" pitchFamily="18" charset="0"/>
                        </a:rPr>
                        <a:t>L'avance est accordée à un artiste qui ne sera pas en mesure de recouper l'avance versée</a:t>
                      </a:r>
                    </a:p>
                  </a:txBody>
                  <a:tcPr marL="44450" marR="4445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noFill/>
                  </a:tcPr>
                </a:tc>
                <a:tc>
                  <a:txBody>
                    <a:bodyPr/>
                    <a:lstStyle/>
                    <a:p>
                      <a:pPr>
                        <a:lnSpc>
                          <a:spcPct val="115000"/>
                        </a:lnSpc>
                        <a:spcBef>
                          <a:spcPts val="0"/>
                        </a:spcBef>
                        <a:spcAft>
                          <a:spcPts val="0"/>
                        </a:spcAft>
                      </a:pPr>
                      <a:r>
                        <a:rPr lang="fr-FR" sz="9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Contrôle préalable à l’acceptation des avances :</a:t>
                      </a:r>
                    </a:p>
                    <a:p>
                      <a:pPr>
                        <a:lnSpc>
                          <a:spcPct val="115000"/>
                        </a:lnSpc>
                        <a:spcBef>
                          <a:spcPts val="0"/>
                        </a:spcBef>
                        <a:spcAft>
                          <a:spcPts val="0"/>
                        </a:spcAft>
                      </a:pPr>
                      <a:endParaRPr lang="fr-FR" sz="9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endParaRPr>
                    </a:p>
                    <a:p>
                      <a:pPr>
                        <a:lnSpc>
                          <a:spcPct val="115000"/>
                        </a:lnSpc>
                        <a:spcBef>
                          <a:spcPts val="0"/>
                        </a:spcBef>
                        <a:spcAft>
                          <a:spcPts val="0"/>
                        </a:spcAft>
                      </a:pPr>
                      <a:r>
                        <a:rPr lang="fr-FR" sz="9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Avant de verser une avance à un producteur, une </a:t>
                      </a:r>
                      <a:r>
                        <a:rPr lang="fr-FR" sz="900" b="0" baseline="0" dirty="0" err="1" smtClean="0">
                          <a:solidFill>
                            <a:schemeClr val="tx1"/>
                          </a:solidFill>
                          <a:effectLst/>
                          <a:latin typeface="Univers 45 Light" pitchFamily="2" charset="0"/>
                          <a:ea typeface="Calibri" panose="020F0502020204030204" pitchFamily="34" charset="0"/>
                          <a:cs typeface="Times New Roman" panose="02020603050405020304" pitchFamily="18" charset="0"/>
                        </a:rPr>
                        <a:t>spreadsheet</a:t>
                      </a:r>
                      <a:r>
                        <a:rPr lang="fr-FR" sz="9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 </a:t>
                      </a:r>
                      <a:r>
                        <a:rPr lang="fr-FR" sz="900" b="0" baseline="0" dirty="0" err="1" smtClean="0">
                          <a:solidFill>
                            <a:schemeClr val="tx1"/>
                          </a:solidFill>
                          <a:effectLst/>
                          <a:latin typeface="Univers 45 Light" pitchFamily="2" charset="0"/>
                          <a:ea typeface="Calibri" panose="020F0502020204030204" pitchFamily="34" charset="0"/>
                          <a:cs typeface="Times New Roman" panose="02020603050405020304" pitchFamily="18" charset="0"/>
                        </a:rPr>
                        <a:t>advance</a:t>
                      </a:r>
                      <a:r>
                        <a:rPr lang="fr-FR" sz="9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 doit être validée.</a:t>
                      </a:r>
                    </a:p>
                    <a:p>
                      <a:pPr>
                        <a:lnSpc>
                          <a:spcPct val="115000"/>
                        </a:lnSpc>
                        <a:spcBef>
                          <a:spcPts val="0"/>
                        </a:spcBef>
                        <a:spcAft>
                          <a:spcPts val="0"/>
                        </a:spcAft>
                      </a:pPr>
                      <a:endParaRPr lang="fr-FR" sz="9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endParaRPr>
                    </a:p>
                    <a:p>
                      <a:pPr>
                        <a:lnSpc>
                          <a:spcPct val="115000"/>
                        </a:lnSpc>
                        <a:spcBef>
                          <a:spcPts val="0"/>
                        </a:spcBef>
                        <a:spcAft>
                          <a:spcPts val="0"/>
                        </a:spcAft>
                      </a:pPr>
                      <a:r>
                        <a:rPr lang="fr-FR" sz="9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Si le </a:t>
                      </a:r>
                      <a:r>
                        <a:rPr lang="fr-FR" sz="900" b="0" baseline="0" dirty="0" err="1" smtClean="0">
                          <a:solidFill>
                            <a:schemeClr val="tx1"/>
                          </a:solidFill>
                          <a:effectLst/>
                          <a:latin typeface="Univers 45 Light" pitchFamily="2" charset="0"/>
                          <a:ea typeface="Calibri" panose="020F0502020204030204" pitchFamily="34" charset="0"/>
                          <a:cs typeface="Times New Roman" panose="02020603050405020304" pitchFamily="18" charset="0"/>
                        </a:rPr>
                        <a:t>commitment</a:t>
                      </a:r>
                      <a:r>
                        <a:rPr lang="fr-FR" sz="9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 (dépense totale engagée) est inférieur à 100 K€, le contrôle de gestion peut valider cette </a:t>
                      </a:r>
                      <a:r>
                        <a:rPr lang="fr-FR" sz="900" b="0" baseline="0" dirty="0" err="1" smtClean="0">
                          <a:solidFill>
                            <a:schemeClr val="tx1"/>
                          </a:solidFill>
                          <a:effectLst/>
                          <a:latin typeface="Univers 45 Light" pitchFamily="2" charset="0"/>
                          <a:ea typeface="Calibri" panose="020F0502020204030204" pitchFamily="34" charset="0"/>
                          <a:cs typeface="Times New Roman" panose="02020603050405020304" pitchFamily="18" charset="0"/>
                        </a:rPr>
                        <a:t>spreadsheet</a:t>
                      </a:r>
                      <a:r>
                        <a:rPr lang="fr-FR" sz="9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a:t>
                      </a:r>
                    </a:p>
                    <a:p>
                      <a:pPr>
                        <a:lnSpc>
                          <a:spcPct val="115000"/>
                        </a:lnSpc>
                        <a:spcBef>
                          <a:spcPts val="0"/>
                        </a:spcBef>
                        <a:spcAft>
                          <a:spcPts val="0"/>
                        </a:spcAft>
                      </a:pPr>
                      <a:endParaRPr lang="fr-FR" sz="9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endParaRPr>
                    </a:p>
                    <a:p>
                      <a:pPr>
                        <a:lnSpc>
                          <a:spcPct val="115000"/>
                        </a:lnSpc>
                        <a:spcBef>
                          <a:spcPts val="0"/>
                        </a:spcBef>
                        <a:spcAft>
                          <a:spcPts val="0"/>
                        </a:spcAft>
                      </a:pPr>
                      <a:r>
                        <a:rPr lang="fr-FR" sz="9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Dans le cas où l’avance est supérieure à 100 K€, le contrôle de gestion envoie une synthèse des points clés de la demande d’avance (</a:t>
                      </a:r>
                      <a:r>
                        <a:rPr lang="fr-FR" sz="900" b="0" baseline="0" dirty="0" err="1" smtClean="0">
                          <a:solidFill>
                            <a:schemeClr val="tx1"/>
                          </a:solidFill>
                          <a:effectLst/>
                          <a:latin typeface="Univers 45 Light" pitchFamily="2" charset="0"/>
                          <a:ea typeface="Calibri" panose="020F0502020204030204" pitchFamily="34" charset="0"/>
                          <a:cs typeface="Times New Roman" panose="02020603050405020304" pitchFamily="18" charset="0"/>
                        </a:rPr>
                        <a:t>scoring</a:t>
                      </a:r>
                      <a:r>
                        <a:rPr lang="fr-FR" sz="9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 montant, durée du contrat, ratio de recoupement, taux de royalties, méthode de recoupement, contributive </a:t>
                      </a:r>
                      <a:r>
                        <a:rPr lang="fr-FR" sz="900" b="0" baseline="0" dirty="0" err="1" smtClean="0">
                          <a:solidFill>
                            <a:schemeClr val="tx1"/>
                          </a:solidFill>
                          <a:effectLst/>
                          <a:latin typeface="Univers 45 Light" pitchFamily="2" charset="0"/>
                          <a:ea typeface="Calibri" panose="020F0502020204030204" pitchFamily="34" charset="0"/>
                          <a:cs typeface="Times New Roman" panose="02020603050405020304" pitchFamily="18" charset="0"/>
                        </a:rPr>
                        <a:t>margin</a:t>
                      </a:r>
                      <a:r>
                        <a:rPr lang="fr-FR" sz="9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 à Xavier Dumont. Ce dernier doit ensuite valider si </a:t>
                      </a:r>
                      <a:r>
                        <a:rPr lang="fr-FR" sz="900" b="0" baseline="0" dirty="0" err="1" smtClean="0">
                          <a:solidFill>
                            <a:schemeClr val="tx1"/>
                          </a:solidFill>
                          <a:effectLst/>
                          <a:latin typeface="Univers 45 Light" pitchFamily="2" charset="0"/>
                          <a:ea typeface="Calibri" panose="020F0502020204030204" pitchFamily="34" charset="0"/>
                          <a:cs typeface="Times New Roman" panose="02020603050405020304" pitchFamily="18" charset="0"/>
                        </a:rPr>
                        <a:t>Believe</a:t>
                      </a:r>
                      <a:r>
                        <a:rPr lang="fr-FR" sz="9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 peut verser une avance au producteur.</a:t>
                      </a:r>
                    </a:p>
                  </a:txBody>
                  <a:tcPr marL="44450" marR="44450" marT="0" marB="0" anchor="ctr">
                    <a:lnL w="12700"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noFill/>
                  </a:tcPr>
                </a:tc>
                <a:tc>
                  <a:txBody>
                    <a:bodyPr/>
                    <a:lstStyle/>
                    <a:p>
                      <a:pPr algn="ctr">
                        <a:lnSpc>
                          <a:spcPct val="115000"/>
                        </a:lnSpc>
                        <a:spcBef>
                          <a:spcPts val="0"/>
                        </a:spcBef>
                        <a:spcAft>
                          <a:spcPts val="0"/>
                        </a:spcAft>
                      </a:pPr>
                      <a:r>
                        <a:rPr lang="fr-FR" sz="900" dirty="0" smtClean="0">
                          <a:effectLst/>
                          <a:latin typeface="Univers 45 Light" pitchFamily="2" charset="0"/>
                          <a:ea typeface="Calibri" panose="020F0502020204030204" pitchFamily="34" charset="0"/>
                          <a:cs typeface="Times New Roman" panose="02020603050405020304" pitchFamily="18" charset="0"/>
                        </a:rPr>
                        <a:t>Contrôle de gestion</a:t>
                      </a:r>
                    </a:p>
                    <a:p>
                      <a:pPr algn="ctr">
                        <a:lnSpc>
                          <a:spcPct val="115000"/>
                        </a:lnSpc>
                        <a:spcBef>
                          <a:spcPts val="0"/>
                        </a:spcBef>
                        <a:spcAft>
                          <a:spcPts val="0"/>
                        </a:spcAft>
                      </a:pPr>
                      <a:r>
                        <a:rPr lang="fr-FR" sz="900" dirty="0" smtClean="0">
                          <a:effectLst/>
                          <a:latin typeface="Univers 45 Light" pitchFamily="2" charset="0"/>
                          <a:ea typeface="Calibri" panose="020F0502020204030204" pitchFamily="34" charset="0"/>
                          <a:cs typeface="Times New Roman" panose="02020603050405020304" pitchFamily="18" charset="0"/>
                        </a:rPr>
                        <a:t>ou</a:t>
                      </a:r>
                    </a:p>
                    <a:p>
                      <a:pPr algn="ctr">
                        <a:lnSpc>
                          <a:spcPct val="115000"/>
                        </a:lnSpc>
                        <a:spcBef>
                          <a:spcPts val="0"/>
                        </a:spcBef>
                        <a:spcAft>
                          <a:spcPts val="0"/>
                        </a:spcAft>
                      </a:pPr>
                      <a:r>
                        <a:rPr lang="fr-FR" sz="900" dirty="0" smtClean="0">
                          <a:effectLst/>
                          <a:latin typeface="Univers 45 Light" pitchFamily="2" charset="0"/>
                          <a:ea typeface="Calibri" panose="020F0502020204030204" pitchFamily="34" charset="0"/>
                          <a:cs typeface="Times New Roman" panose="02020603050405020304" pitchFamily="18" charset="0"/>
                        </a:rPr>
                        <a:t>Xavier</a:t>
                      </a:r>
                      <a:r>
                        <a:rPr lang="fr-FR" sz="900" baseline="0" dirty="0" smtClean="0">
                          <a:effectLst/>
                          <a:latin typeface="Univers 45 Light" pitchFamily="2" charset="0"/>
                          <a:ea typeface="Calibri" panose="020F0502020204030204" pitchFamily="34" charset="0"/>
                          <a:cs typeface="Times New Roman" panose="02020603050405020304" pitchFamily="18" charset="0"/>
                        </a:rPr>
                        <a:t> Dumont</a:t>
                      </a:r>
                      <a:endParaRPr lang="fr-FR" sz="900" dirty="0">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noFill/>
                  </a:tcPr>
                </a:tc>
                <a:tc>
                  <a:txBody>
                    <a:bodyPr/>
                    <a:lstStyle/>
                    <a:p>
                      <a:pPr algn="ctr">
                        <a:lnSpc>
                          <a:spcPct val="115000"/>
                        </a:lnSpc>
                        <a:spcBef>
                          <a:spcPts val="0"/>
                        </a:spcBef>
                        <a:spcAft>
                          <a:spcPts val="0"/>
                        </a:spcAft>
                      </a:pPr>
                      <a:r>
                        <a:rPr lang="fr-FR" sz="900" dirty="0" smtClean="0">
                          <a:effectLst/>
                          <a:latin typeface="Univers 45 Light" pitchFamily="2" charset="0"/>
                          <a:ea typeface="Calibri" panose="020F0502020204030204" pitchFamily="34" charset="0"/>
                          <a:cs typeface="Times New Roman" panose="02020603050405020304" pitchFamily="18" charset="0"/>
                        </a:rPr>
                        <a:t>Manuel</a:t>
                      </a:r>
                      <a:endParaRPr lang="fr-FR" sz="900" dirty="0">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noFill/>
                  </a:tcPr>
                </a:tc>
                <a:tc>
                  <a:txBody>
                    <a:bodyPr/>
                    <a:lstStyle/>
                    <a:p>
                      <a:pPr algn="ctr">
                        <a:lnSpc>
                          <a:spcPct val="115000"/>
                        </a:lnSpc>
                        <a:spcBef>
                          <a:spcPts val="0"/>
                        </a:spcBef>
                        <a:spcAft>
                          <a:spcPts val="0"/>
                        </a:spcAft>
                      </a:pPr>
                      <a:r>
                        <a:rPr lang="fr-FR" sz="900" dirty="0" smtClean="0">
                          <a:effectLst/>
                          <a:latin typeface="Univers 45 Light" pitchFamily="2" charset="0"/>
                          <a:ea typeface="Calibri" panose="020F0502020204030204" pitchFamily="34" charset="0"/>
                          <a:cs typeface="Times New Roman" panose="02020603050405020304" pitchFamily="18" charset="0"/>
                        </a:rPr>
                        <a:t>Récurrent</a:t>
                      </a:r>
                      <a:endParaRPr lang="fr-FR" sz="900" dirty="0">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noFill/>
                  </a:tcPr>
                </a:tc>
                <a:tc>
                  <a:txBody>
                    <a:bodyPr/>
                    <a:lstStyle/>
                    <a:p>
                      <a:pPr algn="ctr">
                        <a:lnSpc>
                          <a:spcPct val="115000"/>
                        </a:lnSpc>
                        <a:spcBef>
                          <a:spcPts val="0"/>
                        </a:spcBef>
                        <a:spcAft>
                          <a:spcPts val="0"/>
                        </a:spcAft>
                      </a:pPr>
                      <a:endParaRPr lang="fr-FR" sz="900" dirty="0">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solidFill>
                      <a:schemeClr val="bg1">
                        <a:lumMod val="95000"/>
                      </a:schemeClr>
                    </a:solidFill>
                  </a:tcPr>
                </a:tc>
                <a:tc gridSpan="2">
                  <a:txBody>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lang="fr-FR" sz="900" dirty="0" smtClean="0">
                        <a:solidFill>
                          <a:schemeClr val="tx1"/>
                        </a:solidFill>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solidFill>
                      <a:schemeClr val="bg1">
                        <a:lumMod val="95000"/>
                      </a:schemeClr>
                    </a:solidFill>
                  </a:tcPr>
                </a:tc>
                <a:tc hMerge="1">
                  <a:txBody>
                    <a:bodyPr/>
                    <a:lstStyle/>
                    <a:p>
                      <a:endParaRPr lang="fr-FR"/>
                    </a:p>
                  </a:txBody>
                  <a:tcPr/>
                </a:tc>
                <a:tc>
                  <a:txBody>
                    <a:bodyPr/>
                    <a:lstStyle/>
                    <a:p>
                      <a:pPr algn="ctr">
                        <a:lnSpc>
                          <a:spcPct val="115000"/>
                        </a:lnSpc>
                        <a:spcBef>
                          <a:spcPts val="0"/>
                        </a:spcBef>
                        <a:spcAft>
                          <a:spcPts val="0"/>
                        </a:spcAft>
                      </a:pPr>
                      <a:endParaRPr lang="fr-FR" sz="900" dirty="0">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noFill/>
                  </a:tcPr>
                </a:tc>
              </a:tr>
              <a:tr h="290534">
                <a:tc>
                  <a:txBody>
                    <a:bodyPr/>
                    <a:lstStyle/>
                    <a:p>
                      <a:pPr algn="ctr">
                        <a:lnSpc>
                          <a:spcPct val="115000"/>
                        </a:lnSpc>
                        <a:spcBef>
                          <a:spcPts val="0"/>
                        </a:spcBef>
                        <a:spcAft>
                          <a:spcPts val="0"/>
                        </a:spcAft>
                      </a:pPr>
                      <a:r>
                        <a:rPr lang="fr-FR" sz="900" dirty="0" smtClean="0">
                          <a:effectLst/>
                          <a:latin typeface="Univers 45 Light" pitchFamily="2" charset="0"/>
                          <a:ea typeface="Calibri" panose="020F0502020204030204" pitchFamily="34" charset="0"/>
                          <a:cs typeface="Times New Roman" panose="02020603050405020304" pitchFamily="18" charset="0"/>
                        </a:rPr>
                        <a:t>R2</a:t>
                      </a:r>
                    </a:p>
                    <a:p>
                      <a:pPr algn="ctr">
                        <a:lnSpc>
                          <a:spcPct val="115000"/>
                        </a:lnSpc>
                        <a:spcBef>
                          <a:spcPts val="0"/>
                        </a:spcBef>
                        <a:spcAft>
                          <a:spcPts val="0"/>
                        </a:spcAft>
                      </a:pPr>
                      <a:r>
                        <a:rPr lang="fr-FR" sz="900" dirty="0" smtClean="0">
                          <a:effectLst/>
                          <a:latin typeface="Univers 45 Light" pitchFamily="2" charset="0"/>
                          <a:ea typeface="Calibri" panose="020F0502020204030204" pitchFamily="34" charset="0"/>
                          <a:cs typeface="Times New Roman" panose="02020603050405020304" pitchFamily="18" charset="0"/>
                        </a:rPr>
                        <a:t>C2</a:t>
                      </a:r>
                    </a:p>
                  </a:txBody>
                  <a:tcPr marL="44450" marR="44450" marT="0" marB="0" anchor="ctr">
                    <a:lnL w="12700" cap="flat" cmpd="sng" algn="ctr">
                      <a:no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6350" cap="flat" cmpd="sng" algn="ctr">
                      <a:solidFill>
                        <a:srgbClr val="0091DA"/>
                      </a:solidFill>
                      <a:prstDash val="solid"/>
                      <a:round/>
                      <a:headEnd type="none" w="med" len="med"/>
                      <a:tailEnd type="none" w="med" len="med"/>
                    </a:lnB>
                    <a:lnTlToBr>
                      <a:noFill/>
                    </a:lnTlToBr>
                    <a:lnBlToTr>
                      <a:noFill/>
                    </a:lnBlToTr>
                    <a:noFill/>
                  </a:tcPr>
                </a:tc>
                <a:tc>
                  <a:txBody>
                    <a:bodyPr/>
                    <a:lstStyle/>
                    <a:p>
                      <a:pPr>
                        <a:lnSpc>
                          <a:spcPct val="115000"/>
                        </a:lnSpc>
                        <a:spcBef>
                          <a:spcPts val="0"/>
                        </a:spcBef>
                        <a:spcAft>
                          <a:spcPts val="0"/>
                        </a:spcAft>
                      </a:pPr>
                      <a:r>
                        <a:rPr lang="fr-FR" sz="900" dirty="0" smtClean="0">
                          <a:effectLst/>
                          <a:latin typeface="Univers 45 Light" pitchFamily="2" charset="0"/>
                          <a:ea typeface="Calibri" panose="020F0502020204030204" pitchFamily="34" charset="0"/>
                          <a:cs typeface="Times New Roman" panose="02020603050405020304" pitchFamily="18" charset="0"/>
                        </a:rPr>
                        <a:t>Mauvais déversement du solde de l’avance de l’intranet</a:t>
                      </a:r>
                      <a:r>
                        <a:rPr lang="fr-FR" sz="900" baseline="0" dirty="0" smtClean="0">
                          <a:effectLst/>
                          <a:latin typeface="Univers 45 Light" pitchFamily="2" charset="0"/>
                          <a:ea typeface="Calibri" panose="020F0502020204030204" pitchFamily="34" charset="0"/>
                          <a:cs typeface="Times New Roman" panose="02020603050405020304" pitchFamily="18" charset="0"/>
                        </a:rPr>
                        <a:t> vers la comptabilité</a:t>
                      </a:r>
                      <a:endParaRPr lang="fr-FR" sz="900" dirty="0" smtClean="0">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6350" cap="flat" cmpd="sng" algn="ctr">
                      <a:solidFill>
                        <a:srgbClr val="0091DA"/>
                      </a:solidFill>
                      <a:prstDash val="solid"/>
                      <a:round/>
                      <a:headEnd type="none" w="med" len="med"/>
                      <a:tailEnd type="none" w="med" len="med"/>
                    </a:lnB>
                    <a:lnTlToBr>
                      <a:noFill/>
                    </a:lnTlToBr>
                    <a:lnBlToTr>
                      <a:noFill/>
                    </a:lnBlToTr>
                    <a:noFill/>
                  </a:tcPr>
                </a:tc>
                <a:tc>
                  <a:txBody>
                    <a:bodyPr/>
                    <a:lstStyle/>
                    <a:p>
                      <a:pPr>
                        <a:lnSpc>
                          <a:spcPct val="115000"/>
                        </a:lnSpc>
                        <a:spcBef>
                          <a:spcPts val="0"/>
                        </a:spcBef>
                        <a:spcAft>
                          <a:spcPts val="0"/>
                        </a:spcAft>
                      </a:pPr>
                      <a:r>
                        <a:rPr lang="fr-FR" sz="900" dirty="0" smtClean="0">
                          <a:effectLst/>
                          <a:latin typeface="Univers 45 Light" pitchFamily="2" charset="0"/>
                          <a:ea typeface="Calibri" panose="020F0502020204030204" pitchFamily="34" charset="0"/>
                          <a:cs typeface="Times New Roman" panose="02020603050405020304" pitchFamily="18" charset="0"/>
                        </a:rPr>
                        <a:t>A chaque clôture, le contrôle de gestion réalise le cadrage entre le solde indiqué dans l’intranet et le montant d’avance comptabilisé</a:t>
                      </a:r>
                      <a:endParaRPr lang="fr-FR" sz="900" dirty="0">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6350" cap="flat" cmpd="sng" algn="ctr">
                      <a:solidFill>
                        <a:srgbClr val="0091DA"/>
                      </a:solidFill>
                      <a:prstDash val="solid"/>
                      <a:round/>
                      <a:headEnd type="none" w="med" len="med"/>
                      <a:tailEnd type="none" w="med" len="med"/>
                    </a:lnB>
                    <a:lnTlToBr>
                      <a:noFill/>
                    </a:lnTlToBr>
                    <a:lnBlToTr>
                      <a:noFill/>
                    </a:lnBlToTr>
                    <a:noFill/>
                  </a:tcPr>
                </a:tc>
                <a:tc>
                  <a:txBody>
                    <a:bodyPr/>
                    <a:lstStyle/>
                    <a:p>
                      <a:pPr marL="0" marR="0" lvl="0" indent="0" algn="ctr" defTabSz="914400" eaLnBrk="1" fontAlgn="auto" latinLnBrk="0" hangingPunct="1">
                        <a:lnSpc>
                          <a:spcPct val="115000"/>
                        </a:lnSpc>
                        <a:spcBef>
                          <a:spcPts val="0"/>
                        </a:spcBef>
                        <a:spcAft>
                          <a:spcPts val="0"/>
                        </a:spcAft>
                        <a:buClrTx/>
                        <a:buSzTx/>
                        <a:buFontTx/>
                        <a:buNone/>
                        <a:tabLst/>
                        <a:defRPr/>
                      </a:pPr>
                      <a:r>
                        <a:rPr lang="fr-FR" sz="900" dirty="0" smtClean="0">
                          <a:effectLst/>
                          <a:latin typeface="Univers 45 Light" pitchFamily="2" charset="0"/>
                          <a:ea typeface="Calibri" panose="020F0502020204030204" pitchFamily="34" charset="0"/>
                          <a:cs typeface="Times New Roman" panose="02020603050405020304" pitchFamily="18" charset="0"/>
                        </a:rPr>
                        <a:t>Contrôle de gestion</a:t>
                      </a: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6350" cap="flat" cmpd="sng" algn="ctr">
                      <a:solidFill>
                        <a:srgbClr val="0091DA"/>
                      </a:solidFill>
                      <a:prstDash val="solid"/>
                      <a:round/>
                      <a:headEnd type="none" w="med" len="med"/>
                      <a:tailEnd type="none" w="med" len="med"/>
                    </a:lnB>
                    <a:lnTlToBr>
                      <a:noFill/>
                    </a:lnTlToBr>
                    <a:lnBlToTr>
                      <a:noFill/>
                    </a:lnBlToTr>
                    <a:noFill/>
                  </a:tcPr>
                </a:tc>
                <a:tc>
                  <a:txBody>
                    <a:bodyPr/>
                    <a:lstStyle/>
                    <a:p>
                      <a:pPr algn="ctr">
                        <a:lnSpc>
                          <a:spcPct val="115000"/>
                        </a:lnSpc>
                        <a:spcBef>
                          <a:spcPts val="0"/>
                        </a:spcBef>
                        <a:spcAft>
                          <a:spcPts val="0"/>
                        </a:spcAft>
                      </a:pPr>
                      <a:r>
                        <a:rPr lang="fr-FR" sz="900" dirty="0" smtClean="0">
                          <a:effectLst/>
                          <a:latin typeface="Univers 45 Light" pitchFamily="2" charset="0"/>
                          <a:ea typeface="Calibri" panose="020F0502020204030204" pitchFamily="34" charset="0"/>
                          <a:cs typeface="Times New Roman" panose="02020603050405020304" pitchFamily="18" charset="0"/>
                        </a:rPr>
                        <a:t>Manuel</a:t>
                      </a:r>
                      <a:endParaRPr lang="fr-FR" sz="900" dirty="0">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6350" cap="flat" cmpd="sng" algn="ctr">
                      <a:solidFill>
                        <a:srgbClr val="0091DA"/>
                      </a:solidFill>
                      <a:prstDash val="solid"/>
                      <a:round/>
                      <a:headEnd type="none" w="med" len="med"/>
                      <a:tailEnd type="none" w="med" len="med"/>
                    </a:lnB>
                    <a:lnTlToBr>
                      <a:noFill/>
                    </a:lnTlToBr>
                    <a:lnBlToTr>
                      <a:noFill/>
                    </a:lnBlToTr>
                    <a:noFill/>
                  </a:tcPr>
                </a:tc>
                <a:tc>
                  <a:txBody>
                    <a:bodyPr/>
                    <a:lstStyle/>
                    <a:p>
                      <a:pPr algn="ctr">
                        <a:lnSpc>
                          <a:spcPct val="115000"/>
                        </a:lnSpc>
                        <a:spcBef>
                          <a:spcPts val="0"/>
                        </a:spcBef>
                        <a:spcAft>
                          <a:spcPts val="0"/>
                        </a:spcAft>
                      </a:pPr>
                      <a:r>
                        <a:rPr lang="fr-FR" sz="900" dirty="0" smtClean="0">
                          <a:solidFill>
                            <a:schemeClr val="tx1"/>
                          </a:solidFill>
                          <a:effectLst/>
                          <a:latin typeface="Univers 45 Light" pitchFamily="2" charset="0"/>
                          <a:ea typeface="Calibri" panose="020F0502020204030204" pitchFamily="34" charset="0"/>
                          <a:cs typeface="Times New Roman" panose="02020603050405020304" pitchFamily="18" charset="0"/>
                        </a:rPr>
                        <a:t>Mensuel</a:t>
                      </a:r>
                      <a:endParaRPr lang="fr-FR" sz="900" dirty="0">
                        <a:solidFill>
                          <a:schemeClr val="tx1"/>
                        </a:solidFill>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6350" cap="flat" cmpd="sng" algn="ctr">
                      <a:solidFill>
                        <a:srgbClr val="0091DA"/>
                      </a:solidFill>
                      <a:prstDash val="solid"/>
                      <a:round/>
                      <a:headEnd type="none" w="med" len="med"/>
                      <a:tailEnd type="none" w="med" len="med"/>
                    </a:lnB>
                    <a:lnTlToBr>
                      <a:noFill/>
                    </a:lnTlToBr>
                    <a:lnBlToTr>
                      <a:noFill/>
                    </a:lnBlToTr>
                    <a:noFill/>
                  </a:tcPr>
                </a:tc>
                <a:tc gridSpan="2">
                  <a:txBody>
                    <a:bodyPr/>
                    <a:lstStyle/>
                    <a:p>
                      <a:pPr marL="0" marR="0" lvl="0" indent="0" algn="ctr" defTabSz="914400" eaLnBrk="1" fontAlgn="auto" latinLnBrk="0" hangingPunct="1">
                        <a:lnSpc>
                          <a:spcPct val="115000"/>
                        </a:lnSpc>
                        <a:spcBef>
                          <a:spcPts val="0"/>
                        </a:spcBef>
                        <a:spcAft>
                          <a:spcPts val="0"/>
                        </a:spcAft>
                        <a:buClrTx/>
                        <a:buSzTx/>
                        <a:buFontTx/>
                        <a:buNone/>
                        <a:tabLst/>
                        <a:defRPr/>
                      </a:pPr>
                      <a:r>
                        <a:rPr lang="fr-FR" sz="900" dirty="0" smtClean="0">
                          <a:solidFill>
                            <a:schemeClr val="tx1"/>
                          </a:solidFill>
                          <a:effectLst/>
                          <a:latin typeface="Univers 45 Light" pitchFamily="2" charset="0"/>
                          <a:ea typeface="Calibri" panose="020F0502020204030204" pitchFamily="34" charset="0"/>
                          <a:cs typeface="Times New Roman" panose="02020603050405020304" pitchFamily="18" charset="0"/>
                        </a:rPr>
                        <a:t>N/A</a:t>
                      </a:r>
                      <a:endParaRPr lang="fr-FR" sz="900" dirty="0">
                        <a:solidFill>
                          <a:schemeClr val="tx1"/>
                        </a:solidFill>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6350" cap="flat" cmpd="sng" algn="ctr">
                      <a:solidFill>
                        <a:srgbClr val="0091DA"/>
                      </a:solidFill>
                      <a:prstDash val="solid"/>
                      <a:round/>
                      <a:headEnd type="none" w="med" len="med"/>
                      <a:tailEnd type="none" w="med" len="med"/>
                    </a:lnB>
                    <a:lnTlToBr>
                      <a:noFill/>
                    </a:lnTlToBr>
                    <a:lnBlToTr>
                      <a:noFill/>
                    </a:lnBlToTr>
                    <a:solidFill>
                      <a:schemeClr val="bg1">
                        <a:lumMod val="95000"/>
                      </a:schemeClr>
                    </a:solidFill>
                  </a:tcPr>
                </a:tc>
                <a:tc hMerge="1">
                  <a:txBody>
                    <a:bodyPr/>
                    <a:lstStyle/>
                    <a:p>
                      <a:endParaRPr lang="fr-FR"/>
                    </a:p>
                  </a:txBody>
                  <a:tcPr/>
                </a:tc>
                <a:tc>
                  <a:txBody>
                    <a:bodyPr/>
                    <a:lstStyle/>
                    <a:p>
                      <a:pPr marL="0" marR="0" lvl="0" indent="0" algn="ctr" defTabSz="914400" eaLnBrk="1" fontAlgn="auto" latinLnBrk="0" hangingPunct="1">
                        <a:lnSpc>
                          <a:spcPct val="115000"/>
                        </a:lnSpc>
                        <a:spcBef>
                          <a:spcPts val="0"/>
                        </a:spcBef>
                        <a:spcAft>
                          <a:spcPts val="0"/>
                        </a:spcAft>
                        <a:buClrTx/>
                        <a:buSzTx/>
                        <a:buFontTx/>
                        <a:buNone/>
                        <a:tabLst/>
                        <a:defRPr/>
                      </a:pPr>
                      <a:r>
                        <a:rPr lang="fr-FR" sz="900" dirty="0" smtClean="0">
                          <a:solidFill>
                            <a:schemeClr val="tx1"/>
                          </a:solidFill>
                          <a:effectLst/>
                          <a:latin typeface="Univers 45 Light" pitchFamily="2" charset="0"/>
                          <a:ea typeface="Calibri" panose="020F0502020204030204" pitchFamily="34" charset="0"/>
                          <a:cs typeface="Times New Roman" panose="02020603050405020304" pitchFamily="18" charset="0"/>
                        </a:rPr>
                        <a:t>N/A</a:t>
                      </a:r>
                      <a:endParaRPr lang="fr-FR" sz="900" dirty="0">
                        <a:solidFill>
                          <a:schemeClr val="tx1"/>
                        </a:solidFill>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6350" cap="flat" cmpd="sng" algn="ctr">
                      <a:solidFill>
                        <a:srgbClr val="0091DA"/>
                      </a:solidFill>
                      <a:prstDash val="solid"/>
                      <a:round/>
                      <a:headEnd type="none" w="med" len="med"/>
                      <a:tailEnd type="none" w="med" len="med"/>
                    </a:lnB>
                    <a:lnTlToBr>
                      <a:noFill/>
                    </a:lnTlToBr>
                    <a:lnBlToTr>
                      <a:noFill/>
                    </a:lnBlToTr>
                    <a:solidFill>
                      <a:schemeClr val="bg1">
                        <a:lumMod val="95000"/>
                      </a:schemeClr>
                    </a:solidFill>
                  </a:tcPr>
                </a:tc>
                <a:tc>
                  <a:txBody>
                    <a:bodyPr/>
                    <a:lstStyle/>
                    <a:p>
                      <a:pPr marL="0" marR="0" lvl="0" indent="0" algn="ctr" defTabSz="914400" eaLnBrk="1" fontAlgn="auto" latinLnBrk="0" hangingPunct="1">
                        <a:lnSpc>
                          <a:spcPct val="115000"/>
                        </a:lnSpc>
                        <a:spcBef>
                          <a:spcPts val="0"/>
                        </a:spcBef>
                        <a:spcAft>
                          <a:spcPts val="0"/>
                        </a:spcAft>
                        <a:buClrTx/>
                        <a:buSzTx/>
                        <a:buFontTx/>
                        <a:buNone/>
                        <a:tabLst/>
                        <a:defRPr/>
                      </a:pPr>
                      <a:r>
                        <a:rPr lang="fr-FR" sz="900" b="1" dirty="0" smtClean="0">
                          <a:solidFill>
                            <a:srgbClr val="FF0000"/>
                          </a:solidFill>
                          <a:effectLst/>
                          <a:latin typeface="Univers 45 Light" pitchFamily="2" charset="0"/>
                          <a:ea typeface="Calibri" panose="020F0502020204030204" pitchFamily="34" charset="0"/>
                          <a:cs typeface="Times New Roman" panose="02020603050405020304" pitchFamily="18" charset="0"/>
                        </a:rPr>
                        <a:t>Nous</a:t>
                      </a:r>
                      <a:r>
                        <a:rPr lang="fr-FR" sz="900" b="1" baseline="0" dirty="0" smtClean="0">
                          <a:solidFill>
                            <a:srgbClr val="FF0000"/>
                          </a:solidFill>
                          <a:effectLst/>
                          <a:latin typeface="Univers 45 Light" pitchFamily="2" charset="0"/>
                          <a:ea typeface="Calibri" panose="020F0502020204030204" pitchFamily="34" charset="0"/>
                          <a:cs typeface="Times New Roman" panose="02020603050405020304" pitchFamily="18" charset="0"/>
                        </a:rPr>
                        <a:t> sommes en attente des pièces justificatives afin de tester ce contrôle (voir slide documentation en attente)</a:t>
                      </a:r>
                      <a:endParaRPr lang="fr-FR" sz="900" b="1" dirty="0" smtClean="0">
                        <a:solidFill>
                          <a:srgbClr val="FF0000"/>
                        </a:solidFill>
                        <a:effectLst/>
                        <a:latin typeface="Univers 45 Light" pitchFamily="2" charset="0"/>
                        <a:ea typeface="Calibri" panose="020F0502020204030204" pitchFamily="34" charset="0"/>
                        <a:cs typeface="Times New Roman" panose="02020603050405020304" pitchFamily="18" charset="0"/>
                      </a:endParaRPr>
                    </a:p>
                    <a:p>
                      <a:pPr marL="0" marR="0" lvl="0" indent="0" algn="ctr" defTabSz="914400" eaLnBrk="1" fontAlgn="auto" latinLnBrk="0" hangingPunct="1">
                        <a:lnSpc>
                          <a:spcPct val="115000"/>
                        </a:lnSpc>
                        <a:spcBef>
                          <a:spcPts val="0"/>
                        </a:spcBef>
                        <a:spcAft>
                          <a:spcPts val="0"/>
                        </a:spcAft>
                        <a:buClrTx/>
                        <a:buSzTx/>
                        <a:buFontTx/>
                        <a:buNone/>
                        <a:tabLst/>
                        <a:defRPr/>
                      </a:pPr>
                      <a:endParaRPr lang="fr-FR" sz="900" b="1" dirty="0" smtClean="0">
                        <a:solidFill>
                          <a:srgbClr val="FF0000"/>
                        </a:solidFill>
                        <a:effectLst/>
                        <a:latin typeface="Univers 45 Light" pitchFamily="2" charset="0"/>
                        <a:ea typeface="Calibri" panose="020F0502020204030204" pitchFamily="34" charset="0"/>
                        <a:cs typeface="Times New Roman" panose="02020603050405020304" pitchFamily="18" charset="0"/>
                      </a:endParaRPr>
                    </a:p>
                    <a:p>
                      <a:pPr marL="0" marR="0" lvl="0" indent="0" algn="ctr" defTabSz="914400" eaLnBrk="1" fontAlgn="auto" latinLnBrk="0" hangingPunct="1">
                        <a:lnSpc>
                          <a:spcPct val="115000"/>
                        </a:lnSpc>
                        <a:spcBef>
                          <a:spcPts val="0"/>
                        </a:spcBef>
                        <a:spcAft>
                          <a:spcPts val="0"/>
                        </a:spcAft>
                        <a:buClrTx/>
                        <a:buSzTx/>
                        <a:buFontTx/>
                        <a:buNone/>
                        <a:tabLst/>
                        <a:defRPr/>
                      </a:pPr>
                      <a:r>
                        <a:rPr lang="fr-FR" sz="900" b="1" dirty="0" smtClean="0">
                          <a:solidFill>
                            <a:srgbClr val="FF0000"/>
                          </a:solidFill>
                          <a:effectLst/>
                          <a:latin typeface="Univers 45 Light" pitchFamily="2" charset="0"/>
                          <a:ea typeface="Calibri" panose="020F0502020204030204" pitchFamily="34" charset="0"/>
                          <a:cs typeface="Times New Roman" panose="02020603050405020304" pitchFamily="18" charset="0"/>
                        </a:rPr>
                        <a:t>Pour</a:t>
                      </a:r>
                      <a:r>
                        <a:rPr lang="fr-FR" sz="900" b="1" baseline="0" dirty="0" smtClean="0">
                          <a:solidFill>
                            <a:srgbClr val="FF0000"/>
                          </a:solidFill>
                          <a:effectLst/>
                          <a:latin typeface="Univers 45 Light" pitchFamily="2" charset="0"/>
                          <a:ea typeface="Calibri" panose="020F0502020204030204" pitchFamily="34" charset="0"/>
                          <a:cs typeface="Times New Roman" panose="02020603050405020304" pitchFamily="18" charset="0"/>
                        </a:rPr>
                        <a:t> l’exercice 2018, les tests de conception/application et d’efficacité étaient satisfaisants</a:t>
                      </a:r>
                      <a:endParaRPr lang="fr-FR" sz="900" b="1" dirty="0" smtClean="0">
                        <a:solidFill>
                          <a:srgbClr val="FF0000"/>
                        </a:solidFill>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6350" cap="flat" cmpd="sng" algn="ctr">
                      <a:solidFill>
                        <a:srgbClr val="0091DA"/>
                      </a:solidFill>
                      <a:prstDash val="solid"/>
                      <a:round/>
                      <a:headEnd type="none" w="med" len="med"/>
                      <a:tailEnd type="none" w="med" len="med"/>
                    </a:lnB>
                    <a:lnTlToBr>
                      <a:noFill/>
                    </a:lnTlToBr>
                    <a:lnBlToTr>
                      <a:noFill/>
                    </a:lnBlToTr>
                    <a:noFill/>
                  </a:tcPr>
                </a:tc>
              </a:tr>
            </a:tbl>
          </a:graphicData>
        </a:graphic>
      </p:graphicFrame>
      <p:sp>
        <p:nvSpPr>
          <p:cNvPr id="7" name="Rectangle 6"/>
          <p:cNvSpPr>
            <a:spLocks noChangeAspect="1" noChangeArrowheads="1"/>
          </p:cNvSpPr>
          <p:nvPr/>
        </p:nvSpPr>
        <p:spPr bwMode="auto">
          <a:xfrm>
            <a:off x="7235373" y="3660927"/>
            <a:ext cx="132991" cy="132020"/>
          </a:xfrm>
          <a:prstGeom prst="rect">
            <a:avLst/>
          </a:prstGeom>
          <a:solidFill>
            <a:srgbClr val="7AB800"/>
          </a:solidFill>
          <a:ln w="6350">
            <a:noFill/>
            <a:miter lim="800000"/>
            <a:headEnd/>
            <a:tailEnd/>
          </a:ln>
        </p:spPr>
        <p:txBody>
          <a:bodyPr lIns="0" tIns="0" rIns="0" bIns="0" anchor="ctr"/>
          <a:lstStyle/>
          <a:p>
            <a:pPr algn="ctr" defTabSz="762000" eaLnBrk="0" hangingPunct="0"/>
            <a:endParaRPr lang="fr-FR" sz="900">
              <a:solidFill>
                <a:srgbClr val="B21107"/>
              </a:solidFill>
              <a:sym typeface="Wingdings" pitchFamily="2" charset="2"/>
            </a:endParaRPr>
          </a:p>
        </p:txBody>
      </p:sp>
      <p:sp>
        <p:nvSpPr>
          <p:cNvPr id="10" name="Rectangle 9"/>
          <p:cNvSpPr>
            <a:spLocks noChangeAspect="1" noChangeArrowheads="1"/>
          </p:cNvSpPr>
          <p:nvPr/>
        </p:nvSpPr>
        <p:spPr bwMode="auto">
          <a:xfrm>
            <a:off x="8058822" y="3668301"/>
            <a:ext cx="132991" cy="132020"/>
          </a:xfrm>
          <a:prstGeom prst="rect">
            <a:avLst/>
          </a:prstGeom>
          <a:solidFill>
            <a:srgbClr val="7AB800"/>
          </a:solidFill>
          <a:ln w="6350">
            <a:noFill/>
            <a:miter lim="800000"/>
            <a:headEnd/>
            <a:tailEnd/>
          </a:ln>
        </p:spPr>
        <p:txBody>
          <a:bodyPr lIns="0" tIns="0" rIns="0" bIns="0" anchor="ctr"/>
          <a:lstStyle/>
          <a:p>
            <a:pPr algn="ctr" defTabSz="762000" eaLnBrk="0" hangingPunct="0"/>
            <a:endParaRPr lang="fr-FR" sz="900">
              <a:solidFill>
                <a:srgbClr val="B21107"/>
              </a:solidFill>
              <a:sym typeface="Wingdings" pitchFamily="2" charset="2"/>
            </a:endParaRPr>
          </a:p>
        </p:txBody>
      </p:sp>
    </p:spTree>
    <p:extLst>
      <p:ext uri="{BB962C8B-B14F-4D97-AF65-F5344CB8AC3E}">
        <p14:creationId xmlns:p14="http://schemas.microsoft.com/office/powerpoint/2010/main" val="386416232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ZoneTexte 4"/>
          <p:cNvSpPr txBox="1"/>
          <p:nvPr/>
        </p:nvSpPr>
        <p:spPr>
          <a:xfrm>
            <a:off x="881178" y="335139"/>
            <a:ext cx="4894781" cy="261610"/>
          </a:xfrm>
          <a:prstGeom prst="rect">
            <a:avLst/>
          </a:prstGeom>
          <a:noFill/>
        </p:spPr>
        <p:txBody>
          <a:bodyPr wrap="square" lIns="0" rIns="0" rtlCol="0">
            <a:spAutoFit/>
          </a:bodyPr>
          <a:lstStyle/>
          <a:p>
            <a:pPr defTabSz="472972"/>
            <a:r>
              <a:rPr lang="en-US" sz="1100" b="1" dirty="0" smtClean="0">
                <a:solidFill>
                  <a:srgbClr val="002060"/>
                </a:solidFill>
                <a:latin typeface="Univers LT Std 45 Light"/>
                <a:cs typeface="Univers LT Std 45 Light"/>
              </a:rPr>
              <a:t>[</a:t>
            </a:r>
            <a:r>
              <a:rPr lang="fr-FR" sz="1100" b="1" dirty="0">
                <a:solidFill>
                  <a:srgbClr val="002060"/>
                </a:solidFill>
                <a:latin typeface="Univers LT Std 45 Light"/>
                <a:cs typeface="Univers LT Std 45 Light"/>
              </a:rPr>
              <a:t>Principales observations sur le contrôle interne par processus revus</a:t>
            </a:r>
            <a:r>
              <a:rPr lang="en-US" sz="1100" b="1" dirty="0" smtClean="0">
                <a:solidFill>
                  <a:srgbClr val="002060"/>
                </a:solidFill>
                <a:latin typeface="Univers LT Std 45 Light"/>
                <a:cs typeface="Univers LT Std 45 Light"/>
              </a:rPr>
              <a:t>]</a:t>
            </a:r>
            <a:endParaRPr lang="en-US" sz="1100" b="1" dirty="0">
              <a:solidFill>
                <a:srgbClr val="002060"/>
              </a:solidFill>
              <a:latin typeface="Univers LT Std 45 Light"/>
              <a:cs typeface="Univers LT Std 45 Light"/>
            </a:endParaRPr>
          </a:p>
        </p:txBody>
      </p:sp>
      <p:sp>
        <p:nvSpPr>
          <p:cNvPr id="6" name="Titre 1"/>
          <p:cNvSpPr txBox="1">
            <a:spLocks/>
          </p:cNvSpPr>
          <p:nvPr/>
        </p:nvSpPr>
        <p:spPr>
          <a:xfrm>
            <a:off x="879967" y="666751"/>
            <a:ext cx="9731497" cy="942975"/>
          </a:xfrm>
          <a:prstGeom prst="rect">
            <a:avLst/>
          </a:prstGeom>
          <a:noFill/>
        </p:spPr>
        <p:txBody>
          <a:bodyPr vert="horz" lIns="0" tIns="0" rIns="0" bIns="0" rtlCol="0" anchor="t" anchorCtr="0">
            <a:noAutofit/>
          </a:bodyPr>
          <a:lstStyle>
            <a:lvl1pPr eaLnBrk="1" hangingPunct="1">
              <a:lnSpc>
                <a:spcPct val="70000"/>
              </a:lnSpc>
              <a:defRPr sz="3998">
                <a:solidFill>
                  <a:srgbClr val="003087"/>
                </a:solidFill>
                <a:latin typeface="KPMG Extralight" panose="020B0303030202040204" pitchFamily="34" charset="0"/>
                <a:cs typeface="KPMG Extralight" panose="020B0303030202040204" pitchFamily="34" charset="0"/>
              </a:defRPr>
            </a:lvl1pPr>
          </a:lstStyle>
          <a:p>
            <a:pPr lvl="0" defTabSz="914400"/>
            <a:r>
              <a:rPr lang="fr-FR" dirty="0" smtClean="0"/>
              <a:t>Production immobilisée – </a:t>
            </a:r>
            <a:r>
              <a:rPr lang="fr-FR" dirty="0" err="1" smtClean="0"/>
              <a:t>Flowchart</a:t>
            </a:r>
            <a:endParaRPr kumimoji="0" lang="fr-FR" sz="3998" b="0" i="0" u="none" strike="noStrike" kern="0" cap="none" spc="0" normalizeH="0" baseline="0" noProof="0" dirty="0">
              <a:ln>
                <a:noFill/>
              </a:ln>
              <a:solidFill>
                <a:srgbClr val="003087"/>
              </a:solidFill>
              <a:effectLst/>
              <a:uLnTx/>
              <a:uFillTx/>
              <a:latin typeface="KPMG Extralight" panose="020B0303030202040204" pitchFamily="34" charset="0"/>
            </a:endParaRPr>
          </a:p>
        </p:txBody>
      </p:sp>
      <p:sp>
        <p:nvSpPr>
          <p:cNvPr id="9" name="Rectangle 8"/>
          <p:cNvSpPr/>
          <p:nvPr/>
        </p:nvSpPr>
        <p:spPr>
          <a:xfrm>
            <a:off x="356755" y="1295472"/>
            <a:ext cx="10008522" cy="240123"/>
          </a:xfrm>
          <a:prstGeom prst="rect">
            <a:avLst/>
          </a:prstGeom>
        </p:spPr>
        <p:style>
          <a:lnRef idx="3">
            <a:schemeClr val="lt1"/>
          </a:lnRef>
          <a:fillRef idx="1">
            <a:schemeClr val="accent2"/>
          </a:fillRef>
          <a:effectRef idx="1">
            <a:schemeClr val="accent2"/>
          </a:effectRef>
          <a:fontRef idx="minor">
            <a:schemeClr val="lt1"/>
          </a:fontRef>
        </p:style>
        <p:txBody>
          <a:bodyPr rot="0" spcFirstLastPara="0" vertOverflow="overflow" horzOverflow="overflow" vert="horz" wrap="square" lIns="72746" tIns="36373" rIns="72746" bIns="36373" numCol="1" spcCol="0" rtlCol="0" fromWordArt="0" anchor="ctr" anchorCtr="0" forceAA="0" compatLnSpc="1">
            <a:prstTxWarp prst="textNoShape">
              <a:avLst/>
            </a:prstTxWarp>
            <a:noAutofit/>
          </a:bodyPr>
          <a:lstStyle/>
          <a:p>
            <a:r>
              <a:rPr lang="fr-FR" sz="1432" dirty="0"/>
              <a:t>Flowchart Production immobilisée (hors activité) | Believe (FY2019)</a:t>
            </a:r>
          </a:p>
        </p:txBody>
      </p:sp>
      <p:pic>
        <p:nvPicPr>
          <p:cNvPr id="7" name="Image 6"/>
          <p:cNvPicPr>
            <a:picLocks noChangeAspect="1"/>
          </p:cNvPicPr>
          <p:nvPr/>
        </p:nvPicPr>
        <p:blipFill>
          <a:blip r:embed="rId3"/>
          <a:stretch>
            <a:fillRect/>
          </a:stretch>
        </p:blipFill>
        <p:spPr>
          <a:xfrm>
            <a:off x="211548" y="1609726"/>
            <a:ext cx="10298936" cy="5165790"/>
          </a:xfrm>
          <a:prstGeom prst="rect">
            <a:avLst/>
          </a:prstGeom>
        </p:spPr>
      </p:pic>
    </p:spTree>
    <p:extLst>
      <p:ext uri="{BB962C8B-B14F-4D97-AF65-F5344CB8AC3E}">
        <p14:creationId xmlns:p14="http://schemas.microsoft.com/office/powerpoint/2010/main" val="402375120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ZoneTexte 4"/>
          <p:cNvSpPr txBox="1"/>
          <p:nvPr/>
        </p:nvSpPr>
        <p:spPr>
          <a:xfrm>
            <a:off x="881178" y="335139"/>
            <a:ext cx="4894781" cy="261610"/>
          </a:xfrm>
          <a:prstGeom prst="rect">
            <a:avLst/>
          </a:prstGeom>
          <a:noFill/>
        </p:spPr>
        <p:txBody>
          <a:bodyPr wrap="square" lIns="0" rIns="0" rtlCol="0">
            <a:spAutoFit/>
          </a:bodyPr>
          <a:lstStyle/>
          <a:p>
            <a:pPr defTabSz="472972"/>
            <a:r>
              <a:rPr lang="en-US" sz="1100" b="1" dirty="0" smtClean="0">
                <a:solidFill>
                  <a:srgbClr val="002060"/>
                </a:solidFill>
                <a:latin typeface="Univers LT Std 45 Light"/>
                <a:cs typeface="Univers LT Std 45 Light"/>
              </a:rPr>
              <a:t>[</a:t>
            </a:r>
            <a:r>
              <a:rPr lang="fr-FR" sz="1100" b="1" dirty="0">
                <a:solidFill>
                  <a:srgbClr val="002060"/>
                </a:solidFill>
                <a:latin typeface="Univers LT Std 45 Light"/>
                <a:cs typeface="Univers LT Std 45 Light"/>
              </a:rPr>
              <a:t>Principales observations sur le contrôle interne par processus revus</a:t>
            </a:r>
            <a:r>
              <a:rPr lang="en-US" sz="1100" b="1" dirty="0" smtClean="0">
                <a:solidFill>
                  <a:srgbClr val="002060"/>
                </a:solidFill>
                <a:latin typeface="Univers LT Std 45 Light"/>
                <a:cs typeface="Univers LT Std 45 Light"/>
              </a:rPr>
              <a:t>]</a:t>
            </a:r>
            <a:endParaRPr lang="en-US" sz="1100" b="1" dirty="0">
              <a:solidFill>
                <a:srgbClr val="002060"/>
              </a:solidFill>
              <a:latin typeface="Univers LT Std 45 Light"/>
              <a:cs typeface="Univers LT Std 45 Light"/>
            </a:endParaRPr>
          </a:p>
        </p:txBody>
      </p:sp>
      <p:sp>
        <p:nvSpPr>
          <p:cNvPr id="6" name="Titre 1"/>
          <p:cNvSpPr txBox="1">
            <a:spLocks/>
          </p:cNvSpPr>
          <p:nvPr/>
        </p:nvSpPr>
        <p:spPr>
          <a:xfrm>
            <a:off x="344300" y="260010"/>
            <a:ext cx="10347513" cy="1374056"/>
          </a:xfrm>
          <a:prstGeom prst="rect">
            <a:avLst/>
          </a:prstGeom>
          <a:noFill/>
        </p:spPr>
        <p:txBody>
          <a:bodyPr vert="horz" lIns="0" tIns="0" rIns="0" bIns="0" rtlCol="0" anchor="t" anchorCtr="0">
            <a:noAutofit/>
          </a:bodyPr>
          <a:lstStyle>
            <a:lvl1pPr eaLnBrk="1" hangingPunct="1">
              <a:lnSpc>
                <a:spcPct val="70000"/>
              </a:lnSpc>
              <a:defRPr sz="3998">
                <a:solidFill>
                  <a:srgbClr val="003087"/>
                </a:solidFill>
                <a:latin typeface="KPMG Extralight" panose="020B0303030202040204" pitchFamily="34" charset="0"/>
                <a:cs typeface="KPMG Extralight" panose="020B0303030202040204" pitchFamily="34" charset="0"/>
              </a:defRPr>
            </a:lvl1pPr>
          </a:lstStyle>
          <a:p>
            <a:pPr lvl="0" defTabSz="914400"/>
            <a:endParaRPr lang="fr-FR" dirty="0" smtClean="0"/>
          </a:p>
          <a:p>
            <a:pPr lvl="0" defTabSz="914400"/>
            <a:r>
              <a:rPr lang="fr-FR" sz="3600" dirty="0" smtClean="0"/>
              <a:t>Production </a:t>
            </a:r>
            <a:r>
              <a:rPr lang="fr-FR" sz="3600" dirty="0" smtClean="0"/>
              <a:t>Immobilisée </a:t>
            </a:r>
            <a:r>
              <a:rPr lang="fr-FR" dirty="0" smtClean="0"/>
              <a:t>– </a:t>
            </a:r>
            <a:r>
              <a:rPr lang="fr-FR" sz="2800" dirty="0" smtClean="0"/>
              <a:t>Contrôles pertinents identifiés</a:t>
            </a:r>
            <a:endParaRPr kumimoji="0" lang="fr-FR" sz="2800" b="0" i="0" u="none" strike="noStrike" kern="0" cap="none" spc="0" normalizeH="0" baseline="0" noProof="0" dirty="0">
              <a:ln>
                <a:noFill/>
              </a:ln>
              <a:solidFill>
                <a:srgbClr val="003087"/>
              </a:solidFill>
              <a:effectLst/>
              <a:uLnTx/>
              <a:uFillTx/>
            </a:endParaRPr>
          </a:p>
        </p:txBody>
      </p:sp>
      <p:graphicFrame>
        <p:nvGraphicFramePr>
          <p:cNvPr id="8" name="Group 72"/>
          <p:cNvGraphicFramePr>
            <a:graphicFrameLocks/>
          </p:cNvGraphicFramePr>
          <p:nvPr>
            <p:extLst>
              <p:ext uri="{D42A27DB-BD31-4B8C-83A1-F6EECF244321}">
                <p14:modId xmlns:p14="http://schemas.microsoft.com/office/powerpoint/2010/main" val="303472273"/>
              </p:ext>
            </p:extLst>
          </p:nvPr>
        </p:nvGraphicFramePr>
        <p:xfrm>
          <a:off x="259633" y="1094351"/>
          <a:ext cx="10090462" cy="4871975"/>
        </p:xfrm>
        <a:graphic>
          <a:graphicData uri="http://schemas.openxmlformats.org/drawingml/2006/table">
            <a:tbl>
              <a:tblPr/>
              <a:tblGrid>
                <a:gridCol w="297489"/>
                <a:gridCol w="1601855"/>
                <a:gridCol w="1930423"/>
                <a:gridCol w="812800"/>
                <a:gridCol w="694266"/>
                <a:gridCol w="635000"/>
                <a:gridCol w="719667"/>
                <a:gridCol w="677333"/>
                <a:gridCol w="2721629"/>
              </a:tblGrid>
              <a:tr h="186690">
                <a:tc rowSpan="2">
                  <a:txBody>
                    <a:bodyPr/>
                    <a:lstStyle/>
                    <a:p>
                      <a:pPr marL="0" marR="0" lvl="0" indent="0" algn="ctr" defTabSz="914400" rtl="0" eaLnBrk="1" fontAlgn="base" latinLnBrk="0" hangingPunct="1">
                        <a:lnSpc>
                          <a:spcPct val="100000"/>
                        </a:lnSpc>
                        <a:spcBef>
                          <a:spcPct val="40000"/>
                        </a:spcBef>
                        <a:spcAft>
                          <a:spcPct val="0"/>
                        </a:spcAft>
                        <a:buClrTx/>
                        <a:buSzTx/>
                        <a:buFontTx/>
                        <a:buNone/>
                        <a:tabLst/>
                      </a:pPr>
                      <a:endParaRPr kumimoji="0" lang="fr-FR" sz="800" b="1" i="0" u="none" strike="noStrike" kern="1200" cap="none" normalizeH="0" baseline="0" dirty="0" smtClean="0">
                        <a:ln>
                          <a:noFill/>
                        </a:ln>
                        <a:solidFill>
                          <a:schemeClr val="bg1"/>
                        </a:solidFill>
                        <a:effectLst/>
                        <a:latin typeface="Univers 45 Light" pitchFamily="2" charset="0"/>
                        <a:ea typeface="+mn-ea"/>
                        <a:cs typeface="+mn-cs"/>
                      </a:endParaRPr>
                    </a:p>
                  </a:txBody>
                  <a:tcPr marL="95250" marR="95250" marT="49530" marB="49530"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0091DA"/>
                    </a:solidFill>
                  </a:tcPr>
                </a:tc>
                <a:tc rowSpan="2">
                  <a:txBody>
                    <a:bodyPr/>
                    <a:lstStyle/>
                    <a:p>
                      <a:pPr marL="0" marR="0" lvl="0" indent="0" algn="ctr" defTabSz="914400" rtl="0" eaLnBrk="1" fontAlgn="base" latinLnBrk="0" hangingPunct="1">
                        <a:lnSpc>
                          <a:spcPct val="100000"/>
                        </a:lnSpc>
                        <a:spcBef>
                          <a:spcPct val="40000"/>
                        </a:spcBef>
                        <a:spcAft>
                          <a:spcPct val="0"/>
                        </a:spcAft>
                        <a:buClrTx/>
                        <a:buSzTx/>
                        <a:buFontTx/>
                        <a:buNone/>
                        <a:tabLst/>
                      </a:pPr>
                      <a:r>
                        <a:rPr kumimoji="0" lang="fr-FR" sz="900" b="1" i="0" u="none" strike="noStrike" kern="1200" cap="none" normalizeH="0" baseline="0" dirty="0" smtClean="0">
                          <a:ln>
                            <a:noFill/>
                          </a:ln>
                          <a:solidFill>
                            <a:schemeClr val="bg1"/>
                          </a:solidFill>
                          <a:effectLst/>
                          <a:latin typeface="+mn-lt"/>
                          <a:ea typeface="+mn-ea"/>
                          <a:cs typeface="+mn-cs"/>
                        </a:rPr>
                        <a:t>Risque couvert</a:t>
                      </a:r>
                    </a:p>
                  </a:txBody>
                  <a:tcPr marL="95250" marR="95250" marT="49530" marB="49530"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0091DA"/>
                    </a:solidFill>
                  </a:tcPr>
                </a:tc>
                <a:tc rowSpan="2">
                  <a:txBody>
                    <a:bodyPr/>
                    <a:lstStyle/>
                    <a:p>
                      <a:pPr marL="0" marR="0" lvl="0" indent="0" algn="ctr" defTabSz="914400" rtl="0" eaLnBrk="1" fontAlgn="base" latinLnBrk="0" hangingPunct="1">
                        <a:lnSpc>
                          <a:spcPct val="100000"/>
                        </a:lnSpc>
                        <a:spcBef>
                          <a:spcPct val="40000"/>
                        </a:spcBef>
                        <a:spcAft>
                          <a:spcPct val="0"/>
                        </a:spcAft>
                        <a:buClrTx/>
                        <a:buSzTx/>
                        <a:buFontTx/>
                        <a:buNone/>
                        <a:tabLst/>
                      </a:pPr>
                      <a:r>
                        <a:rPr kumimoji="0" lang="fr-FR" sz="900" b="1" i="0" u="none" strike="noStrike" kern="1200" cap="none" normalizeH="0" baseline="0" dirty="0" smtClean="0">
                          <a:ln>
                            <a:noFill/>
                          </a:ln>
                          <a:solidFill>
                            <a:schemeClr val="bg1"/>
                          </a:solidFill>
                          <a:effectLst/>
                          <a:latin typeface="+mn-lt"/>
                          <a:ea typeface="+mn-ea"/>
                          <a:cs typeface="+mn-cs"/>
                        </a:rPr>
                        <a:t>Description du contrôle</a:t>
                      </a:r>
                    </a:p>
                  </a:txBody>
                  <a:tcPr marL="95250" marR="95250" marT="49530" marB="49530"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0091DA"/>
                    </a:solidFill>
                  </a:tcPr>
                </a:tc>
                <a:tc rowSpan="2">
                  <a:txBody>
                    <a:bodyPr/>
                    <a:lstStyle/>
                    <a:p>
                      <a:pPr marL="0" marR="0" lvl="0" indent="0" algn="ctr" defTabSz="914400" rtl="0" eaLnBrk="1" fontAlgn="base" latinLnBrk="0" hangingPunct="1">
                        <a:lnSpc>
                          <a:spcPct val="100000"/>
                        </a:lnSpc>
                        <a:spcBef>
                          <a:spcPct val="40000"/>
                        </a:spcBef>
                        <a:spcAft>
                          <a:spcPct val="0"/>
                        </a:spcAft>
                        <a:buClrTx/>
                        <a:buSzTx/>
                        <a:buFontTx/>
                        <a:buNone/>
                        <a:tabLst/>
                      </a:pPr>
                      <a:r>
                        <a:rPr kumimoji="0" lang="fr-FR" sz="900" b="1" i="0" u="none" strike="noStrike" kern="1200" cap="none" normalizeH="0" baseline="0" dirty="0" smtClean="0">
                          <a:ln>
                            <a:noFill/>
                          </a:ln>
                          <a:solidFill>
                            <a:schemeClr val="bg1"/>
                          </a:solidFill>
                          <a:effectLst/>
                          <a:latin typeface="+mn-lt"/>
                          <a:ea typeface="+mn-ea"/>
                          <a:cs typeface="+mn-cs"/>
                        </a:rPr>
                        <a:t>Responsable</a:t>
                      </a:r>
                    </a:p>
                  </a:txBody>
                  <a:tcPr marL="95250" marR="95250" marT="49530" marB="49530"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0091DA"/>
                    </a:solidFill>
                  </a:tcPr>
                </a:tc>
                <a:tc rowSpan="2">
                  <a:txBody>
                    <a:bodyPr/>
                    <a:lstStyle/>
                    <a:p>
                      <a:pPr marL="0" marR="0" lvl="0" indent="0" algn="ctr" defTabSz="914400" rtl="0" eaLnBrk="1" fontAlgn="base" latinLnBrk="0" hangingPunct="1">
                        <a:lnSpc>
                          <a:spcPct val="100000"/>
                        </a:lnSpc>
                        <a:spcBef>
                          <a:spcPct val="40000"/>
                        </a:spcBef>
                        <a:spcAft>
                          <a:spcPct val="0"/>
                        </a:spcAft>
                        <a:buClrTx/>
                        <a:buSzTx/>
                        <a:buFontTx/>
                        <a:buNone/>
                        <a:tabLst/>
                      </a:pPr>
                      <a:r>
                        <a:rPr kumimoji="0" lang="fr-FR" sz="900" b="1" i="0" u="none" strike="noStrike" kern="1200" cap="none" normalizeH="0" baseline="0" dirty="0" smtClean="0">
                          <a:ln>
                            <a:noFill/>
                          </a:ln>
                          <a:solidFill>
                            <a:schemeClr val="bg1"/>
                          </a:solidFill>
                          <a:effectLst/>
                          <a:latin typeface="+mn-lt"/>
                          <a:ea typeface="+mn-ea"/>
                          <a:cs typeface="+mn-cs"/>
                        </a:rPr>
                        <a:t>Nature du contrôle</a:t>
                      </a:r>
                    </a:p>
                  </a:txBody>
                  <a:tcPr marL="95250" marR="95250" marT="49530" marB="49530"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0091DA"/>
                    </a:solidFill>
                  </a:tcPr>
                </a:tc>
                <a:tc rowSpan="2">
                  <a:txBody>
                    <a:bodyPr/>
                    <a:lstStyle/>
                    <a:p>
                      <a:pPr marL="0" marR="0" lvl="0" indent="0" algn="ctr" defTabSz="914400" rtl="0" eaLnBrk="1" fontAlgn="base" latinLnBrk="0" hangingPunct="1">
                        <a:lnSpc>
                          <a:spcPct val="100000"/>
                        </a:lnSpc>
                        <a:spcBef>
                          <a:spcPct val="40000"/>
                        </a:spcBef>
                        <a:spcAft>
                          <a:spcPct val="0"/>
                        </a:spcAft>
                        <a:buClrTx/>
                        <a:buSzTx/>
                        <a:buFontTx/>
                        <a:buNone/>
                        <a:tabLst/>
                      </a:pPr>
                      <a:r>
                        <a:rPr kumimoji="0" lang="fr-FR" sz="900" b="1" i="0" u="none" strike="noStrike" kern="1200" cap="none" normalizeH="0" baseline="0" dirty="0" smtClean="0">
                          <a:ln>
                            <a:noFill/>
                          </a:ln>
                          <a:solidFill>
                            <a:schemeClr val="bg1"/>
                          </a:solidFill>
                          <a:effectLst/>
                          <a:latin typeface="+mn-lt"/>
                          <a:ea typeface="+mn-ea"/>
                          <a:cs typeface="+mn-cs"/>
                        </a:rPr>
                        <a:t>Fréquence</a:t>
                      </a:r>
                    </a:p>
                  </a:txBody>
                  <a:tcPr marL="95250" marR="95250" marT="49530" marB="49530"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0091DA"/>
                    </a:solidFill>
                  </a:tcPr>
                </a:tc>
                <a:tc gridSpan="2">
                  <a:txBody>
                    <a:bodyPr/>
                    <a:lstStyle/>
                    <a:p>
                      <a:pPr marL="0" marR="0" lvl="0" indent="0" algn="ctr" defTabSz="762000" rtl="0" eaLnBrk="1" fontAlgn="base" latinLnBrk="0" hangingPunct="1">
                        <a:lnSpc>
                          <a:spcPct val="100000"/>
                        </a:lnSpc>
                        <a:spcBef>
                          <a:spcPts val="200"/>
                        </a:spcBef>
                        <a:spcAft>
                          <a:spcPts val="200"/>
                        </a:spcAft>
                        <a:buClrTx/>
                        <a:buSzTx/>
                        <a:buFontTx/>
                        <a:buNone/>
                        <a:tabLst/>
                        <a:defRPr/>
                      </a:pPr>
                      <a:r>
                        <a:rPr kumimoji="0" lang="fr-FR" sz="900" b="1" i="0" u="none" strike="noStrike" kern="1200" cap="none" spc="0" normalizeH="0" baseline="0" noProof="0" dirty="0" smtClean="0">
                          <a:ln>
                            <a:noFill/>
                          </a:ln>
                          <a:solidFill>
                            <a:srgbClr val="FFFFFF"/>
                          </a:solidFill>
                          <a:effectLst/>
                          <a:uLnTx/>
                          <a:uFillTx/>
                          <a:latin typeface="+mn-lt"/>
                          <a:ea typeface="+mn-ea"/>
                          <a:cs typeface="+mn-cs"/>
                        </a:rPr>
                        <a:t>Résultat du test</a:t>
                      </a:r>
                    </a:p>
                  </a:txBody>
                  <a:tcPr marL="54000" marR="54000" marT="54000" marB="54000"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0091DA"/>
                    </a:solidFill>
                  </a:tcPr>
                </a:tc>
                <a:tc hMerge="1">
                  <a:txBody>
                    <a:bodyPr/>
                    <a:lstStyle/>
                    <a:p>
                      <a:endParaRPr lang="fr-FR"/>
                    </a:p>
                  </a:txBody>
                  <a:tcPr/>
                </a:tc>
                <a:tc rowSpan="2">
                  <a:txBody>
                    <a:bodyPr/>
                    <a:lstStyle/>
                    <a:p>
                      <a:pPr marL="0" marR="0" lvl="0" indent="0" algn="ctr" defTabSz="762000" rtl="0" eaLnBrk="1" fontAlgn="base" latinLnBrk="0" hangingPunct="1">
                        <a:lnSpc>
                          <a:spcPct val="100000"/>
                        </a:lnSpc>
                        <a:spcBef>
                          <a:spcPts val="200"/>
                        </a:spcBef>
                        <a:spcAft>
                          <a:spcPts val="200"/>
                        </a:spcAft>
                        <a:buClrTx/>
                        <a:buSzTx/>
                        <a:buFontTx/>
                        <a:buNone/>
                        <a:tabLst/>
                        <a:defRPr/>
                      </a:pPr>
                      <a:r>
                        <a:rPr kumimoji="0" lang="fr-FR" sz="900" b="1" i="0" u="none" strike="noStrike" kern="1200" cap="none" spc="0" normalizeH="0" baseline="0" noProof="0" dirty="0" smtClean="0">
                          <a:ln>
                            <a:noFill/>
                          </a:ln>
                          <a:solidFill>
                            <a:srgbClr val="FFFFFF"/>
                          </a:solidFill>
                          <a:effectLst/>
                          <a:uLnTx/>
                          <a:uFillTx/>
                          <a:latin typeface="+mn-lt"/>
                          <a:ea typeface="+mn-ea"/>
                          <a:cs typeface="+mn-cs"/>
                        </a:rPr>
                        <a:t>Commentaire / Recommandations</a:t>
                      </a:r>
                    </a:p>
                  </a:txBody>
                  <a:tcPr marL="54000" marR="54000" marT="54000" marB="54000"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0091DA"/>
                    </a:solidFill>
                  </a:tcPr>
                </a:tc>
              </a:tr>
              <a:tr h="186690">
                <a:tc vMerge="1">
                  <a:txBody>
                    <a:bodyPr/>
                    <a:lstStyle/>
                    <a:p>
                      <a:endParaRPr lang="fr-FR"/>
                    </a:p>
                  </a:txBody>
                  <a:tcPr/>
                </a:tc>
                <a:tc vMerge="1">
                  <a:txBody>
                    <a:bodyPr/>
                    <a:lstStyle/>
                    <a:p>
                      <a:endParaRPr lang="fr-FR"/>
                    </a:p>
                  </a:txBody>
                  <a:tcPr/>
                </a:tc>
                <a:tc vMerge="1">
                  <a:txBody>
                    <a:bodyPr/>
                    <a:lstStyle/>
                    <a:p>
                      <a:endParaRPr lang="fr-FR"/>
                    </a:p>
                  </a:txBody>
                  <a:tcPr/>
                </a:tc>
                <a:tc vMerge="1">
                  <a:txBody>
                    <a:bodyPr/>
                    <a:lstStyle/>
                    <a:p>
                      <a:endParaRPr lang="fr-FR"/>
                    </a:p>
                  </a:txBody>
                  <a:tcPr/>
                </a:tc>
                <a:tc vMerge="1">
                  <a:txBody>
                    <a:bodyPr/>
                    <a:lstStyle/>
                    <a:p>
                      <a:endParaRPr lang="fr-FR"/>
                    </a:p>
                  </a:txBody>
                  <a:tcPr/>
                </a:tc>
                <a:tc vMerge="1">
                  <a:txBody>
                    <a:bodyPr/>
                    <a:lstStyle/>
                    <a:p>
                      <a:endParaRPr lang="fr-FR"/>
                    </a:p>
                  </a:txBody>
                  <a:tcPr/>
                </a:tc>
                <a:tc>
                  <a:txBody>
                    <a:bodyPr/>
                    <a:lstStyle/>
                    <a:p>
                      <a:pPr marL="0" marR="0" lvl="0" indent="0" algn="ctr" defTabSz="914400" rtl="0" eaLnBrk="1" fontAlgn="auto" latinLnBrk="0" hangingPunct="1">
                        <a:lnSpc>
                          <a:spcPct val="100000"/>
                        </a:lnSpc>
                        <a:spcBef>
                          <a:spcPts val="200"/>
                        </a:spcBef>
                        <a:spcAft>
                          <a:spcPts val="200"/>
                        </a:spcAft>
                        <a:buClrTx/>
                        <a:buSzTx/>
                        <a:buFontTx/>
                        <a:buNone/>
                        <a:tabLst/>
                        <a:defRPr/>
                      </a:pPr>
                      <a:r>
                        <a:rPr kumimoji="0" lang="fr-FR" sz="900" b="1" i="0" u="none" strike="noStrike" kern="1200" cap="none" spc="0" normalizeH="0" baseline="0" noProof="0" dirty="0" smtClean="0">
                          <a:ln>
                            <a:noFill/>
                          </a:ln>
                          <a:solidFill>
                            <a:srgbClr val="FFFFFF"/>
                          </a:solidFill>
                          <a:effectLst/>
                          <a:uLnTx/>
                          <a:uFillTx/>
                          <a:latin typeface="+mn-lt"/>
                          <a:ea typeface="+mn-ea"/>
                          <a:cs typeface="+mn-cs"/>
                        </a:rPr>
                        <a:t>Conception &amp; application</a:t>
                      </a:r>
                      <a:endParaRPr kumimoji="0" lang="fr-FR" sz="900" b="1" i="0" u="none" strike="noStrike" cap="none" normalizeH="0" baseline="30000" dirty="0" smtClean="0">
                        <a:ln>
                          <a:noFill/>
                        </a:ln>
                        <a:solidFill>
                          <a:schemeClr val="bg1"/>
                        </a:solidFill>
                        <a:effectLst/>
                        <a:latin typeface="+mn-lt"/>
                        <a:cs typeface="Arial" pitchFamily="34" charset="0"/>
                      </a:endParaRPr>
                    </a:p>
                  </a:txBody>
                  <a:tcPr marL="18000" marR="18000" marT="54000" marB="54000"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0091DA"/>
                    </a:solidFill>
                  </a:tcPr>
                </a:tc>
                <a:tc>
                  <a:txBody>
                    <a:bodyPr/>
                    <a:lstStyle/>
                    <a:p>
                      <a:pPr marL="0" marR="0" lvl="0" indent="0" algn="ctr" defTabSz="914400" rtl="0" eaLnBrk="1" fontAlgn="auto" latinLnBrk="0" hangingPunct="1">
                        <a:lnSpc>
                          <a:spcPct val="100000"/>
                        </a:lnSpc>
                        <a:spcBef>
                          <a:spcPts val="200"/>
                        </a:spcBef>
                        <a:spcAft>
                          <a:spcPts val="200"/>
                        </a:spcAft>
                        <a:buClrTx/>
                        <a:buSzTx/>
                        <a:buFontTx/>
                        <a:buNone/>
                        <a:tabLst/>
                        <a:defRPr/>
                      </a:pPr>
                      <a:r>
                        <a:rPr kumimoji="0" lang="fr-FR" sz="900" b="1" i="0" u="none" strike="noStrike" kern="1200" cap="none" spc="0" normalizeH="0" baseline="0" noProof="0" dirty="0" smtClean="0">
                          <a:ln>
                            <a:noFill/>
                          </a:ln>
                          <a:solidFill>
                            <a:srgbClr val="FFFFFF"/>
                          </a:solidFill>
                          <a:effectLst/>
                          <a:uLnTx/>
                          <a:uFillTx/>
                          <a:latin typeface="+mn-lt"/>
                          <a:ea typeface="+mn-ea"/>
                          <a:cs typeface="+mn-cs"/>
                        </a:rPr>
                        <a:t>Efficacité</a:t>
                      </a:r>
                      <a:endParaRPr kumimoji="0" lang="fr-FR" sz="900" b="0" i="0" u="none" strike="noStrike" cap="none" normalizeH="0" baseline="30000" dirty="0" smtClean="0">
                        <a:ln>
                          <a:noFill/>
                        </a:ln>
                        <a:solidFill>
                          <a:schemeClr val="bg1"/>
                        </a:solidFill>
                        <a:effectLst/>
                        <a:latin typeface="+mn-lt"/>
                        <a:cs typeface="Arial" pitchFamily="34" charset="0"/>
                      </a:endParaRPr>
                    </a:p>
                  </a:txBody>
                  <a:tcPr marL="18000" marR="18000" marT="54000" marB="54000"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0091DA"/>
                    </a:solidFill>
                  </a:tcPr>
                </a:tc>
                <a:tc vMerge="1">
                  <a:txBody>
                    <a:bodyPr/>
                    <a:lstStyle/>
                    <a:p>
                      <a:pPr marL="0" marR="0" lvl="0" indent="0" algn="ctr" defTabSz="914400" rtl="0" eaLnBrk="1" fontAlgn="auto" latinLnBrk="0" hangingPunct="1">
                        <a:lnSpc>
                          <a:spcPct val="100000"/>
                        </a:lnSpc>
                        <a:spcBef>
                          <a:spcPts val="200"/>
                        </a:spcBef>
                        <a:spcAft>
                          <a:spcPts val="200"/>
                        </a:spcAft>
                        <a:buClrTx/>
                        <a:buSzTx/>
                        <a:buFontTx/>
                        <a:buNone/>
                        <a:tabLst/>
                        <a:defRPr/>
                      </a:pPr>
                      <a:endParaRPr kumimoji="0" lang="fr-FR" sz="900" b="0" i="0" u="none" strike="noStrike" cap="none" normalizeH="0" baseline="30000" dirty="0" smtClean="0">
                        <a:ln>
                          <a:noFill/>
                        </a:ln>
                        <a:solidFill>
                          <a:schemeClr val="bg1"/>
                        </a:solidFill>
                        <a:effectLst/>
                        <a:latin typeface="Univers for KPMG" panose="020B0603020202020204" pitchFamily="34" charset="0"/>
                        <a:cs typeface="Arial" pitchFamily="34" charset="0"/>
                      </a:endParaRPr>
                    </a:p>
                  </a:txBody>
                  <a:tcPr marL="18000" marR="18000" marT="54000" marB="54000"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0091DA"/>
                    </a:solidFill>
                  </a:tcPr>
                </a:tc>
              </a:tr>
              <a:tr h="290534">
                <a:tc>
                  <a:txBody>
                    <a:bodyPr/>
                    <a:lstStyle/>
                    <a:p>
                      <a:pPr algn="ctr">
                        <a:lnSpc>
                          <a:spcPct val="115000"/>
                        </a:lnSpc>
                        <a:spcBef>
                          <a:spcPts val="0"/>
                        </a:spcBef>
                        <a:spcAft>
                          <a:spcPts val="0"/>
                        </a:spcAft>
                      </a:pPr>
                      <a:r>
                        <a:rPr lang="fr-FR" sz="800" b="1" dirty="0" smtClean="0">
                          <a:effectLst/>
                          <a:latin typeface="Univers 45 Light" pitchFamily="2" charset="0"/>
                          <a:ea typeface="Calibri" panose="020F0502020204030204" pitchFamily="34" charset="0"/>
                          <a:cs typeface="Times New Roman" panose="02020603050405020304" pitchFamily="18" charset="0"/>
                        </a:rPr>
                        <a:t>R1</a:t>
                      </a:r>
                    </a:p>
                    <a:p>
                      <a:pPr algn="ctr">
                        <a:lnSpc>
                          <a:spcPct val="115000"/>
                        </a:lnSpc>
                        <a:spcBef>
                          <a:spcPts val="0"/>
                        </a:spcBef>
                        <a:spcAft>
                          <a:spcPts val="0"/>
                        </a:spcAft>
                      </a:pPr>
                      <a:r>
                        <a:rPr lang="fr-FR" sz="800" b="1" dirty="0" smtClean="0">
                          <a:effectLst/>
                          <a:latin typeface="Univers 45 Light" pitchFamily="2" charset="0"/>
                          <a:ea typeface="Calibri" panose="020F0502020204030204" pitchFamily="34" charset="0"/>
                          <a:cs typeface="Times New Roman" panose="02020603050405020304" pitchFamily="18" charset="0"/>
                        </a:rPr>
                        <a:t>C1</a:t>
                      </a:r>
                    </a:p>
                    <a:p>
                      <a:pPr algn="ctr">
                        <a:lnSpc>
                          <a:spcPct val="115000"/>
                        </a:lnSpc>
                        <a:spcBef>
                          <a:spcPts val="0"/>
                        </a:spcBef>
                        <a:spcAft>
                          <a:spcPts val="0"/>
                        </a:spcAft>
                      </a:pPr>
                      <a:endParaRPr lang="fr-FR" sz="800" b="1" dirty="0" smtClean="0">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c>
                  <a:txBody>
                    <a:bodyPr/>
                    <a:lstStyle/>
                    <a:p>
                      <a:pPr marL="0" marR="0" lvl="0" indent="0" defTabSz="914400" eaLnBrk="1" fontAlgn="auto" latinLnBrk="0" hangingPunct="1">
                        <a:lnSpc>
                          <a:spcPct val="115000"/>
                        </a:lnSpc>
                        <a:spcBef>
                          <a:spcPts val="0"/>
                        </a:spcBef>
                        <a:spcAft>
                          <a:spcPts val="0"/>
                        </a:spcAft>
                        <a:buClrTx/>
                        <a:buSzTx/>
                        <a:buFontTx/>
                        <a:buNone/>
                        <a:tabLst/>
                        <a:defRPr/>
                      </a:pPr>
                      <a:r>
                        <a:rPr lang="fr-FR" sz="900" b="0" dirty="0" smtClean="0">
                          <a:solidFill>
                            <a:schemeClr val="tx1"/>
                          </a:solidFill>
                          <a:effectLst/>
                          <a:latin typeface="Univers 45 Light" pitchFamily="2" charset="0"/>
                          <a:ea typeface="Calibri" panose="020F0502020204030204" pitchFamily="34" charset="0"/>
                          <a:cs typeface="Times New Roman" panose="02020603050405020304" pitchFamily="18" charset="0"/>
                        </a:rPr>
                        <a:t>Risques de non-conformité des </a:t>
                      </a:r>
                      <a:r>
                        <a:rPr lang="fr-FR" sz="9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 factures avec les contrats.</a:t>
                      </a:r>
                    </a:p>
                    <a:p>
                      <a:pPr marL="0" marR="0" lvl="0" indent="0" defTabSz="914400" eaLnBrk="1" fontAlgn="auto" latinLnBrk="0" hangingPunct="1">
                        <a:lnSpc>
                          <a:spcPct val="115000"/>
                        </a:lnSpc>
                        <a:spcBef>
                          <a:spcPts val="0"/>
                        </a:spcBef>
                        <a:spcAft>
                          <a:spcPts val="0"/>
                        </a:spcAft>
                        <a:buClrTx/>
                        <a:buSzTx/>
                        <a:buFontTx/>
                        <a:buNone/>
                        <a:tabLst/>
                        <a:defRPr/>
                      </a:pPr>
                      <a:endParaRPr lang="fr-FR" sz="9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endParaRPr>
                    </a:p>
                    <a:p>
                      <a:pPr marL="0" marR="0" lvl="0" indent="0" defTabSz="914400" eaLnBrk="1" fontAlgn="auto" latinLnBrk="0" hangingPunct="1">
                        <a:lnSpc>
                          <a:spcPct val="115000"/>
                        </a:lnSpc>
                        <a:spcBef>
                          <a:spcPts val="0"/>
                        </a:spcBef>
                        <a:spcAft>
                          <a:spcPts val="0"/>
                        </a:spcAft>
                        <a:buClrTx/>
                        <a:buSzTx/>
                        <a:buFontTx/>
                        <a:buNone/>
                        <a:tabLst/>
                        <a:defRPr/>
                      </a:pPr>
                      <a:r>
                        <a:rPr lang="fr-FR" sz="9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Risque de non respect des obligations de vigilance en cas de recours à la sous-traitance : responsabilité financière à l’égard de l’URSSAF. </a:t>
                      </a:r>
                      <a:endParaRPr lang="fr-FR" sz="900" b="0" dirty="0" smtClean="0">
                        <a:solidFill>
                          <a:schemeClr val="tx1"/>
                        </a:solidFill>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fr-FR" sz="8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Contrôle réalisé au travers d’un tableau de suivi des contrats de consulting et rapprochement avec les factures.</a:t>
                      </a:r>
                    </a:p>
                    <a:p>
                      <a:pPr marL="0" marR="0" lvl="0" indent="0" defTabSz="914400" eaLnBrk="1" fontAlgn="auto" latinLnBrk="0" hangingPunct="1">
                        <a:lnSpc>
                          <a:spcPct val="100000"/>
                        </a:lnSpc>
                        <a:spcBef>
                          <a:spcPts val="0"/>
                        </a:spcBef>
                        <a:spcAft>
                          <a:spcPts val="0"/>
                        </a:spcAft>
                        <a:buClrTx/>
                        <a:buSzTx/>
                        <a:buFontTx/>
                        <a:buNone/>
                        <a:tabLst/>
                        <a:defRPr/>
                      </a:pPr>
                      <a:r>
                        <a:rPr lang="fr-FR" sz="8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Les contrats de sous-traitance sont gérés et conservés par les directeurs. </a:t>
                      </a:r>
                    </a:p>
                    <a:p>
                      <a:pPr lvl="0"/>
                      <a:endParaRPr lang="fr-FR" sz="8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c>
                  <a:txBody>
                    <a:bodyPr/>
                    <a:lstStyle/>
                    <a:p>
                      <a:pPr marL="0" marR="0" lvl="0" indent="0" algn="ctr" defTabSz="914400" eaLnBrk="1" fontAlgn="auto" latinLnBrk="0" hangingPunct="1">
                        <a:lnSpc>
                          <a:spcPct val="115000"/>
                        </a:lnSpc>
                        <a:spcBef>
                          <a:spcPts val="0"/>
                        </a:spcBef>
                        <a:spcAft>
                          <a:spcPts val="0"/>
                        </a:spcAft>
                        <a:buClrTx/>
                        <a:buSzTx/>
                        <a:buFontTx/>
                        <a:buNone/>
                        <a:tabLst/>
                        <a:defRPr/>
                      </a:pPr>
                      <a:r>
                        <a:rPr lang="fr-FR" sz="800" dirty="0" smtClean="0">
                          <a:effectLst/>
                          <a:latin typeface="Univers 45 Light" pitchFamily="2" charset="0"/>
                          <a:ea typeface="Calibri" panose="020F0502020204030204" pitchFamily="34" charset="0"/>
                          <a:cs typeface="Times New Roman" panose="02020603050405020304" pitchFamily="18" charset="0"/>
                        </a:rPr>
                        <a:t>Directeurs</a:t>
                      </a:r>
                    </a:p>
                    <a:p>
                      <a:pPr marL="0" marR="0" lvl="0" indent="0" algn="ctr" defTabSz="914400" eaLnBrk="1" fontAlgn="auto" latinLnBrk="0" hangingPunct="1">
                        <a:lnSpc>
                          <a:spcPct val="115000"/>
                        </a:lnSpc>
                        <a:spcBef>
                          <a:spcPts val="0"/>
                        </a:spcBef>
                        <a:spcAft>
                          <a:spcPts val="0"/>
                        </a:spcAft>
                        <a:buClrTx/>
                        <a:buSzTx/>
                        <a:buFontTx/>
                        <a:buNone/>
                        <a:tabLst/>
                        <a:defRPr/>
                      </a:pPr>
                      <a:r>
                        <a:rPr lang="fr-FR" sz="800" dirty="0" smtClean="0">
                          <a:effectLst/>
                          <a:latin typeface="Univers 45 Light" pitchFamily="2" charset="0"/>
                          <a:ea typeface="Calibri" panose="020F0502020204030204" pitchFamily="34" charset="0"/>
                          <a:cs typeface="Times New Roman" panose="02020603050405020304" pitchFamily="18" charset="0"/>
                        </a:rPr>
                        <a:t>Contrôle</a:t>
                      </a:r>
                      <a:r>
                        <a:rPr lang="fr-FR" sz="800" baseline="0" dirty="0" smtClean="0">
                          <a:effectLst/>
                          <a:latin typeface="Univers 45 Light" pitchFamily="2" charset="0"/>
                          <a:ea typeface="Calibri" panose="020F0502020204030204" pitchFamily="34" charset="0"/>
                          <a:cs typeface="Times New Roman" panose="02020603050405020304" pitchFamily="18" charset="0"/>
                        </a:rPr>
                        <a:t> de gestion</a:t>
                      </a:r>
                      <a:endParaRPr lang="fr-FR" sz="800" dirty="0" smtClean="0">
                        <a:effectLst/>
                        <a:latin typeface="Univers 45 Light" pitchFamily="2" charset="0"/>
                        <a:ea typeface="Calibri" panose="020F0502020204030204" pitchFamily="34" charset="0"/>
                        <a:cs typeface="Times New Roman" panose="02020603050405020304" pitchFamily="18" charset="0"/>
                      </a:endParaRPr>
                    </a:p>
                    <a:p>
                      <a:pPr algn="ctr">
                        <a:lnSpc>
                          <a:spcPct val="115000"/>
                        </a:lnSpc>
                        <a:spcBef>
                          <a:spcPts val="0"/>
                        </a:spcBef>
                        <a:spcAft>
                          <a:spcPts val="0"/>
                        </a:spcAft>
                      </a:pPr>
                      <a:endParaRPr lang="fr-FR" sz="800" dirty="0" smtClean="0">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c>
                  <a:txBody>
                    <a:bodyPr/>
                    <a:lstStyle/>
                    <a:p>
                      <a:pPr marL="0" marR="0" lvl="0" indent="0" algn="ctr" defTabSz="914400" eaLnBrk="1" fontAlgn="auto" latinLnBrk="0" hangingPunct="1">
                        <a:lnSpc>
                          <a:spcPct val="115000"/>
                        </a:lnSpc>
                        <a:spcBef>
                          <a:spcPts val="0"/>
                        </a:spcBef>
                        <a:spcAft>
                          <a:spcPts val="0"/>
                        </a:spcAft>
                        <a:buClrTx/>
                        <a:buSzTx/>
                        <a:buFontTx/>
                        <a:buNone/>
                        <a:tabLst/>
                        <a:defRPr/>
                      </a:pPr>
                      <a:r>
                        <a:rPr lang="fr-FR" sz="800" dirty="0" smtClean="0">
                          <a:effectLst/>
                          <a:latin typeface="Univers 45 Light" pitchFamily="2" charset="0"/>
                          <a:ea typeface="Calibri" panose="020F0502020204030204" pitchFamily="34" charset="0"/>
                          <a:cs typeface="Times New Roman" panose="02020603050405020304" pitchFamily="18" charset="0"/>
                        </a:rPr>
                        <a:t>Manuel</a:t>
                      </a: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c>
                  <a:txBody>
                    <a:bodyPr/>
                    <a:lstStyle/>
                    <a:p>
                      <a:pPr marL="0" marR="0" lvl="0" indent="0" algn="ctr" defTabSz="914400" eaLnBrk="1" fontAlgn="auto" latinLnBrk="0" hangingPunct="1">
                        <a:lnSpc>
                          <a:spcPct val="115000"/>
                        </a:lnSpc>
                        <a:spcBef>
                          <a:spcPts val="0"/>
                        </a:spcBef>
                        <a:spcAft>
                          <a:spcPts val="0"/>
                        </a:spcAft>
                        <a:buClrTx/>
                        <a:buSzTx/>
                        <a:buFontTx/>
                        <a:buNone/>
                        <a:tabLst/>
                        <a:defRPr/>
                      </a:pPr>
                      <a:r>
                        <a:rPr lang="fr-FR" sz="800" dirty="0" smtClean="0">
                          <a:effectLst/>
                          <a:latin typeface="Univers 45 Light" pitchFamily="2" charset="0"/>
                          <a:ea typeface="Calibri" panose="020F0502020204030204" pitchFamily="34" charset="0"/>
                          <a:cs typeface="Times New Roman" panose="02020603050405020304" pitchFamily="18" charset="0"/>
                        </a:rPr>
                        <a:t>Ponctuel</a:t>
                      </a:r>
                      <a:endParaRPr lang="fr-FR" sz="800" dirty="0">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c>
                  <a:txBody>
                    <a:bodyPr/>
                    <a:lstStyle/>
                    <a:p>
                      <a:pPr algn="ctr">
                        <a:lnSpc>
                          <a:spcPct val="115000"/>
                        </a:lnSpc>
                        <a:spcBef>
                          <a:spcPts val="0"/>
                        </a:spcBef>
                        <a:spcAft>
                          <a:spcPts val="0"/>
                        </a:spcAft>
                      </a:pPr>
                      <a:endParaRPr lang="fr-FR" sz="800" dirty="0">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solidFill>
                      <a:schemeClr val="bg1">
                        <a:lumMod val="95000"/>
                      </a:schemeClr>
                    </a:solidFill>
                  </a:tcPr>
                </a:tc>
                <a:tc>
                  <a:txBody>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lang="fr-FR" sz="800" dirty="0" smtClean="0">
                        <a:solidFill>
                          <a:schemeClr val="tx1"/>
                        </a:solidFill>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solidFill>
                      <a:schemeClr val="bg1">
                        <a:lumMod val="95000"/>
                      </a:schemeClr>
                    </a:solidFill>
                  </a:tcPr>
                </a:tc>
                <a:tc>
                  <a:txBody>
                    <a:bodyPr/>
                    <a:lstStyle/>
                    <a:p>
                      <a:pPr marL="0" marR="0" lvl="0" indent="0" algn="ctr" defTabSz="914400" eaLnBrk="1" fontAlgn="auto" latinLnBrk="0" hangingPunct="1">
                        <a:lnSpc>
                          <a:spcPct val="115000"/>
                        </a:lnSpc>
                        <a:spcBef>
                          <a:spcPts val="0"/>
                        </a:spcBef>
                        <a:spcAft>
                          <a:spcPts val="0"/>
                        </a:spcAft>
                        <a:buClrTx/>
                        <a:buSzTx/>
                        <a:buFontTx/>
                        <a:buNone/>
                        <a:tabLst/>
                        <a:defRPr/>
                      </a:pPr>
                      <a:r>
                        <a:rPr lang="fr-FR" sz="8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Nous recommandons la mise en place d’un contrôle semestriel des obligations  en cas de conclusion d’un contrat de sous-traitance pour un montant supérieur à 5 k€ HT. </a:t>
                      </a:r>
                    </a:p>
                    <a:p>
                      <a:pPr lvl="0"/>
                      <a:r>
                        <a:rPr lang="fr-FR" sz="8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 Respect des obligations de vigilance (articles L. 8222-1 et D. 8222-5 du code de travail) : Extrait </a:t>
                      </a:r>
                      <a:r>
                        <a:rPr lang="fr-FR" sz="800" b="0" baseline="0" dirty="0" err="1" smtClean="0">
                          <a:solidFill>
                            <a:schemeClr val="tx1"/>
                          </a:solidFill>
                          <a:effectLst/>
                          <a:latin typeface="Univers 45 Light" pitchFamily="2" charset="0"/>
                          <a:ea typeface="Calibri" panose="020F0502020204030204" pitchFamily="34" charset="0"/>
                          <a:cs typeface="Times New Roman" panose="02020603050405020304" pitchFamily="18" charset="0"/>
                        </a:rPr>
                        <a:t>Kbis</a:t>
                      </a:r>
                      <a:r>
                        <a:rPr lang="fr-FR" sz="8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 Attestation de fourniture des déclarations sociales et de paiement des cotisations URSSAF de moins de 6 mois.</a:t>
                      </a:r>
                    </a:p>
                    <a:p>
                      <a:pPr lvl="0"/>
                      <a:r>
                        <a:rPr lang="fr-FR" sz="8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 Respect des obligations de diligence (article L. 8222-5 du code de travail) :</a:t>
                      </a:r>
                    </a:p>
                    <a:p>
                      <a:pPr lvl="1"/>
                      <a:r>
                        <a:rPr lang="fr-FR" sz="8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    Vérification de l’authenticité de l’attestation de vigilance  remise par le sous-traitant,</a:t>
                      </a:r>
                    </a:p>
                    <a:p>
                      <a:pPr lvl="1"/>
                      <a:r>
                        <a:rPr lang="fr-FR" sz="8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    Vérifier l’exactitude des informations figurant sur l’attestation transmise ainsi que le délai de validité de l’attestation (moins de 6 mois), </a:t>
                      </a:r>
                    </a:p>
                    <a:p>
                      <a:pPr lvl="1"/>
                      <a:r>
                        <a:rPr lang="fr-FR" sz="8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    Obligation d’informer le sous-traitant par LRAR de régulariser sans délai la situation. </a:t>
                      </a: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r>
              <a:tr h="290534">
                <a:tc rowSpan="2">
                  <a:txBody>
                    <a:bodyPr/>
                    <a:lstStyle/>
                    <a:p>
                      <a:pPr algn="ctr">
                        <a:lnSpc>
                          <a:spcPct val="115000"/>
                        </a:lnSpc>
                        <a:spcBef>
                          <a:spcPts val="0"/>
                        </a:spcBef>
                        <a:spcAft>
                          <a:spcPts val="0"/>
                        </a:spcAft>
                      </a:pPr>
                      <a:r>
                        <a:rPr lang="fr-FR" sz="800" b="1" dirty="0" smtClean="0">
                          <a:effectLst/>
                          <a:latin typeface="Univers 45 Light" pitchFamily="2" charset="0"/>
                          <a:ea typeface="Calibri" panose="020F0502020204030204" pitchFamily="34" charset="0"/>
                          <a:cs typeface="Times New Roman" panose="02020603050405020304" pitchFamily="18" charset="0"/>
                        </a:rPr>
                        <a:t>R2</a:t>
                      </a:r>
                    </a:p>
                    <a:p>
                      <a:pPr algn="ctr">
                        <a:lnSpc>
                          <a:spcPct val="115000"/>
                        </a:lnSpc>
                        <a:spcBef>
                          <a:spcPts val="0"/>
                        </a:spcBef>
                        <a:spcAft>
                          <a:spcPts val="0"/>
                        </a:spcAft>
                      </a:pPr>
                      <a:r>
                        <a:rPr lang="fr-FR" sz="800" b="1" dirty="0" smtClean="0">
                          <a:effectLst/>
                          <a:latin typeface="Univers 45 Light" pitchFamily="2" charset="0"/>
                          <a:ea typeface="Calibri" panose="020F0502020204030204" pitchFamily="34" charset="0"/>
                          <a:cs typeface="Times New Roman" panose="02020603050405020304" pitchFamily="18" charset="0"/>
                        </a:rPr>
                        <a:t>C2</a:t>
                      </a:r>
                    </a:p>
                  </a:txBody>
                  <a:tcPr marL="44450" marR="44450" marT="0" marB="0" anchor="ctr">
                    <a:lnL w="12700" cap="flat" cmpd="sng" algn="ctr">
                      <a:no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c rowSpan="2">
                  <a:txBody>
                    <a:bodyPr/>
                    <a:lstStyle/>
                    <a:p>
                      <a:pPr>
                        <a:lnSpc>
                          <a:spcPct val="115000"/>
                        </a:lnSpc>
                        <a:spcBef>
                          <a:spcPts val="0"/>
                        </a:spcBef>
                        <a:spcAft>
                          <a:spcPts val="0"/>
                        </a:spcAft>
                      </a:pPr>
                      <a:r>
                        <a:rPr lang="fr-FR" sz="900" b="0" dirty="0" err="1" smtClean="0">
                          <a:solidFill>
                            <a:schemeClr val="tx1"/>
                          </a:solidFill>
                          <a:effectLst/>
                          <a:latin typeface="Univers 45 Light" pitchFamily="2" charset="0"/>
                          <a:ea typeface="Calibri" panose="020F0502020204030204" pitchFamily="34" charset="0"/>
                          <a:cs typeface="Times New Roman" panose="02020603050405020304" pitchFamily="18" charset="0"/>
                        </a:rPr>
                        <a:t>Sur-évaluation</a:t>
                      </a:r>
                      <a:r>
                        <a:rPr lang="fr-FR" sz="900" b="0" dirty="0" smtClean="0">
                          <a:solidFill>
                            <a:schemeClr val="tx1"/>
                          </a:solidFill>
                          <a:effectLst/>
                          <a:latin typeface="Univers 45 Light" pitchFamily="2" charset="0"/>
                          <a:ea typeface="Calibri" panose="020F0502020204030204" pitchFamily="34" charset="0"/>
                          <a:cs typeface="Times New Roman" panose="02020603050405020304" pitchFamily="18" charset="0"/>
                        </a:rPr>
                        <a:t> de la production immobilisée</a:t>
                      </a:r>
                    </a:p>
                  </a:txBody>
                  <a:tcPr marL="44450" marR="44450" marT="0" marB="0" anchor="ctr">
                    <a:lnL w="12700"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c rowSpan="2">
                  <a:txBody>
                    <a:bodyPr/>
                    <a:lstStyle/>
                    <a:p>
                      <a:pPr algn="l">
                        <a:lnSpc>
                          <a:spcPct val="115000"/>
                        </a:lnSpc>
                        <a:spcBef>
                          <a:spcPts val="0"/>
                        </a:spcBef>
                        <a:spcAft>
                          <a:spcPts val="0"/>
                        </a:spcAft>
                      </a:pPr>
                      <a:r>
                        <a:rPr lang="fr-FR" sz="8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Contrôle que les personnes identifiées/affectées par les directeurs sont prises en compte dans la production </a:t>
                      </a:r>
                      <a:r>
                        <a:rPr lang="fr-FR" sz="800" b="0" baseline="0" dirty="0" err="1" smtClean="0">
                          <a:solidFill>
                            <a:schemeClr val="tx1"/>
                          </a:solidFill>
                          <a:effectLst/>
                          <a:latin typeface="Univers 45 Light" pitchFamily="2" charset="0"/>
                          <a:ea typeface="Calibri" panose="020F0502020204030204" pitchFamily="34" charset="0"/>
                          <a:cs typeface="Times New Roman" panose="02020603050405020304" pitchFamily="18" charset="0"/>
                        </a:rPr>
                        <a:t>immo</a:t>
                      </a:r>
                      <a:r>
                        <a:rPr lang="fr-FR" sz="8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 TECH.</a:t>
                      </a:r>
                    </a:p>
                    <a:p>
                      <a:pPr marL="0" marR="0" lvl="0" indent="0" algn="l" defTabSz="914400" eaLnBrk="1" fontAlgn="auto" latinLnBrk="0" hangingPunct="1">
                        <a:lnSpc>
                          <a:spcPct val="115000"/>
                        </a:lnSpc>
                        <a:spcBef>
                          <a:spcPts val="0"/>
                        </a:spcBef>
                        <a:spcAft>
                          <a:spcPts val="0"/>
                        </a:spcAft>
                        <a:buClrTx/>
                        <a:buSzTx/>
                        <a:buFontTx/>
                        <a:buNone/>
                        <a:tabLst/>
                        <a:defRPr/>
                      </a:pPr>
                      <a:r>
                        <a:rPr lang="fr-FR" sz="8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En effet, les coûts de développement correspondant à la </a:t>
                      </a:r>
                      <a:r>
                        <a:rPr lang="fr-FR" sz="800" b="0" baseline="0" dirty="0" err="1" smtClean="0">
                          <a:solidFill>
                            <a:schemeClr val="tx1"/>
                          </a:solidFill>
                          <a:effectLst/>
                          <a:latin typeface="Univers 45 Light" pitchFamily="2" charset="0"/>
                          <a:ea typeface="Calibri" panose="020F0502020204030204" pitchFamily="34" charset="0"/>
                          <a:cs typeface="Times New Roman" panose="02020603050405020304" pitchFamily="18" charset="0"/>
                        </a:rPr>
                        <a:t>Prod</a:t>
                      </a:r>
                      <a:r>
                        <a:rPr lang="fr-FR" sz="8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 </a:t>
                      </a:r>
                      <a:r>
                        <a:rPr lang="fr-FR" sz="800" b="0" baseline="0" dirty="0" err="1" smtClean="0">
                          <a:solidFill>
                            <a:schemeClr val="tx1"/>
                          </a:solidFill>
                          <a:effectLst/>
                          <a:latin typeface="Univers 45 Light" pitchFamily="2" charset="0"/>
                          <a:ea typeface="Calibri" panose="020F0502020204030204" pitchFamily="34" charset="0"/>
                          <a:cs typeface="Times New Roman" panose="02020603050405020304" pitchFamily="18" charset="0"/>
                        </a:rPr>
                        <a:t>immo</a:t>
                      </a:r>
                      <a:r>
                        <a:rPr lang="fr-FR" sz="8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 TECH (développement) sont essentiellement  constitués de la masse salariale des développeurs informatiques internes affectés à 100%.</a:t>
                      </a:r>
                    </a:p>
                    <a:p>
                      <a:pPr marL="0" marR="0" lvl="0" indent="0" algn="l" defTabSz="914400" eaLnBrk="1" fontAlgn="auto" latinLnBrk="0" hangingPunct="1">
                        <a:lnSpc>
                          <a:spcPct val="115000"/>
                        </a:lnSpc>
                        <a:spcBef>
                          <a:spcPts val="0"/>
                        </a:spcBef>
                        <a:spcAft>
                          <a:spcPts val="0"/>
                        </a:spcAft>
                        <a:buClrTx/>
                        <a:buSzTx/>
                        <a:buFontTx/>
                        <a:buNone/>
                        <a:tabLst/>
                        <a:defRPr/>
                      </a:pPr>
                      <a:endParaRPr lang="fr-FR" sz="8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endParaRPr>
                    </a:p>
                    <a:p>
                      <a:pPr marL="0" marR="0" lvl="0" indent="0" algn="l" defTabSz="914400" eaLnBrk="1" fontAlgn="auto" latinLnBrk="0" hangingPunct="1">
                        <a:lnSpc>
                          <a:spcPct val="115000"/>
                        </a:lnSpc>
                        <a:spcBef>
                          <a:spcPts val="0"/>
                        </a:spcBef>
                        <a:spcAft>
                          <a:spcPts val="0"/>
                        </a:spcAft>
                        <a:buClrTx/>
                        <a:buSzTx/>
                        <a:buFontTx/>
                        <a:buNone/>
                        <a:tabLst/>
                        <a:defRPr/>
                      </a:pPr>
                      <a:r>
                        <a:rPr lang="fr-FR" sz="8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Contrôle au global du projet sur la TECH.</a:t>
                      </a: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c>
                  <a:txBody>
                    <a:bodyPr/>
                    <a:lstStyle/>
                    <a:p>
                      <a:pPr algn="ctr">
                        <a:lnSpc>
                          <a:spcPct val="115000"/>
                        </a:lnSpc>
                        <a:spcBef>
                          <a:spcPts val="0"/>
                        </a:spcBef>
                        <a:spcAft>
                          <a:spcPts val="0"/>
                        </a:spcAft>
                      </a:pPr>
                      <a:r>
                        <a:rPr lang="fr-FR" sz="800" dirty="0" smtClean="0">
                          <a:effectLst/>
                          <a:latin typeface="Univers 45 Light" pitchFamily="2" charset="0"/>
                          <a:ea typeface="Calibri" panose="020F0502020204030204" pitchFamily="34" charset="0"/>
                          <a:cs typeface="Times New Roman" panose="02020603050405020304" pitchFamily="18" charset="0"/>
                        </a:rPr>
                        <a:t>Service TECH</a:t>
                      </a: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c>
                  <a:txBody>
                    <a:bodyPr/>
                    <a:lstStyle/>
                    <a:p>
                      <a:pPr algn="ctr">
                        <a:lnSpc>
                          <a:spcPct val="115000"/>
                        </a:lnSpc>
                        <a:spcBef>
                          <a:spcPts val="0"/>
                        </a:spcBef>
                        <a:spcAft>
                          <a:spcPts val="0"/>
                        </a:spcAft>
                      </a:pPr>
                      <a:r>
                        <a:rPr lang="fr-FR" sz="800" dirty="0" smtClean="0">
                          <a:effectLst/>
                          <a:latin typeface="Univers 45 Light" pitchFamily="2" charset="0"/>
                          <a:ea typeface="Calibri" panose="020F0502020204030204" pitchFamily="34" charset="0"/>
                          <a:cs typeface="Times New Roman" panose="02020603050405020304" pitchFamily="18" charset="0"/>
                        </a:rPr>
                        <a:t>Manuel</a:t>
                      </a:r>
                      <a:endParaRPr lang="fr-FR" sz="800" dirty="0">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c>
                  <a:txBody>
                    <a:bodyPr/>
                    <a:lstStyle/>
                    <a:p>
                      <a:pPr algn="ctr">
                        <a:lnSpc>
                          <a:spcPct val="115000"/>
                        </a:lnSpc>
                        <a:spcBef>
                          <a:spcPts val="0"/>
                        </a:spcBef>
                        <a:spcAft>
                          <a:spcPts val="0"/>
                        </a:spcAft>
                      </a:pPr>
                      <a:r>
                        <a:rPr lang="fr-FR" sz="800" dirty="0" smtClean="0">
                          <a:effectLst/>
                          <a:latin typeface="Univers 45 Light" pitchFamily="2" charset="0"/>
                          <a:ea typeface="Calibri" panose="020F0502020204030204" pitchFamily="34" charset="0"/>
                          <a:cs typeface="Times New Roman" panose="02020603050405020304" pitchFamily="18" charset="0"/>
                        </a:rPr>
                        <a:t>Récurrent </a:t>
                      </a:r>
                      <a:endParaRPr lang="fr-FR" sz="800" dirty="0">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c>
                  <a:txBody>
                    <a:bodyPr/>
                    <a:lstStyle/>
                    <a:p>
                      <a:pPr algn="ctr">
                        <a:lnSpc>
                          <a:spcPct val="115000"/>
                        </a:lnSpc>
                        <a:spcBef>
                          <a:spcPts val="0"/>
                        </a:spcBef>
                        <a:spcAft>
                          <a:spcPts val="0"/>
                        </a:spcAft>
                      </a:pPr>
                      <a:r>
                        <a:rPr lang="fr-FR" sz="800" dirty="0" smtClean="0">
                          <a:effectLst/>
                          <a:latin typeface="Univers 45 Light" pitchFamily="2" charset="0"/>
                          <a:ea typeface="Calibri" panose="020F0502020204030204" pitchFamily="34" charset="0"/>
                          <a:cs typeface="Times New Roman" panose="02020603050405020304" pitchFamily="18" charset="0"/>
                        </a:rPr>
                        <a:t>N/A</a:t>
                      </a:r>
                      <a:endParaRPr lang="fr-FR" sz="800" dirty="0">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solidFill>
                      <a:schemeClr val="bg1">
                        <a:lumMod val="95000"/>
                      </a:schemeClr>
                    </a:solidFill>
                  </a:tcPr>
                </a:tc>
                <a:tc>
                  <a:txBody>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fr-FR" sz="800" dirty="0" smtClean="0">
                          <a:solidFill>
                            <a:schemeClr val="tx1"/>
                          </a:solidFill>
                          <a:effectLst/>
                          <a:latin typeface="Univers 45 Light" pitchFamily="2" charset="0"/>
                          <a:ea typeface="Calibri" panose="020F0502020204030204" pitchFamily="34" charset="0"/>
                          <a:cs typeface="Times New Roman" panose="02020603050405020304" pitchFamily="18" charset="0"/>
                        </a:rPr>
                        <a:t>N/A</a:t>
                      </a: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solidFill>
                      <a:schemeClr val="bg1">
                        <a:lumMod val="95000"/>
                      </a:schemeClr>
                    </a:solidFill>
                  </a:tcPr>
                </a:tc>
                <a:tc>
                  <a:txBody>
                    <a:bodyPr/>
                    <a:lstStyle/>
                    <a:p>
                      <a:pPr marL="0" indent="0" algn="ctr">
                        <a:lnSpc>
                          <a:spcPct val="115000"/>
                        </a:lnSpc>
                        <a:spcBef>
                          <a:spcPts val="0"/>
                        </a:spcBef>
                        <a:spcAft>
                          <a:spcPts val="0"/>
                        </a:spcAft>
                        <a:buFontTx/>
                        <a:buNone/>
                      </a:pPr>
                      <a:r>
                        <a:rPr lang="fr-FR" sz="8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Nous recommandons la mise  en place de feuilles de temps afin d’évaluer les temps réellement alloués à la production immobilisée </a:t>
                      </a:r>
                    </a:p>
                    <a:p>
                      <a:pPr marL="0" indent="0" algn="ctr">
                        <a:lnSpc>
                          <a:spcPct val="115000"/>
                        </a:lnSpc>
                        <a:spcBef>
                          <a:spcPts val="0"/>
                        </a:spcBef>
                        <a:spcAft>
                          <a:spcPts val="0"/>
                        </a:spcAft>
                        <a:buFontTx/>
                        <a:buNone/>
                      </a:pPr>
                      <a:r>
                        <a:rPr lang="fr-FR" sz="8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[distinction des temps affectés aux développements des nouvelles fonctionnalités/modifications,  des temps non activables (maintenance, mise à jour)]</a:t>
                      </a: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r>
              <a:tr h="290534">
                <a:tc vMerge="1">
                  <a:txBody>
                    <a:bodyPr/>
                    <a:lstStyle/>
                    <a:p>
                      <a:pPr algn="ctr">
                        <a:lnSpc>
                          <a:spcPct val="115000"/>
                        </a:lnSpc>
                        <a:spcBef>
                          <a:spcPts val="0"/>
                        </a:spcBef>
                        <a:spcAft>
                          <a:spcPts val="0"/>
                        </a:spcAft>
                      </a:pPr>
                      <a:endParaRPr lang="fr-FR" sz="900" dirty="0" smtClean="0">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noFill/>
                  </a:tcPr>
                </a:tc>
                <a:tc vMerge="1">
                  <a:txBody>
                    <a:bodyPr/>
                    <a:lstStyle/>
                    <a:p>
                      <a:pPr>
                        <a:lnSpc>
                          <a:spcPct val="115000"/>
                        </a:lnSpc>
                        <a:spcBef>
                          <a:spcPts val="0"/>
                        </a:spcBef>
                        <a:spcAft>
                          <a:spcPts val="0"/>
                        </a:spcAft>
                      </a:pPr>
                      <a:endParaRPr lang="fr-FR" sz="900" b="0" dirty="0" smtClean="0">
                        <a:solidFill>
                          <a:schemeClr val="tx1"/>
                        </a:solidFill>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noFill/>
                  </a:tcPr>
                </a:tc>
                <a:tc vMerge="1">
                  <a:txBody>
                    <a:bodyPr/>
                    <a:lstStyle/>
                    <a:p>
                      <a:pPr>
                        <a:lnSpc>
                          <a:spcPct val="115000"/>
                        </a:lnSpc>
                        <a:spcBef>
                          <a:spcPts val="0"/>
                        </a:spcBef>
                        <a:spcAft>
                          <a:spcPts val="0"/>
                        </a:spcAft>
                      </a:pPr>
                      <a:endParaRPr lang="fr-FR" sz="9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solidFill>
                        <a:schemeClr val="bg1">
                          <a:lumMod val="65000"/>
                        </a:schemeClr>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c>
                  <a:txBody>
                    <a:bodyPr/>
                    <a:lstStyle/>
                    <a:p>
                      <a:pPr algn="ctr">
                        <a:lnSpc>
                          <a:spcPct val="115000"/>
                        </a:lnSpc>
                        <a:spcBef>
                          <a:spcPts val="0"/>
                        </a:spcBef>
                        <a:spcAft>
                          <a:spcPts val="0"/>
                        </a:spcAft>
                      </a:pPr>
                      <a:r>
                        <a:rPr lang="fr-FR" sz="800" dirty="0" smtClean="0">
                          <a:effectLst/>
                          <a:latin typeface="Univers 45 Light" pitchFamily="2" charset="0"/>
                          <a:ea typeface="Calibri" panose="020F0502020204030204" pitchFamily="34" charset="0"/>
                          <a:cs typeface="Times New Roman" panose="02020603050405020304" pitchFamily="18" charset="0"/>
                        </a:rPr>
                        <a:t>Service</a:t>
                      </a:r>
                      <a:r>
                        <a:rPr lang="fr-FR" sz="800" baseline="0" dirty="0" smtClean="0">
                          <a:effectLst/>
                          <a:latin typeface="Univers 45 Light" pitchFamily="2" charset="0"/>
                          <a:ea typeface="Calibri" panose="020F0502020204030204" pitchFamily="34" charset="0"/>
                          <a:cs typeface="Times New Roman" panose="02020603050405020304" pitchFamily="18" charset="0"/>
                        </a:rPr>
                        <a:t> TECH</a:t>
                      </a:r>
                    </a:p>
                    <a:p>
                      <a:pPr algn="ctr">
                        <a:lnSpc>
                          <a:spcPct val="115000"/>
                        </a:lnSpc>
                        <a:spcBef>
                          <a:spcPts val="0"/>
                        </a:spcBef>
                        <a:spcAft>
                          <a:spcPts val="0"/>
                        </a:spcAft>
                      </a:pPr>
                      <a:r>
                        <a:rPr lang="fr-FR" sz="800" baseline="0" dirty="0" smtClean="0">
                          <a:effectLst/>
                          <a:latin typeface="Univers 45 Light" pitchFamily="2" charset="0"/>
                          <a:ea typeface="Calibri" panose="020F0502020204030204" pitchFamily="34" charset="0"/>
                          <a:cs typeface="Times New Roman" panose="02020603050405020304" pitchFamily="18" charset="0"/>
                        </a:rPr>
                        <a:t>Contrôle de gestion</a:t>
                      </a:r>
                      <a:endParaRPr lang="fr-FR" sz="800" dirty="0">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c>
                  <a:txBody>
                    <a:bodyPr/>
                    <a:lstStyle/>
                    <a:p>
                      <a:pPr marL="0" marR="0" lvl="0" indent="0" algn="ctr" defTabSz="914400" eaLnBrk="1" fontAlgn="auto" latinLnBrk="0" hangingPunct="1">
                        <a:lnSpc>
                          <a:spcPct val="115000"/>
                        </a:lnSpc>
                        <a:spcBef>
                          <a:spcPts val="0"/>
                        </a:spcBef>
                        <a:spcAft>
                          <a:spcPts val="0"/>
                        </a:spcAft>
                        <a:buClrTx/>
                        <a:buSzTx/>
                        <a:buFontTx/>
                        <a:buNone/>
                        <a:tabLst/>
                        <a:defRPr/>
                      </a:pPr>
                      <a:r>
                        <a:rPr lang="fr-FR" sz="800" dirty="0" smtClean="0">
                          <a:effectLst/>
                          <a:latin typeface="Univers 45 Light" pitchFamily="2" charset="0"/>
                          <a:ea typeface="Calibri" panose="020F0502020204030204" pitchFamily="34" charset="0"/>
                          <a:cs typeface="Times New Roman" panose="02020603050405020304" pitchFamily="18" charset="0"/>
                        </a:rPr>
                        <a:t>Manuel</a:t>
                      </a: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c>
                  <a:txBody>
                    <a:bodyPr/>
                    <a:lstStyle/>
                    <a:p>
                      <a:pPr marL="0" marR="0" lvl="0" indent="0" algn="ctr" defTabSz="914400" eaLnBrk="1" fontAlgn="auto" latinLnBrk="0" hangingPunct="1">
                        <a:lnSpc>
                          <a:spcPct val="115000"/>
                        </a:lnSpc>
                        <a:spcBef>
                          <a:spcPts val="0"/>
                        </a:spcBef>
                        <a:spcAft>
                          <a:spcPts val="0"/>
                        </a:spcAft>
                        <a:buClrTx/>
                        <a:buSzTx/>
                        <a:buFontTx/>
                        <a:buNone/>
                        <a:tabLst/>
                        <a:defRPr/>
                      </a:pPr>
                      <a:r>
                        <a:rPr lang="fr-FR" sz="800" dirty="0" smtClean="0">
                          <a:effectLst/>
                          <a:latin typeface="Univers 45 Light" pitchFamily="2" charset="0"/>
                          <a:ea typeface="Calibri" panose="020F0502020204030204" pitchFamily="34" charset="0"/>
                          <a:cs typeface="Times New Roman" panose="02020603050405020304" pitchFamily="18" charset="0"/>
                        </a:rPr>
                        <a:t>Annuelle</a:t>
                      </a: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c>
                  <a:txBody>
                    <a:bodyPr/>
                    <a:lstStyle/>
                    <a:p>
                      <a:pPr algn="ctr">
                        <a:lnSpc>
                          <a:spcPct val="115000"/>
                        </a:lnSpc>
                        <a:spcBef>
                          <a:spcPts val="0"/>
                        </a:spcBef>
                        <a:spcAft>
                          <a:spcPts val="0"/>
                        </a:spcAft>
                      </a:pPr>
                      <a:r>
                        <a:rPr lang="fr-FR" sz="800" dirty="0" smtClean="0">
                          <a:effectLst/>
                          <a:latin typeface="Univers 45 Light" pitchFamily="2" charset="0"/>
                          <a:ea typeface="Calibri" panose="020F0502020204030204" pitchFamily="34" charset="0"/>
                          <a:cs typeface="Times New Roman" panose="02020603050405020304" pitchFamily="18" charset="0"/>
                        </a:rPr>
                        <a:t>N/A</a:t>
                      </a:r>
                      <a:endParaRPr lang="fr-FR" sz="800" dirty="0">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solidFill>
                      <a:schemeClr val="bg1">
                        <a:lumMod val="95000"/>
                      </a:schemeClr>
                    </a:solidFill>
                  </a:tcPr>
                </a:tc>
                <a:tc>
                  <a:txBody>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fr-FR" sz="800" dirty="0" smtClean="0">
                          <a:solidFill>
                            <a:schemeClr val="tx1"/>
                          </a:solidFill>
                          <a:effectLst/>
                          <a:latin typeface="Univers 45 Light" pitchFamily="2" charset="0"/>
                          <a:ea typeface="Calibri" panose="020F0502020204030204" pitchFamily="34" charset="0"/>
                          <a:cs typeface="Times New Roman" panose="02020603050405020304" pitchFamily="18" charset="0"/>
                        </a:rPr>
                        <a:t>N/A</a:t>
                      </a: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solidFill>
                      <a:schemeClr val="bg1">
                        <a:lumMod val="95000"/>
                      </a:schemeClr>
                    </a:solidFill>
                  </a:tcPr>
                </a:tc>
                <a:tc>
                  <a:txBody>
                    <a:bodyPr/>
                    <a:lstStyle/>
                    <a:p>
                      <a:pPr marL="0" marR="0" lvl="0" indent="0" algn="ctr" defTabSz="914400" eaLnBrk="1" fontAlgn="auto" latinLnBrk="0" hangingPunct="1">
                        <a:lnSpc>
                          <a:spcPct val="115000"/>
                        </a:lnSpc>
                        <a:spcBef>
                          <a:spcPts val="0"/>
                        </a:spcBef>
                        <a:spcAft>
                          <a:spcPts val="0"/>
                        </a:spcAft>
                        <a:buClrTx/>
                        <a:buSzTx/>
                        <a:buFontTx/>
                        <a:buNone/>
                        <a:tabLst/>
                        <a:defRPr/>
                      </a:pPr>
                      <a:r>
                        <a:rPr lang="fr-FR" sz="800" dirty="0" smtClean="0">
                          <a:effectLst/>
                          <a:latin typeface="Univers 45 Light" pitchFamily="2" charset="0"/>
                          <a:ea typeface="Calibri" panose="020F0502020204030204" pitchFamily="34" charset="0"/>
                          <a:cs typeface="Times New Roman" panose="02020603050405020304" pitchFamily="18" charset="0"/>
                        </a:rPr>
                        <a:t>Nous</a:t>
                      </a:r>
                      <a:r>
                        <a:rPr lang="fr-FR" sz="800" baseline="0" dirty="0" smtClean="0">
                          <a:effectLst/>
                          <a:latin typeface="Univers 45 Light" pitchFamily="2" charset="0"/>
                          <a:ea typeface="Calibri" panose="020F0502020204030204" pitchFamily="34" charset="0"/>
                          <a:cs typeface="Times New Roman" panose="02020603050405020304" pitchFamily="18" charset="0"/>
                        </a:rPr>
                        <a:t> recommandons la mise en </a:t>
                      </a:r>
                      <a:r>
                        <a:rPr lang="fr-FR" sz="800" dirty="0" smtClean="0">
                          <a:effectLst/>
                          <a:latin typeface="Univers 45 Light" pitchFamily="2" charset="0"/>
                          <a:ea typeface="Calibri" panose="020F0502020204030204" pitchFamily="34" charset="0"/>
                          <a:cs typeface="Times New Roman" panose="02020603050405020304" pitchFamily="18" charset="0"/>
                        </a:rPr>
                        <a:t>place d’un suivi descriptif des développements des nouvelles fonctionnalités et évolutions des versions apportés </a:t>
                      </a:r>
                      <a:r>
                        <a:rPr lang="fr-FR" sz="800" baseline="0" dirty="0" smtClean="0">
                          <a:effectLst/>
                          <a:latin typeface="Univers 45 Light" pitchFamily="2" charset="0"/>
                          <a:ea typeface="Calibri" panose="020F0502020204030204" pitchFamily="34" charset="0"/>
                          <a:cs typeface="Times New Roman" panose="02020603050405020304" pitchFamily="18" charset="0"/>
                        </a:rPr>
                        <a:t>(détail des versions ou des fonctionnalités) </a:t>
                      </a:r>
                    </a:p>
                    <a:p>
                      <a:pPr marL="0" marR="0" lvl="0" indent="0" algn="ctr" defTabSz="914400" eaLnBrk="1" fontAlgn="auto" latinLnBrk="0" hangingPunct="1">
                        <a:lnSpc>
                          <a:spcPct val="115000"/>
                        </a:lnSpc>
                        <a:spcBef>
                          <a:spcPts val="0"/>
                        </a:spcBef>
                        <a:spcAft>
                          <a:spcPts val="0"/>
                        </a:spcAft>
                        <a:buClrTx/>
                        <a:buSzTx/>
                        <a:buFontTx/>
                        <a:buNone/>
                        <a:tabLst/>
                        <a:defRPr/>
                      </a:pPr>
                      <a:r>
                        <a:rPr lang="fr-FR" sz="8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Suivi de l’évolution de l’obsolescence des versions antérieurement développées ou des projets abandonnés.</a:t>
                      </a: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r>
              <a:tr h="1052265">
                <a:tc>
                  <a:txBody>
                    <a:bodyPr/>
                    <a:lstStyle/>
                    <a:p>
                      <a:pPr algn="ctr">
                        <a:lnSpc>
                          <a:spcPct val="115000"/>
                        </a:lnSpc>
                        <a:spcBef>
                          <a:spcPts val="0"/>
                        </a:spcBef>
                        <a:spcAft>
                          <a:spcPts val="0"/>
                        </a:spcAft>
                      </a:pPr>
                      <a:r>
                        <a:rPr lang="fr-FR" sz="800" dirty="0" smtClean="0">
                          <a:solidFill>
                            <a:schemeClr val="tx1"/>
                          </a:solidFill>
                          <a:effectLst/>
                          <a:latin typeface="Univers 45 Light" pitchFamily="2" charset="0"/>
                          <a:ea typeface="Calibri" panose="020F0502020204030204" pitchFamily="34" charset="0"/>
                          <a:cs typeface="Times New Roman" panose="02020603050405020304" pitchFamily="18" charset="0"/>
                        </a:rPr>
                        <a:t>R3</a:t>
                      </a:r>
                    </a:p>
                    <a:p>
                      <a:pPr algn="ctr">
                        <a:lnSpc>
                          <a:spcPct val="115000"/>
                        </a:lnSpc>
                        <a:spcBef>
                          <a:spcPts val="0"/>
                        </a:spcBef>
                        <a:spcAft>
                          <a:spcPts val="0"/>
                        </a:spcAft>
                      </a:pPr>
                      <a:r>
                        <a:rPr lang="fr-FR" sz="800" dirty="0" smtClean="0">
                          <a:solidFill>
                            <a:schemeClr val="tx1"/>
                          </a:solidFill>
                          <a:effectLst/>
                          <a:latin typeface="Univers 45 Light" pitchFamily="2" charset="0"/>
                          <a:ea typeface="Calibri" panose="020F0502020204030204" pitchFamily="34" charset="0"/>
                          <a:cs typeface="Times New Roman" panose="02020603050405020304" pitchFamily="18" charset="0"/>
                        </a:rPr>
                        <a:t>C3</a:t>
                      </a:r>
                    </a:p>
                  </a:txBody>
                  <a:tcPr marL="44450" marR="44450" marT="0" marB="0" anchor="ctr">
                    <a:lnL w="12700" cap="flat" cmpd="sng" algn="ctr">
                      <a:no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c>
                  <a:txBody>
                    <a:bodyPr/>
                    <a:lstStyle/>
                    <a:p>
                      <a:pPr>
                        <a:lnSpc>
                          <a:spcPct val="115000"/>
                        </a:lnSpc>
                        <a:spcBef>
                          <a:spcPts val="0"/>
                        </a:spcBef>
                        <a:spcAft>
                          <a:spcPts val="0"/>
                        </a:spcAft>
                      </a:pPr>
                      <a:r>
                        <a:rPr lang="fr-FR" sz="900" b="0" dirty="0" smtClean="0">
                          <a:solidFill>
                            <a:schemeClr val="tx1"/>
                          </a:solidFill>
                          <a:effectLst/>
                          <a:latin typeface="Univers 45 Light" pitchFamily="2" charset="0"/>
                          <a:ea typeface="Calibri" panose="020F0502020204030204" pitchFamily="34" charset="0"/>
                          <a:cs typeface="Times New Roman" panose="02020603050405020304" pitchFamily="18" charset="0"/>
                        </a:rPr>
                        <a:t>Risque d’évaluation de la production immobilisée</a:t>
                      </a:r>
                      <a:r>
                        <a:rPr lang="fr-FR" sz="9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 </a:t>
                      </a:r>
                      <a:endParaRPr lang="fr-FR" sz="900" b="0" dirty="0" smtClean="0">
                        <a:solidFill>
                          <a:schemeClr val="tx1"/>
                        </a:solidFill>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c>
                  <a:txBody>
                    <a:bodyPr/>
                    <a:lstStyle/>
                    <a:p>
                      <a:pPr marL="0" marR="0" lvl="0" indent="0" defTabSz="914400" eaLnBrk="1" fontAlgn="auto" latinLnBrk="0" hangingPunct="1">
                        <a:lnSpc>
                          <a:spcPct val="115000"/>
                        </a:lnSpc>
                        <a:spcBef>
                          <a:spcPts val="0"/>
                        </a:spcBef>
                        <a:spcAft>
                          <a:spcPts val="0"/>
                        </a:spcAft>
                        <a:buClrTx/>
                        <a:buSzTx/>
                        <a:buFontTx/>
                        <a:buNone/>
                        <a:tabLst/>
                        <a:defRPr/>
                      </a:pPr>
                      <a:r>
                        <a:rPr lang="fr-FR" sz="8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Chaque projet à un </a:t>
                      </a:r>
                      <a:r>
                        <a:rPr lang="fr-FR" sz="800" b="0" i="1"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Id Project , </a:t>
                      </a:r>
                      <a:r>
                        <a:rPr lang="fr-FR" sz="8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un retour aux contrats et à l’identification du projet afin de distinguer les dépenses imputables à l’activité MASTERING/CLIP (amortissables) de  celles imputables à l’activité Artistes services (non amortissables). </a:t>
                      </a:r>
                    </a:p>
                  </a:txBody>
                  <a:tcPr marL="44450" marR="44450" marT="0" marB="0" anchor="ctr">
                    <a:lnL w="12700"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c>
                  <a:txBody>
                    <a:bodyPr/>
                    <a:lstStyle/>
                    <a:p>
                      <a:pPr marL="0" marR="0" lvl="0" indent="0" algn="ctr" defTabSz="914400" eaLnBrk="1" fontAlgn="auto" latinLnBrk="0" hangingPunct="1">
                        <a:lnSpc>
                          <a:spcPct val="115000"/>
                        </a:lnSpc>
                        <a:spcBef>
                          <a:spcPts val="0"/>
                        </a:spcBef>
                        <a:spcAft>
                          <a:spcPts val="0"/>
                        </a:spcAft>
                        <a:buClrTx/>
                        <a:buSzTx/>
                        <a:buFontTx/>
                        <a:buNone/>
                        <a:tabLst/>
                        <a:defRPr/>
                      </a:pPr>
                      <a:r>
                        <a:rPr lang="fr-FR" sz="80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Contrôle de gestion</a:t>
                      </a:r>
                      <a:endParaRPr lang="fr-FR" sz="800" dirty="0" smtClean="0">
                        <a:solidFill>
                          <a:schemeClr val="tx1"/>
                        </a:solidFill>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c>
                  <a:txBody>
                    <a:bodyPr/>
                    <a:lstStyle/>
                    <a:p>
                      <a:pPr marL="0" marR="0" lvl="0" indent="0" algn="ctr" defTabSz="914400" eaLnBrk="1" fontAlgn="auto" latinLnBrk="0" hangingPunct="1">
                        <a:lnSpc>
                          <a:spcPct val="115000"/>
                        </a:lnSpc>
                        <a:spcBef>
                          <a:spcPts val="0"/>
                        </a:spcBef>
                        <a:spcAft>
                          <a:spcPts val="0"/>
                        </a:spcAft>
                        <a:buClrTx/>
                        <a:buSzTx/>
                        <a:buFontTx/>
                        <a:buNone/>
                        <a:tabLst/>
                        <a:defRPr/>
                      </a:pPr>
                      <a:r>
                        <a:rPr lang="fr-FR" sz="800" dirty="0" smtClean="0">
                          <a:solidFill>
                            <a:schemeClr val="tx1"/>
                          </a:solidFill>
                          <a:effectLst/>
                          <a:latin typeface="Univers 45 Light" pitchFamily="2" charset="0"/>
                          <a:ea typeface="Calibri" panose="020F0502020204030204" pitchFamily="34" charset="0"/>
                          <a:cs typeface="Times New Roman" panose="02020603050405020304" pitchFamily="18" charset="0"/>
                        </a:rPr>
                        <a:t>Manuel</a:t>
                      </a: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c>
                  <a:txBody>
                    <a:bodyPr/>
                    <a:lstStyle/>
                    <a:p>
                      <a:pPr marL="0" marR="0" lvl="0" indent="0" algn="ctr" defTabSz="914400" eaLnBrk="1" fontAlgn="auto" latinLnBrk="0" hangingPunct="1">
                        <a:lnSpc>
                          <a:spcPct val="115000"/>
                        </a:lnSpc>
                        <a:spcBef>
                          <a:spcPts val="0"/>
                        </a:spcBef>
                        <a:spcAft>
                          <a:spcPts val="0"/>
                        </a:spcAft>
                        <a:buClrTx/>
                        <a:buSzTx/>
                        <a:buFontTx/>
                        <a:buNone/>
                        <a:tabLst/>
                        <a:defRPr/>
                      </a:pPr>
                      <a:r>
                        <a:rPr lang="fr-FR" sz="800" dirty="0" smtClean="0">
                          <a:solidFill>
                            <a:schemeClr val="tx1"/>
                          </a:solidFill>
                          <a:effectLst/>
                          <a:latin typeface="Univers 45 Light" pitchFamily="2" charset="0"/>
                          <a:ea typeface="Calibri" panose="020F0502020204030204" pitchFamily="34" charset="0"/>
                          <a:cs typeface="Times New Roman" panose="02020603050405020304" pitchFamily="18" charset="0"/>
                        </a:rPr>
                        <a:t>Récurrent</a:t>
                      </a: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c>
                  <a:txBody>
                    <a:bodyPr/>
                    <a:lstStyle/>
                    <a:p>
                      <a:pPr algn="ctr">
                        <a:lnSpc>
                          <a:spcPct val="115000"/>
                        </a:lnSpc>
                        <a:spcBef>
                          <a:spcPts val="0"/>
                        </a:spcBef>
                        <a:spcAft>
                          <a:spcPts val="0"/>
                        </a:spcAft>
                      </a:pPr>
                      <a:endParaRPr lang="fr-FR" sz="800" dirty="0">
                        <a:solidFill>
                          <a:schemeClr val="tx1"/>
                        </a:solidFill>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solidFill>
                      <a:schemeClr val="bg1">
                        <a:lumMod val="95000"/>
                      </a:schemeClr>
                    </a:solidFill>
                  </a:tcPr>
                </a:tc>
                <a:tc>
                  <a:txBody>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lang="fr-FR" sz="800" dirty="0" smtClean="0">
                        <a:solidFill>
                          <a:schemeClr val="tx1"/>
                        </a:solidFill>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solidFill>
                      <a:schemeClr val="bg1">
                        <a:lumMod val="95000"/>
                      </a:schemeClr>
                    </a:solidFill>
                  </a:tcPr>
                </a:tc>
                <a:tc>
                  <a:txBody>
                    <a:bodyPr/>
                    <a:lstStyle/>
                    <a:p>
                      <a:pPr algn="ctr">
                        <a:lnSpc>
                          <a:spcPct val="115000"/>
                        </a:lnSpc>
                        <a:spcBef>
                          <a:spcPts val="0"/>
                        </a:spcBef>
                        <a:spcAft>
                          <a:spcPts val="0"/>
                        </a:spcAft>
                      </a:pPr>
                      <a:r>
                        <a:rPr lang="fr-FR" sz="800" dirty="0" smtClean="0">
                          <a:solidFill>
                            <a:schemeClr val="tx1"/>
                          </a:solidFill>
                          <a:effectLst/>
                          <a:latin typeface="Univers 45 Light" pitchFamily="2" charset="0"/>
                          <a:ea typeface="Calibri" panose="020F0502020204030204" pitchFamily="34" charset="0"/>
                          <a:cs typeface="Times New Roman" panose="02020603050405020304" pitchFamily="18" charset="0"/>
                        </a:rPr>
                        <a:t>Satisfaisant</a:t>
                      </a: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r>
              <a:tr h="290534">
                <a:tc>
                  <a:txBody>
                    <a:bodyPr/>
                    <a:lstStyle/>
                    <a:p>
                      <a:pPr algn="ctr">
                        <a:lnSpc>
                          <a:spcPct val="115000"/>
                        </a:lnSpc>
                        <a:spcBef>
                          <a:spcPts val="0"/>
                        </a:spcBef>
                        <a:spcAft>
                          <a:spcPts val="0"/>
                        </a:spcAft>
                      </a:pPr>
                      <a:r>
                        <a:rPr lang="fr-FR" sz="800" dirty="0" smtClean="0">
                          <a:solidFill>
                            <a:schemeClr val="tx1"/>
                          </a:solidFill>
                          <a:effectLst/>
                          <a:latin typeface="Univers 45 Light" pitchFamily="2" charset="0"/>
                          <a:ea typeface="Calibri" panose="020F0502020204030204" pitchFamily="34" charset="0"/>
                          <a:cs typeface="Times New Roman" panose="02020603050405020304" pitchFamily="18" charset="0"/>
                        </a:rPr>
                        <a:t>R4</a:t>
                      </a:r>
                    </a:p>
                    <a:p>
                      <a:pPr algn="ctr">
                        <a:lnSpc>
                          <a:spcPct val="115000"/>
                        </a:lnSpc>
                        <a:spcBef>
                          <a:spcPts val="0"/>
                        </a:spcBef>
                        <a:spcAft>
                          <a:spcPts val="0"/>
                        </a:spcAft>
                      </a:pPr>
                      <a:r>
                        <a:rPr lang="fr-FR" sz="800" dirty="0" smtClean="0">
                          <a:solidFill>
                            <a:schemeClr val="tx1"/>
                          </a:solidFill>
                          <a:effectLst/>
                          <a:latin typeface="Univers 45 Light" pitchFamily="2" charset="0"/>
                          <a:ea typeface="Calibri" panose="020F0502020204030204" pitchFamily="34" charset="0"/>
                          <a:cs typeface="Times New Roman" panose="02020603050405020304" pitchFamily="18" charset="0"/>
                        </a:rPr>
                        <a:t>C4</a:t>
                      </a:r>
                    </a:p>
                  </a:txBody>
                  <a:tcPr marL="44450" marR="44450" marT="0" marB="0" anchor="ctr">
                    <a:lnL w="12700" cap="flat" cmpd="sng" algn="ctr">
                      <a:no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noFill/>
                  </a:tcPr>
                </a:tc>
                <a:tc>
                  <a:txBody>
                    <a:bodyPr/>
                    <a:lstStyle/>
                    <a:p>
                      <a:pPr>
                        <a:lnSpc>
                          <a:spcPct val="115000"/>
                        </a:lnSpc>
                        <a:spcBef>
                          <a:spcPts val="0"/>
                        </a:spcBef>
                        <a:spcAft>
                          <a:spcPts val="0"/>
                        </a:spcAft>
                      </a:pPr>
                      <a:r>
                        <a:rPr lang="fr-FR" sz="900" b="0" dirty="0" smtClean="0">
                          <a:solidFill>
                            <a:schemeClr val="tx1"/>
                          </a:solidFill>
                          <a:effectLst/>
                          <a:latin typeface="Univers 45 Light" pitchFamily="2" charset="0"/>
                          <a:ea typeface="Calibri" panose="020F0502020204030204" pitchFamily="34" charset="0"/>
                          <a:cs typeface="Times New Roman" panose="02020603050405020304" pitchFamily="18" charset="0"/>
                        </a:rPr>
                        <a:t>Risque dans</a:t>
                      </a:r>
                      <a:r>
                        <a:rPr lang="fr-FR" sz="9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 la comptabilisation</a:t>
                      </a:r>
                      <a:endParaRPr lang="fr-FR" sz="900" b="0" dirty="0" smtClean="0">
                        <a:solidFill>
                          <a:schemeClr val="tx1"/>
                        </a:solidFill>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noFill/>
                  </a:tcPr>
                </a:tc>
                <a:tc>
                  <a:txBody>
                    <a:bodyPr/>
                    <a:lstStyle/>
                    <a:p>
                      <a:pPr>
                        <a:lnSpc>
                          <a:spcPct val="115000"/>
                        </a:lnSpc>
                        <a:spcBef>
                          <a:spcPts val="0"/>
                        </a:spcBef>
                        <a:spcAft>
                          <a:spcPts val="0"/>
                        </a:spcAft>
                      </a:pPr>
                      <a:r>
                        <a:rPr lang="fr-FR" sz="8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Rapprochement du solde du compte  – production immobilisées  avec le total présenté par le fichier de calcul. </a:t>
                      </a:r>
                    </a:p>
                  </a:txBody>
                  <a:tcPr marL="44450" marR="44450" marT="0" marB="0" anchor="ctr">
                    <a:lnL w="12700"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noFill/>
                  </a:tcPr>
                </a:tc>
                <a:tc>
                  <a:txBody>
                    <a:bodyPr/>
                    <a:lstStyle/>
                    <a:p>
                      <a:pPr marL="0" marR="0" lvl="0" indent="0" algn="ctr" defTabSz="914400" eaLnBrk="1" fontAlgn="auto" latinLnBrk="0" hangingPunct="1">
                        <a:lnSpc>
                          <a:spcPct val="115000"/>
                        </a:lnSpc>
                        <a:spcBef>
                          <a:spcPts val="0"/>
                        </a:spcBef>
                        <a:spcAft>
                          <a:spcPts val="0"/>
                        </a:spcAft>
                        <a:buClrTx/>
                        <a:buSzTx/>
                        <a:buFontTx/>
                        <a:buNone/>
                        <a:tabLst/>
                        <a:defRPr/>
                      </a:pPr>
                      <a:r>
                        <a:rPr lang="fr-FR" sz="80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Contrôle de gestion</a:t>
                      </a:r>
                      <a:endParaRPr lang="fr-FR" sz="800" dirty="0" smtClean="0">
                        <a:solidFill>
                          <a:schemeClr val="tx1"/>
                        </a:solidFill>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noFill/>
                  </a:tcPr>
                </a:tc>
                <a:tc>
                  <a:txBody>
                    <a:bodyPr/>
                    <a:lstStyle/>
                    <a:p>
                      <a:pPr marL="0" marR="0" lvl="0" indent="0" algn="ctr" defTabSz="914400" eaLnBrk="1" fontAlgn="auto" latinLnBrk="0" hangingPunct="1">
                        <a:lnSpc>
                          <a:spcPct val="115000"/>
                        </a:lnSpc>
                        <a:spcBef>
                          <a:spcPts val="0"/>
                        </a:spcBef>
                        <a:spcAft>
                          <a:spcPts val="0"/>
                        </a:spcAft>
                        <a:buClrTx/>
                        <a:buSzTx/>
                        <a:buFontTx/>
                        <a:buNone/>
                        <a:tabLst/>
                        <a:defRPr/>
                      </a:pPr>
                      <a:r>
                        <a:rPr lang="fr-FR" sz="800" dirty="0" smtClean="0">
                          <a:solidFill>
                            <a:schemeClr val="tx1"/>
                          </a:solidFill>
                          <a:effectLst/>
                          <a:latin typeface="Univers 45 Light" pitchFamily="2" charset="0"/>
                          <a:ea typeface="Calibri" panose="020F0502020204030204" pitchFamily="34" charset="0"/>
                          <a:cs typeface="Times New Roman" panose="02020603050405020304" pitchFamily="18" charset="0"/>
                        </a:rPr>
                        <a:t>Manuel</a:t>
                      </a: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noFill/>
                  </a:tcPr>
                </a:tc>
                <a:tc>
                  <a:txBody>
                    <a:bodyPr/>
                    <a:lstStyle/>
                    <a:p>
                      <a:pPr marL="0" marR="0" lvl="0" indent="0" algn="ctr" defTabSz="914400" eaLnBrk="1" fontAlgn="auto" latinLnBrk="0" hangingPunct="1">
                        <a:lnSpc>
                          <a:spcPct val="115000"/>
                        </a:lnSpc>
                        <a:spcBef>
                          <a:spcPts val="0"/>
                        </a:spcBef>
                        <a:spcAft>
                          <a:spcPts val="0"/>
                        </a:spcAft>
                        <a:buClrTx/>
                        <a:buSzTx/>
                        <a:buFontTx/>
                        <a:buNone/>
                        <a:tabLst/>
                        <a:defRPr/>
                      </a:pPr>
                      <a:r>
                        <a:rPr lang="fr-FR" sz="800" dirty="0" smtClean="0">
                          <a:solidFill>
                            <a:schemeClr val="tx1"/>
                          </a:solidFill>
                          <a:effectLst/>
                          <a:latin typeface="Univers 45 Light" pitchFamily="2" charset="0"/>
                          <a:ea typeface="Calibri" panose="020F0502020204030204" pitchFamily="34" charset="0"/>
                          <a:cs typeface="Times New Roman" panose="02020603050405020304" pitchFamily="18" charset="0"/>
                        </a:rPr>
                        <a:t>Récurrent</a:t>
                      </a: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noFill/>
                  </a:tcPr>
                </a:tc>
                <a:tc>
                  <a:txBody>
                    <a:bodyPr/>
                    <a:lstStyle/>
                    <a:p>
                      <a:pPr algn="ctr">
                        <a:lnSpc>
                          <a:spcPct val="115000"/>
                        </a:lnSpc>
                        <a:spcBef>
                          <a:spcPts val="0"/>
                        </a:spcBef>
                        <a:spcAft>
                          <a:spcPts val="0"/>
                        </a:spcAft>
                      </a:pPr>
                      <a:endParaRPr lang="fr-FR" sz="800" dirty="0">
                        <a:solidFill>
                          <a:schemeClr val="tx1"/>
                        </a:solidFill>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solidFill>
                      <a:schemeClr val="bg1">
                        <a:lumMod val="95000"/>
                      </a:schemeClr>
                    </a:solidFill>
                  </a:tcPr>
                </a:tc>
                <a:tc>
                  <a:txBody>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lang="fr-FR" sz="800" dirty="0" smtClean="0">
                        <a:solidFill>
                          <a:schemeClr val="tx1"/>
                        </a:solidFill>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solidFill>
                      <a:schemeClr val="bg1">
                        <a:lumMod val="95000"/>
                      </a:schemeClr>
                    </a:solidFill>
                  </a:tcPr>
                </a:tc>
                <a:tc>
                  <a:txBody>
                    <a:bodyPr/>
                    <a:lstStyle/>
                    <a:p>
                      <a:pPr algn="ctr">
                        <a:lnSpc>
                          <a:spcPct val="115000"/>
                        </a:lnSpc>
                        <a:spcBef>
                          <a:spcPts val="0"/>
                        </a:spcBef>
                        <a:spcAft>
                          <a:spcPts val="0"/>
                        </a:spcAft>
                      </a:pPr>
                      <a:r>
                        <a:rPr lang="fr-FR" sz="800" dirty="0" smtClean="0">
                          <a:solidFill>
                            <a:schemeClr val="tx1"/>
                          </a:solidFill>
                          <a:effectLst/>
                          <a:latin typeface="Univers 45 Light" pitchFamily="2" charset="0"/>
                          <a:ea typeface="Calibri" panose="020F0502020204030204" pitchFamily="34" charset="0"/>
                          <a:cs typeface="Times New Roman" panose="02020603050405020304" pitchFamily="18" charset="0"/>
                        </a:rPr>
                        <a:t>Nous recommandons que les contrôles soient formalisés.</a:t>
                      </a: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noFill/>
                  </a:tcPr>
                </a:tc>
              </a:tr>
            </a:tbl>
          </a:graphicData>
        </a:graphic>
      </p:graphicFrame>
      <p:sp>
        <p:nvSpPr>
          <p:cNvPr id="20" name="Rectangle 19"/>
          <p:cNvSpPr>
            <a:spLocks noChangeAspect="1" noChangeArrowheads="1"/>
          </p:cNvSpPr>
          <p:nvPr/>
        </p:nvSpPr>
        <p:spPr bwMode="auto">
          <a:xfrm>
            <a:off x="7222101" y="4916769"/>
            <a:ext cx="132991" cy="132020"/>
          </a:xfrm>
          <a:prstGeom prst="rect">
            <a:avLst/>
          </a:prstGeom>
          <a:solidFill>
            <a:srgbClr val="7AB800"/>
          </a:solidFill>
          <a:ln w="6350">
            <a:noFill/>
            <a:miter lim="800000"/>
            <a:headEnd/>
            <a:tailEnd/>
          </a:ln>
        </p:spPr>
        <p:txBody>
          <a:bodyPr lIns="0" tIns="0" rIns="0" bIns="0" anchor="ctr"/>
          <a:lstStyle/>
          <a:p>
            <a:pPr algn="ctr" defTabSz="762000" eaLnBrk="0" hangingPunct="0"/>
            <a:endParaRPr lang="fr-FR" sz="900">
              <a:solidFill>
                <a:srgbClr val="B21107"/>
              </a:solidFill>
              <a:sym typeface="Wingdings" pitchFamily="2" charset="2"/>
            </a:endParaRPr>
          </a:p>
        </p:txBody>
      </p:sp>
      <p:sp>
        <p:nvSpPr>
          <p:cNvPr id="21" name="Rectangle 20"/>
          <p:cNvSpPr>
            <a:spLocks noChangeAspect="1" noChangeArrowheads="1"/>
          </p:cNvSpPr>
          <p:nvPr/>
        </p:nvSpPr>
        <p:spPr bwMode="auto">
          <a:xfrm>
            <a:off x="6487834" y="4945219"/>
            <a:ext cx="132991" cy="132020"/>
          </a:xfrm>
          <a:prstGeom prst="rect">
            <a:avLst/>
          </a:prstGeom>
          <a:solidFill>
            <a:srgbClr val="7AB800"/>
          </a:solidFill>
          <a:ln w="6350">
            <a:noFill/>
            <a:miter lim="800000"/>
            <a:headEnd/>
            <a:tailEnd/>
          </a:ln>
        </p:spPr>
        <p:txBody>
          <a:bodyPr lIns="0" tIns="0" rIns="0" bIns="0" anchor="ctr"/>
          <a:lstStyle/>
          <a:p>
            <a:pPr algn="ctr" defTabSz="762000" eaLnBrk="0" hangingPunct="0"/>
            <a:endParaRPr lang="fr-FR" sz="900">
              <a:solidFill>
                <a:srgbClr val="B21107"/>
              </a:solidFill>
              <a:sym typeface="Wingdings" pitchFamily="2" charset="2"/>
            </a:endParaRPr>
          </a:p>
        </p:txBody>
      </p:sp>
      <p:sp>
        <p:nvSpPr>
          <p:cNvPr id="22" name="Rectangle 21"/>
          <p:cNvSpPr>
            <a:spLocks noChangeAspect="1" noChangeArrowheads="1"/>
          </p:cNvSpPr>
          <p:nvPr/>
        </p:nvSpPr>
        <p:spPr bwMode="auto">
          <a:xfrm>
            <a:off x="7288596" y="5751110"/>
            <a:ext cx="132991" cy="132020"/>
          </a:xfrm>
          <a:prstGeom prst="rect">
            <a:avLst/>
          </a:prstGeom>
          <a:solidFill>
            <a:srgbClr val="7AB800"/>
          </a:solidFill>
          <a:ln w="6350">
            <a:noFill/>
            <a:miter lim="800000"/>
            <a:headEnd/>
            <a:tailEnd/>
          </a:ln>
        </p:spPr>
        <p:txBody>
          <a:bodyPr lIns="0" tIns="0" rIns="0" bIns="0" anchor="ctr"/>
          <a:lstStyle/>
          <a:p>
            <a:pPr algn="ctr" defTabSz="762000" eaLnBrk="0" hangingPunct="0"/>
            <a:endParaRPr lang="fr-FR" sz="900">
              <a:solidFill>
                <a:srgbClr val="B21107"/>
              </a:solidFill>
              <a:sym typeface="Wingdings" pitchFamily="2" charset="2"/>
            </a:endParaRPr>
          </a:p>
        </p:txBody>
      </p:sp>
      <p:sp>
        <p:nvSpPr>
          <p:cNvPr id="23" name="Rectangle 22"/>
          <p:cNvSpPr>
            <a:spLocks noChangeAspect="1" noChangeArrowheads="1"/>
          </p:cNvSpPr>
          <p:nvPr/>
        </p:nvSpPr>
        <p:spPr bwMode="auto">
          <a:xfrm>
            <a:off x="6439436" y="5779560"/>
            <a:ext cx="132991" cy="132020"/>
          </a:xfrm>
          <a:prstGeom prst="rect">
            <a:avLst/>
          </a:prstGeom>
          <a:solidFill>
            <a:srgbClr val="7AB800"/>
          </a:solidFill>
          <a:ln w="6350">
            <a:noFill/>
            <a:miter lim="800000"/>
            <a:headEnd/>
            <a:tailEnd/>
          </a:ln>
        </p:spPr>
        <p:txBody>
          <a:bodyPr lIns="0" tIns="0" rIns="0" bIns="0" anchor="ctr"/>
          <a:lstStyle/>
          <a:p>
            <a:pPr algn="ctr" defTabSz="762000" eaLnBrk="0" hangingPunct="0"/>
            <a:endParaRPr lang="fr-FR" sz="900">
              <a:solidFill>
                <a:srgbClr val="B21107"/>
              </a:solidFill>
              <a:sym typeface="Wingdings" pitchFamily="2" charset="2"/>
            </a:endParaRPr>
          </a:p>
        </p:txBody>
      </p:sp>
      <p:sp>
        <p:nvSpPr>
          <p:cNvPr id="12" name="Rectangle 16"/>
          <p:cNvSpPr>
            <a:spLocks noChangeAspect="1" noChangeArrowheads="1"/>
          </p:cNvSpPr>
          <p:nvPr/>
        </p:nvSpPr>
        <p:spPr bwMode="auto">
          <a:xfrm>
            <a:off x="7154620" y="2632810"/>
            <a:ext cx="132991" cy="132020"/>
          </a:xfrm>
          <a:prstGeom prst="rect">
            <a:avLst/>
          </a:prstGeom>
          <a:solidFill>
            <a:srgbClr val="43B02A"/>
          </a:solidFill>
          <a:ln w="6350">
            <a:noFill/>
            <a:miter lim="800000"/>
            <a:headEnd/>
            <a:tailEnd/>
          </a:ln>
        </p:spPr>
        <p:txBody>
          <a:bodyPr lIns="0" tIns="0" rIns="0" bIns="0" anchor="ctr"/>
          <a:lstStyle/>
          <a:p>
            <a:pPr algn="ctr" defTabSz="762000" eaLnBrk="0" hangingPunct="0"/>
            <a:endParaRPr lang="fr-FR" sz="900">
              <a:solidFill>
                <a:srgbClr val="B21107"/>
              </a:solidFill>
              <a:sym typeface="Wingdings" pitchFamily="2" charset="2"/>
            </a:endParaRPr>
          </a:p>
        </p:txBody>
      </p:sp>
      <p:sp>
        <p:nvSpPr>
          <p:cNvPr id="13" name="Rectangle 16"/>
          <p:cNvSpPr>
            <a:spLocks noChangeAspect="1" noChangeArrowheads="1"/>
          </p:cNvSpPr>
          <p:nvPr/>
        </p:nvSpPr>
        <p:spPr bwMode="auto">
          <a:xfrm>
            <a:off x="6561952" y="2632810"/>
            <a:ext cx="132991" cy="132020"/>
          </a:xfrm>
          <a:prstGeom prst="rect">
            <a:avLst/>
          </a:prstGeom>
          <a:solidFill>
            <a:srgbClr val="43B02A"/>
          </a:solidFill>
          <a:ln w="6350">
            <a:noFill/>
            <a:miter lim="800000"/>
            <a:headEnd/>
            <a:tailEnd/>
          </a:ln>
        </p:spPr>
        <p:txBody>
          <a:bodyPr lIns="0" tIns="0" rIns="0" bIns="0" anchor="ctr"/>
          <a:lstStyle/>
          <a:p>
            <a:pPr algn="ctr" defTabSz="762000" eaLnBrk="0" hangingPunct="0"/>
            <a:endParaRPr lang="fr-FR" sz="900">
              <a:solidFill>
                <a:srgbClr val="B21107"/>
              </a:solidFill>
              <a:sym typeface="Wingdings" pitchFamily="2" charset="2"/>
            </a:endParaRPr>
          </a:p>
        </p:txBody>
      </p:sp>
    </p:spTree>
    <p:extLst>
      <p:ext uri="{BB962C8B-B14F-4D97-AF65-F5344CB8AC3E}">
        <p14:creationId xmlns:p14="http://schemas.microsoft.com/office/powerpoint/2010/main" val="252847009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ZoneTexte 4"/>
          <p:cNvSpPr txBox="1"/>
          <p:nvPr/>
        </p:nvSpPr>
        <p:spPr>
          <a:xfrm>
            <a:off x="881178" y="335139"/>
            <a:ext cx="4894781" cy="261610"/>
          </a:xfrm>
          <a:prstGeom prst="rect">
            <a:avLst/>
          </a:prstGeom>
          <a:noFill/>
        </p:spPr>
        <p:txBody>
          <a:bodyPr wrap="square" lIns="0" rIns="0" rtlCol="0">
            <a:spAutoFit/>
          </a:bodyPr>
          <a:lstStyle/>
          <a:p>
            <a:pPr defTabSz="472972"/>
            <a:r>
              <a:rPr lang="en-US" sz="1100" b="1" dirty="0" smtClean="0">
                <a:solidFill>
                  <a:srgbClr val="002060"/>
                </a:solidFill>
                <a:latin typeface="Univers LT Std 45 Light"/>
                <a:cs typeface="Univers LT Std 45 Light"/>
              </a:rPr>
              <a:t>[</a:t>
            </a:r>
            <a:r>
              <a:rPr lang="fr-FR" sz="1100" b="1" dirty="0">
                <a:solidFill>
                  <a:srgbClr val="002060"/>
                </a:solidFill>
                <a:latin typeface="Univers LT Std 45 Light"/>
                <a:cs typeface="Univers LT Std 45 Light"/>
              </a:rPr>
              <a:t>Principales observations sur le contrôle interne par processus revus</a:t>
            </a:r>
            <a:r>
              <a:rPr lang="en-US" sz="1100" b="1" dirty="0" smtClean="0">
                <a:solidFill>
                  <a:srgbClr val="002060"/>
                </a:solidFill>
                <a:latin typeface="Univers LT Std 45 Light"/>
                <a:cs typeface="Univers LT Std 45 Light"/>
              </a:rPr>
              <a:t>]</a:t>
            </a:r>
            <a:endParaRPr lang="en-US" sz="1100" b="1" dirty="0">
              <a:solidFill>
                <a:srgbClr val="002060"/>
              </a:solidFill>
              <a:latin typeface="Univers LT Std 45 Light"/>
              <a:cs typeface="Univers LT Std 45 Light"/>
            </a:endParaRPr>
          </a:p>
        </p:txBody>
      </p:sp>
      <p:sp>
        <p:nvSpPr>
          <p:cNvPr id="6" name="Titre 1"/>
          <p:cNvSpPr txBox="1">
            <a:spLocks/>
          </p:cNvSpPr>
          <p:nvPr/>
        </p:nvSpPr>
        <p:spPr>
          <a:xfrm>
            <a:off x="879967" y="666751"/>
            <a:ext cx="9731497" cy="942975"/>
          </a:xfrm>
          <a:prstGeom prst="rect">
            <a:avLst/>
          </a:prstGeom>
          <a:noFill/>
        </p:spPr>
        <p:txBody>
          <a:bodyPr vert="horz" lIns="0" tIns="0" rIns="0" bIns="0" rtlCol="0" anchor="t" anchorCtr="0">
            <a:noAutofit/>
          </a:bodyPr>
          <a:lstStyle>
            <a:lvl1pPr eaLnBrk="1" hangingPunct="1">
              <a:lnSpc>
                <a:spcPct val="70000"/>
              </a:lnSpc>
              <a:defRPr sz="3998">
                <a:solidFill>
                  <a:srgbClr val="003087"/>
                </a:solidFill>
                <a:latin typeface="KPMG Extralight" panose="020B0303030202040204" pitchFamily="34" charset="0"/>
                <a:cs typeface="KPMG Extralight" panose="020B0303030202040204" pitchFamily="34" charset="0"/>
              </a:defRPr>
            </a:lvl1pPr>
          </a:lstStyle>
          <a:p>
            <a:pPr lvl="0" defTabSz="914400"/>
            <a:r>
              <a:rPr lang="fr-FR" dirty="0" smtClean="0"/>
              <a:t>Personnel – </a:t>
            </a:r>
            <a:r>
              <a:rPr lang="fr-FR" dirty="0" err="1" smtClean="0"/>
              <a:t>Flowchart</a:t>
            </a:r>
            <a:endParaRPr kumimoji="0" lang="fr-FR" sz="3998" b="0" i="0" u="none" strike="noStrike" kern="0" cap="none" spc="0" normalizeH="0" baseline="0" noProof="0" dirty="0">
              <a:ln>
                <a:noFill/>
              </a:ln>
              <a:solidFill>
                <a:srgbClr val="003087"/>
              </a:solidFill>
              <a:effectLst/>
              <a:uLnTx/>
              <a:uFillTx/>
              <a:latin typeface="KPMG Extralight" panose="020B0303030202040204" pitchFamily="34" charset="0"/>
            </a:endParaRPr>
          </a:p>
        </p:txBody>
      </p:sp>
      <p:sp>
        <p:nvSpPr>
          <p:cNvPr id="7" name="Rectangle 6"/>
          <p:cNvSpPr/>
          <p:nvPr/>
        </p:nvSpPr>
        <p:spPr>
          <a:xfrm>
            <a:off x="83820" y="1097280"/>
            <a:ext cx="10454640" cy="327660"/>
          </a:xfrm>
          <a:prstGeom prst="rect">
            <a:avLst/>
          </a:prstGeom>
        </p:spPr>
        <p:style>
          <a:lnRef idx="3">
            <a:schemeClr val="lt1"/>
          </a:lnRef>
          <a:fillRef idx="1">
            <a:schemeClr val="accent2"/>
          </a:fillRef>
          <a:effectRef idx="1">
            <a:schemeClr val="accent2"/>
          </a:effectRef>
          <a:fontRef idx="minor">
            <a:schemeClr val="lt1"/>
          </a:fontRef>
        </p:style>
        <p:txBody>
          <a:bodyPr rtlCol="0" anchor="ctr"/>
          <a:lstStyle/>
          <a:p>
            <a:r>
              <a:rPr lang="fr-FR" dirty="0" smtClean="0"/>
              <a:t>Flowchart Personnel | Believe (FY2019)</a:t>
            </a:r>
            <a:endParaRPr lang="fr-FR" dirty="0"/>
          </a:p>
        </p:txBody>
      </p:sp>
      <p:sp>
        <p:nvSpPr>
          <p:cNvPr id="8" name="Ellipse 7"/>
          <p:cNvSpPr/>
          <p:nvPr/>
        </p:nvSpPr>
        <p:spPr>
          <a:xfrm>
            <a:off x="1742805" y="5622302"/>
            <a:ext cx="233729" cy="234982"/>
          </a:xfrm>
          <a:prstGeom prst="ellipse">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fr-FR" sz="900" dirty="0"/>
              <a:t>R1</a:t>
            </a:r>
          </a:p>
        </p:txBody>
      </p:sp>
      <p:sp>
        <p:nvSpPr>
          <p:cNvPr id="10" name="Ellipse 9"/>
          <p:cNvSpPr/>
          <p:nvPr/>
        </p:nvSpPr>
        <p:spPr>
          <a:xfrm>
            <a:off x="1742803" y="6005894"/>
            <a:ext cx="233731" cy="240276"/>
          </a:xfrm>
          <a:prstGeom prst="ellipse">
            <a:avLst/>
          </a:prstGeom>
          <a:solidFill>
            <a:srgbClr val="008080"/>
          </a:solidFill>
          <a:ln>
            <a:solidFill>
              <a:srgbClr val="00808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fr-FR" sz="900" dirty="0"/>
              <a:t>C1</a:t>
            </a:r>
          </a:p>
        </p:txBody>
      </p:sp>
      <p:sp>
        <p:nvSpPr>
          <p:cNvPr id="12" name="Ellipse 11"/>
          <p:cNvSpPr/>
          <p:nvPr/>
        </p:nvSpPr>
        <p:spPr>
          <a:xfrm>
            <a:off x="1726223" y="6409997"/>
            <a:ext cx="250311" cy="225339"/>
          </a:xfrm>
          <a:prstGeom prst="ellipse">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fr-FR" sz="900" dirty="0"/>
              <a:t>R2</a:t>
            </a:r>
          </a:p>
        </p:txBody>
      </p:sp>
      <p:sp>
        <p:nvSpPr>
          <p:cNvPr id="13" name="Ellipse 12"/>
          <p:cNvSpPr/>
          <p:nvPr/>
        </p:nvSpPr>
        <p:spPr>
          <a:xfrm>
            <a:off x="1742804" y="6789268"/>
            <a:ext cx="233729" cy="234954"/>
          </a:xfrm>
          <a:prstGeom prst="ellipse">
            <a:avLst/>
          </a:prstGeom>
          <a:solidFill>
            <a:srgbClr val="008080"/>
          </a:solidFill>
          <a:ln>
            <a:solidFill>
              <a:srgbClr val="00808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fr-FR" sz="900"/>
              <a:t>C2</a:t>
            </a:r>
          </a:p>
        </p:txBody>
      </p:sp>
      <p:sp>
        <p:nvSpPr>
          <p:cNvPr id="14" name="Ellipse 13"/>
          <p:cNvSpPr/>
          <p:nvPr/>
        </p:nvSpPr>
        <p:spPr>
          <a:xfrm>
            <a:off x="5644382" y="5681725"/>
            <a:ext cx="196674" cy="238149"/>
          </a:xfrm>
          <a:prstGeom prst="ellipse">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fr-FR" sz="900" dirty="0"/>
              <a:t>R3</a:t>
            </a:r>
          </a:p>
        </p:txBody>
      </p:sp>
      <p:sp>
        <p:nvSpPr>
          <p:cNvPr id="15" name="Ellipse 14"/>
          <p:cNvSpPr/>
          <p:nvPr/>
        </p:nvSpPr>
        <p:spPr>
          <a:xfrm>
            <a:off x="5634857" y="6033180"/>
            <a:ext cx="206199" cy="238771"/>
          </a:xfrm>
          <a:prstGeom prst="ellipse">
            <a:avLst/>
          </a:prstGeom>
          <a:solidFill>
            <a:srgbClr val="008080"/>
          </a:solidFill>
          <a:ln>
            <a:solidFill>
              <a:srgbClr val="00808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fr-FR" sz="900" dirty="0"/>
              <a:t>C3</a:t>
            </a:r>
          </a:p>
        </p:txBody>
      </p:sp>
      <p:sp>
        <p:nvSpPr>
          <p:cNvPr id="16" name="ZoneTexte 15"/>
          <p:cNvSpPr txBox="1"/>
          <p:nvPr/>
        </p:nvSpPr>
        <p:spPr>
          <a:xfrm>
            <a:off x="1996152" y="5641840"/>
            <a:ext cx="2755883" cy="230832"/>
          </a:xfrm>
          <a:prstGeom prst="rect">
            <a:avLst/>
          </a:prstGeom>
          <a:noFill/>
        </p:spPr>
        <p:txBody>
          <a:bodyPr wrap="none" rtlCol="0">
            <a:spAutoFit/>
          </a:bodyPr>
          <a:lstStyle/>
          <a:p>
            <a:r>
              <a:rPr lang="fr-FR" sz="900" dirty="0" smtClean="0">
                <a:latin typeface="Univers 45 Light"/>
                <a:cs typeface="Univers for KPMG"/>
              </a:rPr>
              <a:t>Risque de non exhaustivité des variables de paie. </a:t>
            </a:r>
          </a:p>
        </p:txBody>
      </p:sp>
      <p:sp>
        <p:nvSpPr>
          <p:cNvPr id="17" name="ZoneTexte 16"/>
          <p:cNvSpPr txBox="1"/>
          <p:nvPr/>
        </p:nvSpPr>
        <p:spPr>
          <a:xfrm>
            <a:off x="1990456" y="6024220"/>
            <a:ext cx="3647152" cy="230832"/>
          </a:xfrm>
          <a:prstGeom prst="rect">
            <a:avLst/>
          </a:prstGeom>
          <a:noFill/>
        </p:spPr>
        <p:txBody>
          <a:bodyPr wrap="none" rtlCol="0">
            <a:spAutoFit/>
          </a:bodyPr>
          <a:lstStyle/>
          <a:p>
            <a:r>
              <a:rPr lang="fr-FR" sz="900" dirty="0" smtClean="0">
                <a:latin typeface="Univers 45 Light" pitchFamily="2" charset="0"/>
                <a:ea typeface="Calibri" panose="020F0502020204030204" pitchFamily="34" charset="0"/>
                <a:cs typeface="Times New Roman" panose="02020603050405020304" pitchFamily="18" charset="0"/>
              </a:rPr>
              <a:t>Collecte </a:t>
            </a:r>
            <a:r>
              <a:rPr lang="fr-FR" sz="900" dirty="0">
                <a:latin typeface="Univers 45 Light" pitchFamily="2" charset="0"/>
                <a:ea typeface="Calibri" panose="020F0502020204030204" pitchFamily="34" charset="0"/>
                <a:cs typeface="Times New Roman" panose="02020603050405020304" pitchFamily="18" charset="0"/>
              </a:rPr>
              <a:t>préalable des données variables </a:t>
            </a:r>
            <a:r>
              <a:rPr lang="fr-FR" sz="900" dirty="0" smtClean="0">
                <a:latin typeface="Univers 45 Light" pitchFamily="2" charset="0"/>
                <a:ea typeface="Calibri" panose="020F0502020204030204" pitchFamily="34" charset="0"/>
                <a:cs typeface="Times New Roman" panose="02020603050405020304" pitchFamily="18" charset="0"/>
              </a:rPr>
              <a:t>transmises</a:t>
            </a:r>
            <a:r>
              <a:rPr lang="fr-FR" sz="900" dirty="0" smtClean="0">
                <a:latin typeface="Univers 45 Light"/>
                <a:cs typeface="Univers for KPMG"/>
              </a:rPr>
              <a:t>  et suivi SIRH. </a:t>
            </a:r>
          </a:p>
        </p:txBody>
      </p:sp>
      <p:sp>
        <p:nvSpPr>
          <p:cNvPr id="18" name="ZoneTexte 17"/>
          <p:cNvSpPr txBox="1"/>
          <p:nvPr/>
        </p:nvSpPr>
        <p:spPr>
          <a:xfrm>
            <a:off x="1976534" y="6351198"/>
            <a:ext cx="3617664" cy="369332"/>
          </a:xfrm>
          <a:prstGeom prst="rect">
            <a:avLst/>
          </a:prstGeom>
          <a:noFill/>
        </p:spPr>
        <p:txBody>
          <a:bodyPr wrap="square" rtlCol="0">
            <a:spAutoFit/>
          </a:bodyPr>
          <a:lstStyle/>
          <a:p>
            <a:r>
              <a:rPr lang="fr-FR" sz="900" dirty="0" smtClean="0">
                <a:latin typeface="Univers 45 Light"/>
                <a:cs typeface="Univers for KPMG"/>
              </a:rPr>
              <a:t>Risque d’anomalies ou de non conformité lors de la </a:t>
            </a:r>
            <a:r>
              <a:rPr lang="fr-FR" sz="900" dirty="0">
                <a:latin typeface="Univers 45 Light"/>
                <a:cs typeface="Univers for KPMG"/>
              </a:rPr>
              <a:t>restitution des données de paie par ADP</a:t>
            </a:r>
          </a:p>
        </p:txBody>
      </p:sp>
      <p:sp>
        <p:nvSpPr>
          <p:cNvPr id="19" name="ZoneTexte 18"/>
          <p:cNvSpPr txBox="1"/>
          <p:nvPr/>
        </p:nvSpPr>
        <p:spPr>
          <a:xfrm>
            <a:off x="1990702" y="6825558"/>
            <a:ext cx="2973891" cy="230832"/>
          </a:xfrm>
          <a:prstGeom prst="rect">
            <a:avLst/>
          </a:prstGeom>
          <a:noFill/>
        </p:spPr>
        <p:txBody>
          <a:bodyPr wrap="none" rtlCol="0">
            <a:spAutoFit/>
          </a:bodyPr>
          <a:lstStyle/>
          <a:p>
            <a:r>
              <a:rPr lang="fr-FR" sz="900" dirty="0">
                <a:latin typeface="Univers 45 Light"/>
                <a:cs typeface="Univers for KPMG"/>
              </a:rPr>
              <a:t>Vérification formalisée des éléments transmis par ADP</a:t>
            </a:r>
            <a:endParaRPr lang="fr-FR" sz="900" dirty="0" smtClean="0">
              <a:latin typeface="Univers 45 Light"/>
              <a:cs typeface="Univers for KPMG"/>
            </a:endParaRPr>
          </a:p>
        </p:txBody>
      </p:sp>
      <p:sp>
        <p:nvSpPr>
          <p:cNvPr id="20" name="ZoneTexte 19"/>
          <p:cNvSpPr txBox="1"/>
          <p:nvPr/>
        </p:nvSpPr>
        <p:spPr>
          <a:xfrm>
            <a:off x="5889280" y="5649241"/>
            <a:ext cx="4089581" cy="369332"/>
          </a:xfrm>
          <a:prstGeom prst="rect">
            <a:avLst/>
          </a:prstGeom>
          <a:noFill/>
        </p:spPr>
        <p:txBody>
          <a:bodyPr wrap="none" rtlCol="0">
            <a:spAutoFit/>
          </a:bodyPr>
          <a:lstStyle/>
          <a:p>
            <a:r>
              <a:rPr lang="fr-FR" sz="900" dirty="0" smtClean="0">
                <a:latin typeface="Univers 45 Light"/>
                <a:cs typeface="Univers for KPMG"/>
              </a:rPr>
              <a:t>Risque de non </a:t>
            </a:r>
            <a:r>
              <a:rPr lang="fr-FR" sz="900" dirty="0" smtClean="0">
                <a:latin typeface="Univers 45 Light"/>
                <a:cs typeface="Times New Roman" panose="02020603050405020304" pitchFamily="18" charset="0"/>
              </a:rPr>
              <a:t>c</a:t>
            </a:r>
            <a:r>
              <a:rPr lang="fr-FR" sz="900" dirty="0" smtClean="0">
                <a:latin typeface="Univers 45 Light"/>
                <a:ea typeface="Calibri" panose="020F0502020204030204" pitchFamily="34" charset="0"/>
                <a:cs typeface="Times New Roman" panose="02020603050405020304" pitchFamily="18" charset="0"/>
              </a:rPr>
              <a:t>oncordance </a:t>
            </a:r>
            <a:r>
              <a:rPr lang="fr-FR" sz="900" dirty="0">
                <a:latin typeface="Univers 45 Light"/>
                <a:ea typeface="Calibri" panose="020F0502020204030204" pitchFamily="34" charset="0"/>
                <a:cs typeface="Times New Roman" panose="02020603050405020304" pitchFamily="18" charset="0"/>
              </a:rPr>
              <a:t>des données de paie avec les lots de paiement  </a:t>
            </a:r>
          </a:p>
          <a:p>
            <a:endParaRPr lang="fr-FR" sz="900" dirty="0" smtClean="0">
              <a:latin typeface="Univers 45 Light"/>
              <a:cs typeface="Univers for KPMG"/>
            </a:endParaRPr>
          </a:p>
        </p:txBody>
      </p:sp>
      <p:sp>
        <p:nvSpPr>
          <p:cNvPr id="21" name="ZoneTexte 20"/>
          <p:cNvSpPr txBox="1"/>
          <p:nvPr/>
        </p:nvSpPr>
        <p:spPr>
          <a:xfrm>
            <a:off x="5869992" y="5888254"/>
            <a:ext cx="4079933" cy="570156"/>
          </a:xfrm>
          <a:prstGeom prst="rect">
            <a:avLst/>
          </a:prstGeom>
          <a:noFill/>
        </p:spPr>
        <p:txBody>
          <a:bodyPr wrap="square" rtlCol="0">
            <a:spAutoFit/>
          </a:bodyPr>
          <a:lstStyle/>
          <a:p>
            <a:pPr>
              <a:lnSpc>
                <a:spcPct val="115000"/>
              </a:lnSpc>
            </a:pPr>
            <a:r>
              <a:rPr lang="fr-FR" sz="900" dirty="0" smtClean="0">
                <a:latin typeface="Univers 45 Light"/>
                <a:cs typeface="Times New Roman" panose="02020603050405020304" pitchFamily="18" charset="0"/>
              </a:rPr>
              <a:t>Contrôle </a:t>
            </a:r>
            <a:r>
              <a:rPr lang="fr-FR" sz="900" dirty="0">
                <a:latin typeface="Univers 45 Light"/>
                <a:cs typeface="Times New Roman" panose="02020603050405020304" pitchFamily="18" charset="0"/>
              </a:rPr>
              <a:t>de cohérence entre le montant de paie global et le montant à payer ainsi que du nombre de virement par la RH</a:t>
            </a:r>
            <a:r>
              <a:rPr lang="fr-FR" sz="900" dirty="0" smtClean="0">
                <a:latin typeface="Univers 45 Light"/>
                <a:cs typeface="Times New Roman" panose="02020603050405020304" pitchFamily="18" charset="0"/>
              </a:rPr>
              <a:t>.</a:t>
            </a:r>
            <a:endParaRPr lang="fr-FR" sz="900" dirty="0">
              <a:latin typeface="Univers 45 Light"/>
              <a:cs typeface="Times New Roman" panose="02020603050405020304" pitchFamily="18" charset="0"/>
            </a:endParaRPr>
          </a:p>
          <a:p>
            <a:pPr>
              <a:lnSpc>
                <a:spcPct val="115000"/>
              </a:lnSpc>
            </a:pPr>
            <a:r>
              <a:rPr lang="fr-FR" sz="900" dirty="0">
                <a:latin typeface="Univers 45 Light"/>
                <a:cs typeface="Times New Roman" panose="02020603050405020304" pitchFamily="18" charset="0"/>
              </a:rPr>
              <a:t>La DRH, ne réalise aucun contrôle complémentaire </a:t>
            </a:r>
            <a:r>
              <a:rPr lang="fr-FR" sz="900" dirty="0" smtClean="0">
                <a:latin typeface="Univers 45 Light"/>
                <a:cs typeface="Times New Roman" panose="02020603050405020304" pitchFamily="18" charset="0"/>
              </a:rPr>
              <a:t>avant signature.</a:t>
            </a:r>
            <a:endParaRPr lang="fr-FR" sz="900" dirty="0">
              <a:latin typeface="Univers 45 Light"/>
              <a:cs typeface="Times New Roman" panose="02020603050405020304" pitchFamily="18" charset="0"/>
            </a:endParaRPr>
          </a:p>
        </p:txBody>
      </p:sp>
      <p:sp>
        <p:nvSpPr>
          <p:cNvPr id="22" name="Ellipse 21"/>
          <p:cNvSpPr/>
          <p:nvPr/>
        </p:nvSpPr>
        <p:spPr>
          <a:xfrm>
            <a:off x="5637608" y="6416110"/>
            <a:ext cx="203448" cy="228999"/>
          </a:xfrm>
          <a:prstGeom prst="ellipse">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fr-FR" sz="900" dirty="0" smtClean="0"/>
              <a:t>R4</a:t>
            </a:r>
            <a:endParaRPr lang="fr-FR" sz="900" dirty="0"/>
          </a:p>
        </p:txBody>
      </p:sp>
      <p:sp>
        <p:nvSpPr>
          <p:cNvPr id="23" name="Ellipse 22"/>
          <p:cNvSpPr/>
          <p:nvPr/>
        </p:nvSpPr>
        <p:spPr>
          <a:xfrm>
            <a:off x="5644382" y="6789268"/>
            <a:ext cx="223018" cy="234954"/>
          </a:xfrm>
          <a:prstGeom prst="ellipse">
            <a:avLst/>
          </a:prstGeom>
          <a:solidFill>
            <a:srgbClr val="008080"/>
          </a:solidFill>
          <a:ln>
            <a:solidFill>
              <a:srgbClr val="00808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fr-FR" sz="900" dirty="0" smtClean="0"/>
              <a:t>C4</a:t>
            </a:r>
            <a:endParaRPr lang="fr-FR" sz="900" dirty="0"/>
          </a:p>
        </p:txBody>
      </p:sp>
      <p:sp>
        <p:nvSpPr>
          <p:cNvPr id="24" name="ZoneTexte 23"/>
          <p:cNvSpPr txBox="1"/>
          <p:nvPr/>
        </p:nvSpPr>
        <p:spPr>
          <a:xfrm>
            <a:off x="5867400" y="6479367"/>
            <a:ext cx="3576620" cy="369332"/>
          </a:xfrm>
          <a:prstGeom prst="rect">
            <a:avLst/>
          </a:prstGeom>
          <a:noFill/>
        </p:spPr>
        <p:txBody>
          <a:bodyPr wrap="none" rtlCol="0">
            <a:spAutoFit/>
          </a:bodyPr>
          <a:lstStyle/>
          <a:p>
            <a:r>
              <a:rPr lang="fr-FR" sz="900" dirty="0" smtClean="0">
                <a:latin typeface="Univers 45 Light"/>
                <a:cs typeface="Univers for KPMG"/>
              </a:rPr>
              <a:t>Risque de mauvais déversement des écritures vers la comptabilité</a:t>
            </a:r>
            <a:endParaRPr lang="fr-FR" sz="900" dirty="0">
              <a:latin typeface="Univers 45 Light"/>
              <a:ea typeface="Calibri" panose="020F0502020204030204" pitchFamily="34" charset="0"/>
              <a:cs typeface="Times New Roman" panose="02020603050405020304" pitchFamily="18" charset="0"/>
            </a:endParaRPr>
          </a:p>
          <a:p>
            <a:endParaRPr lang="fr-FR" sz="900" dirty="0" smtClean="0">
              <a:latin typeface="Univers 45 Light"/>
              <a:cs typeface="Univers for KPMG"/>
            </a:endParaRPr>
          </a:p>
        </p:txBody>
      </p:sp>
      <p:sp>
        <p:nvSpPr>
          <p:cNvPr id="25" name="ZoneTexte 24"/>
          <p:cNvSpPr txBox="1"/>
          <p:nvPr/>
        </p:nvSpPr>
        <p:spPr>
          <a:xfrm>
            <a:off x="5889280" y="6793390"/>
            <a:ext cx="3307316" cy="230832"/>
          </a:xfrm>
          <a:prstGeom prst="rect">
            <a:avLst/>
          </a:prstGeom>
          <a:noFill/>
        </p:spPr>
        <p:txBody>
          <a:bodyPr wrap="none" rtlCol="0">
            <a:spAutoFit/>
          </a:bodyPr>
          <a:lstStyle/>
          <a:p>
            <a:r>
              <a:rPr lang="fr-FR" sz="900" dirty="0" smtClean="0">
                <a:latin typeface="Univers 45 Light"/>
                <a:cs typeface="Univers for KPMG"/>
              </a:rPr>
              <a:t>Cadrage périodique des états de la paie avec la comptabilité.</a:t>
            </a:r>
          </a:p>
        </p:txBody>
      </p:sp>
      <p:pic>
        <p:nvPicPr>
          <p:cNvPr id="26" name="Image 25"/>
          <p:cNvPicPr>
            <a:picLocks noChangeAspect="1"/>
          </p:cNvPicPr>
          <p:nvPr/>
        </p:nvPicPr>
        <p:blipFill>
          <a:blip r:embed="rId3"/>
          <a:stretch>
            <a:fillRect/>
          </a:stretch>
        </p:blipFill>
        <p:spPr>
          <a:xfrm>
            <a:off x="83821" y="1437746"/>
            <a:ext cx="10454640" cy="4074234"/>
          </a:xfrm>
          <a:prstGeom prst="rect">
            <a:avLst/>
          </a:prstGeom>
        </p:spPr>
      </p:pic>
    </p:spTree>
    <p:extLst>
      <p:ext uri="{BB962C8B-B14F-4D97-AF65-F5344CB8AC3E}">
        <p14:creationId xmlns:p14="http://schemas.microsoft.com/office/powerpoint/2010/main" val="53861310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ZoneTexte 4"/>
          <p:cNvSpPr txBox="1"/>
          <p:nvPr/>
        </p:nvSpPr>
        <p:spPr>
          <a:xfrm>
            <a:off x="881178" y="335139"/>
            <a:ext cx="4894781" cy="261610"/>
          </a:xfrm>
          <a:prstGeom prst="rect">
            <a:avLst/>
          </a:prstGeom>
          <a:noFill/>
        </p:spPr>
        <p:txBody>
          <a:bodyPr wrap="square" lIns="0" rIns="0" rtlCol="0">
            <a:spAutoFit/>
          </a:bodyPr>
          <a:lstStyle/>
          <a:p>
            <a:pPr defTabSz="472972"/>
            <a:r>
              <a:rPr lang="en-US" sz="1100" b="1" dirty="0" smtClean="0">
                <a:solidFill>
                  <a:srgbClr val="002060"/>
                </a:solidFill>
                <a:latin typeface="Univers LT Std 45 Light"/>
                <a:cs typeface="Univers LT Std 45 Light"/>
              </a:rPr>
              <a:t>[</a:t>
            </a:r>
            <a:r>
              <a:rPr lang="fr-FR" sz="1100" b="1" dirty="0">
                <a:solidFill>
                  <a:srgbClr val="002060"/>
                </a:solidFill>
                <a:latin typeface="Univers LT Std 45 Light"/>
                <a:cs typeface="Univers LT Std 45 Light"/>
              </a:rPr>
              <a:t>Principales observations sur le contrôle interne par processus revus</a:t>
            </a:r>
            <a:r>
              <a:rPr lang="en-US" sz="1100" b="1" dirty="0" smtClean="0">
                <a:solidFill>
                  <a:srgbClr val="002060"/>
                </a:solidFill>
                <a:latin typeface="Univers LT Std 45 Light"/>
                <a:cs typeface="Univers LT Std 45 Light"/>
              </a:rPr>
              <a:t>]</a:t>
            </a:r>
            <a:endParaRPr lang="en-US" sz="1100" b="1" dirty="0">
              <a:solidFill>
                <a:srgbClr val="002060"/>
              </a:solidFill>
              <a:latin typeface="Univers LT Std 45 Light"/>
              <a:cs typeface="Univers LT Std 45 Light"/>
            </a:endParaRPr>
          </a:p>
        </p:txBody>
      </p:sp>
      <p:sp>
        <p:nvSpPr>
          <p:cNvPr id="6" name="Titre 1"/>
          <p:cNvSpPr txBox="1">
            <a:spLocks/>
          </p:cNvSpPr>
          <p:nvPr/>
        </p:nvSpPr>
        <p:spPr>
          <a:xfrm>
            <a:off x="879967" y="666751"/>
            <a:ext cx="9731497" cy="942975"/>
          </a:xfrm>
          <a:prstGeom prst="rect">
            <a:avLst/>
          </a:prstGeom>
          <a:noFill/>
        </p:spPr>
        <p:txBody>
          <a:bodyPr vert="horz" lIns="0" tIns="0" rIns="0" bIns="0" rtlCol="0" anchor="t" anchorCtr="0">
            <a:noAutofit/>
          </a:bodyPr>
          <a:lstStyle>
            <a:lvl1pPr eaLnBrk="1" hangingPunct="1">
              <a:lnSpc>
                <a:spcPct val="70000"/>
              </a:lnSpc>
              <a:defRPr sz="3998">
                <a:solidFill>
                  <a:srgbClr val="003087"/>
                </a:solidFill>
                <a:latin typeface="KPMG Extralight" panose="020B0303030202040204" pitchFamily="34" charset="0"/>
                <a:cs typeface="KPMG Extralight" panose="020B0303030202040204" pitchFamily="34" charset="0"/>
              </a:defRPr>
            </a:lvl1pPr>
          </a:lstStyle>
          <a:p>
            <a:pPr lvl="0" defTabSz="914400"/>
            <a:r>
              <a:rPr lang="fr-FR" dirty="0" smtClean="0"/>
              <a:t>Personnel – Contrôles pertinents identifiés</a:t>
            </a:r>
            <a:endParaRPr kumimoji="0" lang="fr-FR" sz="3998" b="0" i="0" u="none" strike="noStrike" kern="0" cap="none" spc="0" normalizeH="0" baseline="0" noProof="0" dirty="0">
              <a:ln>
                <a:noFill/>
              </a:ln>
              <a:solidFill>
                <a:srgbClr val="003087"/>
              </a:solidFill>
              <a:effectLst/>
              <a:uLnTx/>
              <a:uFillTx/>
              <a:latin typeface="KPMG Extralight" panose="020B0303030202040204" pitchFamily="34" charset="0"/>
            </a:endParaRPr>
          </a:p>
        </p:txBody>
      </p:sp>
      <p:graphicFrame>
        <p:nvGraphicFramePr>
          <p:cNvPr id="8" name="Group 72"/>
          <p:cNvGraphicFramePr>
            <a:graphicFrameLocks/>
          </p:cNvGraphicFramePr>
          <p:nvPr>
            <p:extLst>
              <p:ext uri="{D42A27DB-BD31-4B8C-83A1-F6EECF244321}">
                <p14:modId xmlns:p14="http://schemas.microsoft.com/office/powerpoint/2010/main" val="89871734"/>
              </p:ext>
            </p:extLst>
          </p:nvPr>
        </p:nvGraphicFramePr>
        <p:xfrm>
          <a:off x="335578" y="1266847"/>
          <a:ext cx="10090462" cy="3806544"/>
        </p:xfrm>
        <a:graphic>
          <a:graphicData uri="http://schemas.openxmlformats.org/drawingml/2006/table">
            <a:tbl>
              <a:tblPr/>
              <a:tblGrid>
                <a:gridCol w="297489"/>
                <a:gridCol w="1601855"/>
                <a:gridCol w="2226341"/>
                <a:gridCol w="899776"/>
                <a:gridCol w="779859"/>
                <a:gridCol w="790844"/>
                <a:gridCol w="802558"/>
                <a:gridCol w="781823"/>
                <a:gridCol w="1909917"/>
              </a:tblGrid>
              <a:tr h="186690">
                <a:tc rowSpan="2">
                  <a:txBody>
                    <a:bodyPr/>
                    <a:lstStyle/>
                    <a:p>
                      <a:pPr marL="0" marR="0" lvl="0" indent="0" algn="ctr" defTabSz="914400" rtl="0" eaLnBrk="1" fontAlgn="base" latinLnBrk="0" hangingPunct="1">
                        <a:lnSpc>
                          <a:spcPct val="100000"/>
                        </a:lnSpc>
                        <a:spcBef>
                          <a:spcPct val="40000"/>
                        </a:spcBef>
                        <a:spcAft>
                          <a:spcPct val="0"/>
                        </a:spcAft>
                        <a:buClrTx/>
                        <a:buSzTx/>
                        <a:buFontTx/>
                        <a:buNone/>
                        <a:tabLst/>
                      </a:pPr>
                      <a:r>
                        <a:rPr kumimoji="0" lang="fr-FR" sz="800" b="1" i="0" u="none" strike="noStrike" kern="1200" cap="none" normalizeH="0" baseline="0" dirty="0" smtClean="0">
                          <a:ln>
                            <a:noFill/>
                          </a:ln>
                          <a:solidFill>
                            <a:schemeClr val="bg1"/>
                          </a:solidFill>
                          <a:effectLst/>
                          <a:latin typeface="Univers 45 Light" pitchFamily="2" charset="0"/>
                          <a:ea typeface="+mn-ea"/>
                          <a:cs typeface="+mn-cs"/>
                        </a:rPr>
                        <a:t>#</a:t>
                      </a:r>
                    </a:p>
                  </a:txBody>
                  <a:tcPr marL="95250" marR="95250" marT="49530" marB="49530"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0091DA"/>
                    </a:solidFill>
                  </a:tcPr>
                </a:tc>
                <a:tc rowSpan="2">
                  <a:txBody>
                    <a:bodyPr/>
                    <a:lstStyle/>
                    <a:p>
                      <a:pPr marL="0" marR="0" lvl="0" indent="0" algn="ctr" defTabSz="914400" rtl="0" eaLnBrk="1" fontAlgn="base" latinLnBrk="0" hangingPunct="1">
                        <a:lnSpc>
                          <a:spcPct val="100000"/>
                        </a:lnSpc>
                        <a:spcBef>
                          <a:spcPct val="40000"/>
                        </a:spcBef>
                        <a:spcAft>
                          <a:spcPct val="0"/>
                        </a:spcAft>
                        <a:buClrTx/>
                        <a:buSzTx/>
                        <a:buFontTx/>
                        <a:buNone/>
                        <a:tabLst/>
                      </a:pPr>
                      <a:r>
                        <a:rPr kumimoji="0" lang="fr-FR" sz="800" b="1" i="0" u="none" strike="noStrike" kern="1200" cap="none" normalizeH="0" baseline="0" dirty="0" smtClean="0">
                          <a:ln>
                            <a:noFill/>
                          </a:ln>
                          <a:solidFill>
                            <a:schemeClr val="bg1"/>
                          </a:solidFill>
                          <a:effectLst/>
                          <a:latin typeface="Univers 45 Light" pitchFamily="2" charset="0"/>
                          <a:ea typeface="+mn-ea"/>
                          <a:cs typeface="+mn-cs"/>
                        </a:rPr>
                        <a:t>Risque couvert</a:t>
                      </a:r>
                    </a:p>
                  </a:txBody>
                  <a:tcPr marL="95250" marR="95250" marT="49530" marB="49530"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0091DA"/>
                    </a:solidFill>
                  </a:tcPr>
                </a:tc>
                <a:tc rowSpan="2">
                  <a:txBody>
                    <a:bodyPr/>
                    <a:lstStyle/>
                    <a:p>
                      <a:pPr marL="0" marR="0" lvl="0" indent="0" algn="ctr" defTabSz="914400" rtl="0" eaLnBrk="1" fontAlgn="base" latinLnBrk="0" hangingPunct="1">
                        <a:lnSpc>
                          <a:spcPct val="100000"/>
                        </a:lnSpc>
                        <a:spcBef>
                          <a:spcPct val="40000"/>
                        </a:spcBef>
                        <a:spcAft>
                          <a:spcPct val="0"/>
                        </a:spcAft>
                        <a:buClrTx/>
                        <a:buSzTx/>
                        <a:buFontTx/>
                        <a:buNone/>
                        <a:tabLst/>
                      </a:pPr>
                      <a:r>
                        <a:rPr kumimoji="0" lang="fr-FR" sz="800" b="1" i="0" u="none" strike="noStrike" kern="1200" cap="none" normalizeH="0" baseline="0" dirty="0" smtClean="0">
                          <a:ln>
                            <a:noFill/>
                          </a:ln>
                          <a:solidFill>
                            <a:schemeClr val="bg1"/>
                          </a:solidFill>
                          <a:effectLst/>
                          <a:latin typeface="Univers 45 Light" pitchFamily="2" charset="0"/>
                          <a:ea typeface="+mn-ea"/>
                          <a:cs typeface="+mn-cs"/>
                        </a:rPr>
                        <a:t>Description du contrôle</a:t>
                      </a:r>
                    </a:p>
                  </a:txBody>
                  <a:tcPr marL="95250" marR="95250" marT="49530" marB="49530"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0091DA"/>
                    </a:solidFill>
                  </a:tcPr>
                </a:tc>
                <a:tc rowSpan="2">
                  <a:txBody>
                    <a:bodyPr/>
                    <a:lstStyle/>
                    <a:p>
                      <a:pPr marL="0" marR="0" lvl="0" indent="0" algn="ctr" defTabSz="914400" rtl="0" eaLnBrk="1" fontAlgn="base" latinLnBrk="0" hangingPunct="1">
                        <a:lnSpc>
                          <a:spcPct val="100000"/>
                        </a:lnSpc>
                        <a:spcBef>
                          <a:spcPct val="40000"/>
                        </a:spcBef>
                        <a:spcAft>
                          <a:spcPct val="0"/>
                        </a:spcAft>
                        <a:buClrTx/>
                        <a:buSzTx/>
                        <a:buFontTx/>
                        <a:buNone/>
                        <a:tabLst/>
                      </a:pPr>
                      <a:r>
                        <a:rPr kumimoji="0" lang="fr-FR" sz="800" b="1" i="0" u="none" strike="noStrike" kern="1200" cap="none" normalizeH="0" baseline="0" dirty="0" smtClean="0">
                          <a:ln>
                            <a:noFill/>
                          </a:ln>
                          <a:solidFill>
                            <a:schemeClr val="bg1"/>
                          </a:solidFill>
                          <a:effectLst/>
                          <a:latin typeface="Univers 45 Light" pitchFamily="2" charset="0"/>
                          <a:ea typeface="+mn-ea"/>
                          <a:cs typeface="+mn-cs"/>
                        </a:rPr>
                        <a:t>Responsable</a:t>
                      </a:r>
                    </a:p>
                  </a:txBody>
                  <a:tcPr marL="95250" marR="95250" marT="49530" marB="49530"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0091DA"/>
                    </a:solidFill>
                  </a:tcPr>
                </a:tc>
                <a:tc rowSpan="2">
                  <a:txBody>
                    <a:bodyPr/>
                    <a:lstStyle/>
                    <a:p>
                      <a:pPr marL="0" marR="0" lvl="0" indent="0" algn="ctr" defTabSz="914400" rtl="0" eaLnBrk="1" fontAlgn="base" latinLnBrk="0" hangingPunct="1">
                        <a:lnSpc>
                          <a:spcPct val="100000"/>
                        </a:lnSpc>
                        <a:spcBef>
                          <a:spcPct val="40000"/>
                        </a:spcBef>
                        <a:spcAft>
                          <a:spcPct val="0"/>
                        </a:spcAft>
                        <a:buClrTx/>
                        <a:buSzTx/>
                        <a:buFontTx/>
                        <a:buNone/>
                        <a:tabLst/>
                      </a:pPr>
                      <a:r>
                        <a:rPr kumimoji="0" lang="fr-FR" sz="800" b="1" i="0" u="none" strike="noStrike" kern="1200" cap="none" normalizeH="0" baseline="0" dirty="0" smtClean="0">
                          <a:ln>
                            <a:noFill/>
                          </a:ln>
                          <a:solidFill>
                            <a:schemeClr val="bg1"/>
                          </a:solidFill>
                          <a:effectLst/>
                          <a:latin typeface="Univers 45 Light" pitchFamily="2" charset="0"/>
                          <a:ea typeface="+mn-ea"/>
                          <a:cs typeface="+mn-cs"/>
                        </a:rPr>
                        <a:t>Nature du contrôle</a:t>
                      </a:r>
                    </a:p>
                  </a:txBody>
                  <a:tcPr marL="95250" marR="95250" marT="49530" marB="49530"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0091DA"/>
                    </a:solidFill>
                  </a:tcPr>
                </a:tc>
                <a:tc rowSpan="2">
                  <a:txBody>
                    <a:bodyPr/>
                    <a:lstStyle/>
                    <a:p>
                      <a:pPr marL="0" marR="0" lvl="0" indent="0" algn="ctr" defTabSz="914400" rtl="0" eaLnBrk="1" fontAlgn="base" latinLnBrk="0" hangingPunct="1">
                        <a:lnSpc>
                          <a:spcPct val="100000"/>
                        </a:lnSpc>
                        <a:spcBef>
                          <a:spcPct val="40000"/>
                        </a:spcBef>
                        <a:spcAft>
                          <a:spcPct val="0"/>
                        </a:spcAft>
                        <a:buClrTx/>
                        <a:buSzTx/>
                        <a:buFontTx/>
                        <a:buNone/>
                        <a:tabLst/>
                      </a:pPr>
                      <a:r>
                        <a:rPr kumimoji="0" lang="fr-FR" sz="800" b="1" i="0" u="none" strike="noStrike" kern="1200" cap="none" normalizeH="0" baseline="0" dirty="0" smtClean="0">
                          <a:ln>
                            <a:noFill/>
                          </a:ln>
                          <a:solidFill>
                            <a:schemeClr val="bg1"/>
                          </a:solidFill>
                          <a:effectLst/>
                          <a:latin typeface="Univers 45 Light" pitchFamily="2" charset="0"/>
                          <a:ea typeface="+mn-ea"/>
                          <a:cs typeface="+mn-cs"/>
                        </a:rPr>
                        <a:t>Fréquence</a:t>
                      </a:r>
                    </a:p>
                  </a:txBody>
                  <a:tcPr marL="95250" marR="95250" marT="49530" marB="49530"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0091DA"/>
                    </a:solidFill>
                  </a:tcPr>
                </a:tc>
                <a:tc gridSpan="2">
                  <a:txBody>
                    <a:bodyPr/>
                    <a:lstStyle/>
                    <a:p>
                      <a:pPr marL="0" marR="0" lvl="0" indent="0" algn="ctr" defTabSz="762000" rtl="0" eaLnBrk="1" fontAlgn="base" latinLnBrk="0" hangingPunct="1">
                        <a:lnSpc>
                          <a:spcPct val="100000"/>
                        </a:lnSpc>
                        <a:spcBef>
                          <a:spcPts val="200"/>
                        </a:spcBef>
                        <a:spcAft>
                          <a:spcPts val="200"/>
                        </a:spcAft>
                        <a:buClrTx/>
                        <a:buSzTx/>
                        <a:buFontTx/>
                        <a:buNone/>
                        <a:tabLst/>
                        <a:defRPr/>
                      </a:pPr>
                      <a:r>
                        <a:rPr kumimoji="0" lang="fr-FR" sz="800" b="1" i="0" u="none" strike="noStrike" kern="1200" cap="none" spc="0" normalizeH="0" baseline="0" noProof="0" dirty="0" smtClean="0">
                          <a:ln>
                            <a:noFill/>
                          </a:ln>
                          <a:solidFill>
                            <a:srgbClr val="FFFFFF"/>
                          </a:solidFill>
                          <a:effectLst/>
                          <a:uLnTx/>
                          <a:uFillTx/>
                          <a:latin typeface="+mn-lt"/>
                          <a:ea typeface="+mn-ea"/>
                          <a:cs typeface="+mn-cs"/>
                        </a:rPr>
                        <a:t>Résultat du test</a:t>
                      </a:r>
                    </a:p>
                  </a:txBody>
                  <a:tcPr marL="54000" marR="54000" marT="54000" marB="54000"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0091DA"/>
                    </a:solidFill>
                  </a:tcPr>
                </a:tc>
                <a:tc hMerge="1">
                  <a:txBody>
                    <a:bodyPr/>
                    <a:lstStyle/>
                    <a:p>
                      <a:endParaRPr lang="fr-FR"/>
                    </a:p>
                  </a:txBody>
                  <a:tcPr/>
                </a:tc>
                <a:tc rowSpan="2">
                  <a:txBody>
                    <a:bodyPr/>
                    <a:lstStyle/>
                    <a:p>
                      <a:pPr marL="0" marR="0" lvl="0" indent="0" algn="ctr" defTabSz="762000" rtl="0" eaLnBrk="1" fontAlgn="base" latinLnBrk="0" hangingPunct="1">
                        <a:lnSpc>
                          <a:spcPct val="100000"/>
                        </a:lnSpc>
                        <a:spcBef>
                          <a:spcPts val="200"/>
                        </a:spcBef>
                        <a:spcAft>
                          <a:spcPts val="200"/>
                        </a:spcAft>
                        <a:buClrTx/>
                        <a:buSzTx/>
                        <a:buFontTx/>
                        <a:buNone/>
                        <a:tabLst/>
                        <a:defRPr/>
                      </a:pPr>
                      <a:r>
                        <a:rPr kumimoji="0" lang="fr-FR" sz="800" b="1" i="0" u="none" strike="noStrike" kern="1200" cap="none" spc="0" normalizeH="0" baseline="0" noProof="0" dirty="0" smtClean="0">
                          <a:ln>
                            <a:noFill/>
                          </a:ln>
                          <a:solidFill>
                            <a:srgbClr val="FFFFFF"/>
                          </a:solidFill>
                          <a:effectLst/>
                          <a:uLnTx/>
                          <a:uFillTx/>
                          <a:latin typeface="+mn-lt"/>
                          <a:ea typeface="+mn-ea"/>
                          <a:cs typeface="+mn-cs"/>
                        </a:rPr>
                        <a:t>Commentaire</a:t>
                      </a:r>
                    </a:p>
                  </a:txBody>
                  <a:tcPr marL="54000" marR="54000" marT="54000" marB="54000"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0091DA"/>
                    </a:solidFill>
                  </a:tcPr>
                </a:tc>
              </a:tr>
              <a:tr h="186690">
                <a:tc vMerge="1">
                  <a:txBody>
                    <a:bodyPr/>
                    <a:lstStyle/>
                    <a:p>
                      <a:endParaRPr lang="fr-FR"/>
                    </a:p>
                  </a:txBody>
                  <a:tcPr/>
                </a:tc>
                <a:tc vMerge="1">
                  <a:txBody>
                    <a:bodyPr/>
                    <a:lstStyle/>
                    <a:p>
                      <a:endParaRPr lang="fr-FR"/>
                    </a:p>
                  </a:txBody>
                  <a:tcPr/>
                </a:tc>
                <a:tc vMerge="1">
                  <a:txBody>
                    <a:bodyPr/>
                    <a:lstStyle/>
                    <a:p>
                      <a:endParaRPr lang="fr-FR"/>
                    </a:p>
                  </a:txBody>
                  <a:tcPr/>
                </a:tc>
                <a:tc vMerge="1">
                  <a:txBody>
                    <a:bodyPr/>
                    <a:lstStyle/>
                    <a:p>
                      <a:endParaRPr lang="fr-FR"/>
                    </a:p>
                  </a:txBody>
                  <a:tcPr/>
                </a:tc>
                <a:tc vMerge="1">
                  <a:txBody>
                    <a:bodyPr/>
                    <a:lstStyle/>
                    <a:p>
                      <a:endParaRPr lang="fr-FR"/>
                    </a:p>
                  </a:txBody>
                  <a:tcPr/>
                </a:tc>
                <a:tc vMerge="1">
                  <a:txBody>
                    <a:bodyPr/>
                    <a:lstStyle/>
                    <a:p>
                      <a:endParaRPr lang="fr-FR"/>
                    </a:p>
                  </a:txBody>
                  <a:tcPr/>
                </a:tc>
                <a:tc>
                  <a:txBody>
                    <a:bodyPr/>
                    <a:lstStyle/>
                    <a:p>
                      <a:pPr marL="0" marR="0" lvl="0" indent="0" algn="ctr" defTabSz="914400" rtl="0" eaLnBrk="1" fontAlgn="auto" latinLnBrk="0" hangingPunct="1">
                        <a:lnSpc>
                          <a:spcPct val="100000"/>
                        </a:lnSpc>
                        <a:spcBef>
                          <a:spcPts val="200"/>
                        </a:spcBef>
                        <a:spcAft>
                          <a:spcPts val="200"/>
                        </a:spcAft>
                        <a:buClrTx/>
                        <a:buSzTx/>
                        <a:buFontTx/>
                        <a:buNone/>
                        <a:tabLst/>
                        <a:defRPr/>
                      </a:pPr>
                      <a:r>
                        <a:rPr kumimoji="0" lang="fr-FR" sz="800" b="1" i="0" u="none" strike="noStrike" kern="1200" cap="none" spc="0" normalizeH="0" baseline="0" noProof="0" dirty="0" smtClean="0">
                          <a:ln>
                            <a:noFill/>
                          </a:ln>
                          <a:solidFill>
                            <a:srgbClr val="FFFFFF"/>
                          </a:solidFill>
                          <a:effectLst/>
                          <a:uLnTx/>
                          <a:uFillTx/>
                          <a:latin typeface="+mn-lt"/>
                          <a:ea typeface="+mn-ea"/>
                          <a:cs typeface="+mn-cs"/>
                        </a:rPr>
                        <a:t>Conception et application</a:t>
                      </a:r>
                      <a:endParaRPr kumimoji="0" lang="fr-FR" sz="800" b="1" i="0" u="none" strike="noStrike" cap="none" normalizeH="0" baseline="30000" dirty="0" smtClean="0">
                        <a:ln>
                          <a:noFill/>
                        </a:ln>
                        <a:solidFill>
                          <a:schemeClr val="bg1"/>
                        </a:solidFill>
                        <a:effectLst/>
                        <a:latin typeface="+mn-lt"/>
                        <a:cs typeface="Arial" pitchFamily="34" charset="0"/>
                      </a:endParaRPr>
                    </a:p>
                  </a:txBody>
                  <a:tcPr marL="18000" marR="18000" marT="54000" marB="54000"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0091DA"/>
                    </a:solidFill>
                  </a:tcPr>
                </a:tc>
                <a:tc>
                  <a:txBody>
                    <a:bodyPr/>
                    <a:lstStyle/>
                    <a:p>
                      <a:pPr marL="0" marR="0" lvl="0" indent="0" algn="ctr" defTabSz="914400" rtl="0" eaLnBrk="1" fontAlgn="auto" latinLnBrk="0" hangingPunct="1">
                        <a:lnSpc>
                          <a:spcPct val="100000"/>
                        </a:lnSpc>
                        <a:spcBef>
                          <a:spcPts val="200"/>
                        </a:spcBef>
                        <a:spcAft>
                          <a:spcPts val="200"/>
                        </a:spcAft>
                        <a:buClrTx/>
                        <a:buSzTx/>
                        <a:buFontTx/>
                        <a:buNone/>
                        <a:tabLst/>
                        <a:defRPr/>
                      </a:pPr>
                      <a:r>
                        <a:rPr kumimoji="0" lang="fr-FR" sz="800" b="1" i="0" u="none" strike="noStrike" kern="1200" cap="none" spc="0" normalizeH="0" baseline="0" noProof="0" dirty="0" smtClean="0">
                          <a:ln>
                            <a:noFill/>
                          </a:ln>
                          <a:solidFill>
                            <a:srgbClr val="FFFFFF"/>
                          </a:solidFill>
                          <a:effectLst/>
                          <a:uLnTx/>
                          <a:uFillTx/>
                          <a:latin typeface="+mn-lt"/>
                          <a:ea typeface="+mn-ea"/>
                          <a:cs typeface="+mn-cs"/>
                        </a:rPr>
                        <a:t>Efficacité</a:t>
                      </a:r>
                      <a:endParaRPr kumimoji="0" lang="fr-FR" sz="800" b="0" i="0" u="none" strike="noStrike" cap="none" normalizeH="0" baseline="30000" dirty="0" smtClean="0">
                        <a:ln>
                          <a:noFill/>
                        </a:ln>
                        <a:solidFill>
                          <a:schemeClr val="bg1"/>
                        </a:solidFill>
                        <a:effectLst/>
                        <a:latin typeface="+mn-lt"/>
                        <a:cs typeface="Arial" pitchFamily="34" charset="0"/>
                      </a:endParaRPr>
                    </a:p>
                  </a:txBody>
                  <a:tcPr marL="18000" marR="18000" marT="54000" marB="54000"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0091DA"/>
                    </a:solidFill>
                  </a:tcPr>
                </a:tc>
                <a:tc vMerge="1">
                  <a:txBody>
                    <a:bodyPr/>
                    <a:lstStyle/>
                    <a:p>
                      <a:pPr marL="0" marR="0" lvl="0" indent="0" algn="ctr" defTabSz="914400" rtl="0" eaLnBrk="1" fontAlgn="auto" latinLnBrk="0" hangingPunct="1">
                        <a:lnSpc>
                          <a:spcPct val="100000"/>
                        </a:lnSpc>
                        <a:spcBef>
                          <a:spcPts val="200"/>
                        </a:spcBef>
                        <a:spcAft>
                          <a:spcPts val="200"/>
                        </a:spcAft>
                        <a:buClrTx/>
                        <a:buSzTx/>
                        <a:buFontTx/>
                        <a:buNone/>
                        <a:tabLst/>
                        <a:defRPr/>
                      </a:pPr>
                      <a:endParaRPr kumimoji="0" lang="fr-FR" sz="900" b="0" i="0" u="none" strike="noStrike" cap="none" normalizeH="0" baseline="30000" dirty="0" smtClean="0">
                        <a:ln>
                          <a:noFill/>
                        </a:ln>
                        <a:solidFill>
                          <a:schemeClr val="bg1"/>
                        </a:solidFill>
                        <a:effectLst/>
                        <a:latin typeface="Univers for KPMG" panose="020B0603020202020204" pitchFamily="34" charset="0"/>
                        <a:cs typeface="Arial" pitchFamily="34" charset="0"/>
                      </a:endParaRPr>
                    </a:p>
                  </a:txBody>
                  <a:tcPr marL="18000" marR="18000" marT="54000" marB="54000"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0091DA"/>
                    </a:solidFill>
                  </a:tcPr>
                </a:tc>
              </a:tr>
              <a:tr h="290534">
                <a:tc>
                  <a:txBody>
                    <a:bodyPr/>
                    <a:lstStyle/>
                    <a:p>
                      <a:pPr algn="ctr">
                        <a:lnSpc>
                          <a:spcPct val="115000"/>
                        </a:lnSpc>
                        <a:spcBef>
                          <a:spcPts val="0"/>
                        </a:spcBef>
                        <a:spcAft>
                          <a:spcPts val="0"/>
                        </a:spcAft>
                      </a:pPr>
                      <a:r>
                        <a:rPr lang="fr-FR" sz="800" dirty="0" smtClean="0">
                          <a:effectLst/>
                          <a:latin typeface="Univers 45 Light" pitchFamily="2" charset="0"/>
                          <a:ea typeface="Calibri" panose="020F0502020204030204" pitchFamily="34" charset="0"/>
                          <a:cs typeface="Times New Roman" panose="02020603050405020304" pitchFamily="18" charset="0"/>
                        </a:rPr>
                        <a:t>R1</a:t>
                      </a:r>
                    </a:p>
                    <a:p>
                      <a:pPr algn="ctr">
                        <a:lnSpc>
                          <a:spcPct val="115000"/>
                        </a:lnSpc>
                        <a:spcBef>
                          <a:spcPts val="0"/>
                        </a:spcBef>
                        <a:spcAft>
                          <a:spcPts val="0"/>
                        </a:spcAft>
                      </a:pPr>
                      <a:r>
                        <a:rPr lang="fr-FR" sz="800" dirty="0" smtClean="0">
                          <a:effectLst/>
                          <a:latin typeface="Univers 45 Light" pitchFamily="2" charset="0"/>
                          <a:ea typeface="Calibri" panose="020F0502020204030204" pitchFamily="34" charset="0"/>
                          <a:cs typeface="Times New Roman" panose="02020603050405020304" pitchFamily="18" charset="0"/>
                        </a:rPr>
                        <a:t>C1</a:t>
                      </a:r>
                    </a:p>
                  </a:txBody>
                  <a:tcPr marL="44450" marR="44450" marT="0" marB="0" anchor="ctr">
                    <a:lnL w="12700" cap="flat" cmpd="sng" algn="ctr">
                      <a:no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noFill/>
                  </a:tcPr>
                </a:tc>
                <a:tc>
                  <a:txBody>
                    <a:bodyPr/>
                    <a:lstStyle/>
                    <a:p>
                      <a:pPr marL="0" marR="0" lvl="0" indent="0" defTabSz="914400" eaLnBrk="1" fontAlgn="auto" latinLnBrk="0" hangingPunct="1">
                        <a:lnSpc>
                          <a:spcPct val="115000"/>
                        </a:lnSpc>
                        <a:spcBef>
                          <a:spcPts val="0"/>
                        </a:spcBef>
                        <a:spcAft>
                          <a:spcPts val="0"/>
                        </a:spcAft>
                        <a:buClrTx/>
                        <a:buSzTx/>
                        <a:buFontTx/>
                        <a:buNone/>
                        <a:tabLst/>
                        <a:defRPr/>
                      </a:pPr>
                      <a:r>
                        <a:rPr lang="fr-FR" sz="800" b="0" dirty="0" smtClean="0">
                          <a:solidFill>
                            <a:schemeClr val="tx1"/>
                          </a:solidFill>
                          <a:effectLst/>
                          <a:latin typeface="Univers 45 Light" pitchFamily="2" charset="0"/>
                          <a:ea typeface="Calibri" panose="020F0502020204030204" pitchFamily="34" charset="0"/>
                          <a:cs typeface="Times New Roman" panose="02020603050405020304" pitchFamily="18" charset="0"/>
                        </a:rPr>
                        <a:t>Non exhaustivité des variables de paie </a:t>
                      </a:r>
                    </a:p>
                  </a:txBody>
                  <a:tcPr marL="44450" marR="4445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noFill/>
                  </a:tcPr>
                </a:tc>
                <a:tc>
                  <a:txBody>
                    <a:bodyPr/>
                    <a:lstStyle/>
                    <a:p>
                      <a:pPr>
                        <a:lnSpc>
                          <a:spcPct val="115000"/>
                        </a:lnSpc>
                        <a:spcBef>
                          <a:spcPts val="0"/>
                        </a:spcBef>
                        <a:spcAft>
                          <a:spcPts val="0"/>
                        </a:spcAft>
                      </a:pPr>
                      <a:r>
                        <a:rPr lang="fr-FR" sz="8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Contrôle préalable des données variables transmises à ADP par confirmation aux managers:</a:t>
                      </a:r>
                    </a:p>
                    <a:p>
                      <a:pPr>
                        <a:lnSpc>
                          <a:spcPct val="115000"/>
                        </a:lnSpc>
                        <a:spcBef>
                          <a:spcPts val="0"/>
                        </a:spcBef>
                        <a:spcAft>
                          <a:spcPts val="0"/>
                        </a:spcAft>
                      </a:pPr>
                      <a:r>
                        <a:rPr lang="fr-FR" sz="8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Les échanges entre le service RH et les managers portant sur les élément variables de paie est réalisé par mail. </a:t>
                      </a:r>
                    </a:p>
                    <a:p>
                      <a:pPr>
                        <a:lnSpc>
                          <a:spcPct val="115000"/>
                        </a:lnSpc>
                        <a:spcBef>
                          <a:spcPts val="0"/>
                        </a:spcBef>
                        <a:spcAft>
                          <a:spcPts val="0"/>
                        </a:spcAft>
                      </a:pPr>
                      <a:r>
                        <a:rPr lang="fr-FR" sz="8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Le défaut de réponse est interprété comme une absence d’éléments  variables à transmettre. Les managers ne communiquent pas tous les primes, promotions, changements hiérarchiques… </a:t>
                      </a:r>
                    </a:p>
                    <a:p>
                      <a:pPr>
                        <a:lnSpc>
                          <a:spcPct val="115000"/>
                        </a:lnSpc>
                        <a:spcBef>
                          <a:spcPts val="0"/>
                        </a:spcBef>
                        <a:spcAft>
                          <a:spcPts val="0"/>
                        </a:spcAft>
                      </a:pPr>
                      <a:r>
                        <a:rPr lang="fr-FR" sz="8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De plus, la quantité des interlocuteurs ( + de 90 managers) rend de plus compliqué le suivi des réponses.</a:t>
                      </a:r>
                    </a:p>
                    <a:p>
                      <a:pPr>
                        <a:lnSpc>
                          <a:spcPct val="115000"/>
                        </a:lnSpc>
                        <a:spcBef>
                          <a:spcPts val="0"/>
                        </a:spcBef>
                        <a:spcAft>
                          <a:spcPts val="0"/>
                        </a:spcAft>
                      </a:pPr>
                      <a:endParaRPr lang="fr-FR" sz="800" b="0" baseline="0" dirty="0" smtClean="0">
                        <a:solidFill>
                          <a:srgbClr val="FF0000"/>
                        </a:solidFill>
                        <a:effectLst/>
                        <a:latin typeface="Univers 45 Light" pitchFamily="2" charset="0"/>
                        <a:ea typeface="Calibri" panose="020F0502020204030204" pitchFamily="34" charset="0"/>
                        <a:cs typeface="Times New Roman" panose="02020603050405020304" pitchFamily="18" charset="0"/>
                      </a:endParaRPr>
                    </a:p>
                    <a:p>
                      <a:pPr marL="0" marR="0" lvl="0" indent="0" defTabSz="914400" eaLnBrk="1" fontAlgn="auto" latinLnBrk="0" hangingPunct="1">
                        <a:lnSpc>
                          <a:spcPct val="115000"/>
                        </a:lnSpc>
                        <a:spcBef>
                          <a:spcPts val="0"/>
                        </a:spcBef>
                        <a:spcAft>
                          <a:spcPts val="0"/>
                        </a:spcAft>
                        <a:buClrTx/>
                        <a:buSzTx/>
                        <a:buFontTx/>
                        <a:buNone/>
                        <a:tabLst/>
                        <a:defRPr/>
                      </a:pPr>
                      <a:r>
                        <a:rPr lang="fr-FR" sz="8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Demande aux managers de validation dans FIGGO des absences des membres de leur équipe. </a:t>
                      </a:r>
                    </a:p>
                    <a:p>
                      <a:pPr marL="0" marR="0" lvl="0" indent="0" defTabSz="914400" eaLnBrk="1" fontAlgn="auto" latinLnBrk="0" hangingPunct="1">
                        <a:lnSpc>
                          <a:spcPct val="115000"/>
                        </a:lnSpc>
                        <a:spcBef>
                          <a:spcPts val="0"/>
                        </a:spcBef>
                        <a:spcAft>
                          <a:spcPts val="0"/>
                        </a:spcAft>
                        <a:buClrTx/>
                        <a:buSzTx/>
                        <a:buFontTx/>
                        <a:buNone/>
                        <a:tabLst/>
                        <a:defRPr/>
                      </a:pPr>
                      <a:r>
                        <a:rPr lang="fr-FR" sz="8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Dans LUCCA qui  est le SIRH, propose plusieurs solutions que </a:t>
                      </a:r>
                      <a:r>
                        <a:rPr lang="fr-FR" sz="800" b="0" baseline="0" dirty="0" err="1" smtClean="0">
                          <a:solidFill>
                            <a:schemeClr val="tx1"/>
                          </a:solidFill>
                          <a:effectLst/>
                          <a:latin typeface="Univers 45 Light" pitchFamily="2" charset="0"/>
                          <a:ea typeface="Calibri" panose="020F0502020204030204" pitchFamily="34" charset="0"/>
                          <a:cs typeface="Times New Roman" panose="02020603050405020304" pitchFamily="18" charset="0"/>
                        </a:rPr>
                        <a:t>Believe</a:t>
                      </a:r>
                      <a:r>
                        <a:rPr lang="fr-FR" sz="8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 utilise plus ou moins : </a:t>
                      </a:r>
                    </a:p>
                    <a:p>
                      <a:pPr>
                        <a:lnSpc>
                          <a:spcPct val="115000"/>
                        </a:lnSpc>
                        <a:spcBef>
                          <a:spcPts val="0"/>
                        </a:spcBef>
                        <a:spcAft>
                          <a:spcPts val="0"/>
                        </a:spcAft>
                      </a:pPr>
                      <a:r>
                        <a:rPr lang="fr-FR" sz="8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 FIGGO : gestion des congés et des absences</a:t>
                      </a:r>
                    </a:p>
                    <a:p>
                      <a:pPr>
                        <a:lnSpc>
                          <a:spcPct val="115000"/>
                        </a:lnSpc>
                        <a:spcBef>
                          <a:spcPts val="0"/>
                        </a:spcBef>
                        <a:spcAft>
                          <a:spcPts val="0"/>
                        </a:spcAft>
                      </a:pPr>
                      <a:r>
                        <a:rPr lang="fr-FR" sz="8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 CLEEMY : gestion des notes de frais </a:t>
                      </a:r>
                    </a:p>
                    <a:p>
                      <a:pPr marL="0" indent="0">
                        <a:lnSpc>
                          <a:spcPct val="115000"/>
                        </a:lnSpc>
                        <a:spcBef>
                          <a:spcPts val="0"/>
                        </a:spcBef>
                        <a:spcAft>
                          <a:spcPts val="0"/>
                        </a:spcAft>
                        <a:buFontTx/>
                        <a:buNone/>
                      </a:pPr>
                      <a:r>
                        <a:rPr lang="fr-FR" sz="8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 POPLEE : dossier du personnel digital </a:t>
                      </a:r>
                    </a:p>
                    <a:p>
                      <a:pPr marL="0" indent="0">
                        <a:lnSpc>
                          <a:spcPct val="115000"/>
                        </a:lnSpc>
                        <a:spcBef>
                          <a:spcPts val="0"/>
                        </a:spcBef>
                        <a:spcAft>
                          <a:spcPts val="0"/>
                        </a:spcAft>
                        <a:buFontTx/>
                        <a:buNone/>
                      </a:pPr>
                      <a:r>
                        <a:rPr lang="fr-FR" sz="8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 POPLEE REMUNERATION: visualisation de l’évolution de sa rémunération </a:t>
                      </a:r>
                    </a:p>
                    <a:p>
                      <a:pPr marL="0" indent="0">
                        <a:lnSpc>
                          <a:spcPct val="115000"/>
                        </a:lnSpc>
                        <a:spcBef>
                          <a:spcPts val="0"/>
                        </a:spcBef>
                        <a:spcAft>
                          <a:spcPts val="0"/>
                        </a:spcAft>
                        <a:buFontTx/>
                        <a:buNone/>
                      </a:pPr>
                      <a:r>
                        <a:rPr lang="fr-FR" sz="8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 PAGGA : dématérialisation des fiches de paie </a:t>
                      </a:r>
                    </a:p>
                  </a:txBody>
                  <a:tcPr marL="44450" marR="44450" marT="0" marB="0" anchor="ctr">
                    <a:lnL w="12700"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noFill/>
                  </a:tcPr>
                </a:tc>
                <a:tc>
                  <a:txBody>
                    <a:bodyPr/>
                    <a:lstStyle/>
                    <a:p>
                      <a:pPr algn="ctr">
                        <a:lnSpc>
                          <a:spcPct val="115000"/>
                        </a:lnSpc>
                        <a:spcBef>
                          <a:spcPts val="0"/>
                        </a:spcBef>
                        <a:spcAft>
                          <a:spcPts val="0"/>
                        </a:spcAft>
                      </a:pPr>
                      <a:r>
                        <a:rPr lang="fr-FR" sz="800" dirty="0" smtClean="0">
                          <a:effectLst/>
                          <a:latin typeface="Univers 45 Light" pitchFamily="2" charset="0"/>
                          <a:ea typeface="Calibri" panose="020F0502020204030204" pitchFamily="34" charset="0"/>
                          <a:cs typeface="Times New Roman" panose="02020603050405020304" pitchFamily="18" charset="0"/>
                        </a:rPr>
                        <a:t>Ressources Humaines</a:t>
                      </a:r>
                      <a:endParaRPr lang="fr-FR" sz="800" dirty="0">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noFill/>
                  </a:tcPr>
                </a:tc>
                <a:tc>
                  <a:txBody>
                    <a:bodyPr/>
                    <a:lstStyle/>
                    <a:p>
                      <a:pPr marL="0" marR="0" lvl="0" indent="0" algn="ctr" defTabSz="914400" eaLnBrk="1" fontAlgn="auto" latinLnBrk="0" hangingPunct="1">
                        <a:lnSpc>
                          <a:spcPct val="115000"/>
                        </a:lnSpc>
                        <a:spcBef>
                          <a:spcPts val="0"/>
                        </a:spcBef>
                        <a:spcAft>
                          <a:spcPts val="0"/>
                        </a:spcAft>
                        <a:buClrTx/>
                        <a:buSzTx/>
                        <a:buFontTx/>
                        <a:buNone/>
                        <a:tabLst/>
                        <a:defRPr/>
                      </a:pPr>
                      <a:r>
                        <a:rPr lang="fr-FR" sz="800" dirty="0" smtClean="0">
                          <a:effectLst/>
                          <a:latin typeface="Univers 45 Light" pitchFamily="2" charset="0"/>
                          <a:ea typeface="Calibri" panose="020F0502020204030204" pitchFamily="34" charset="0"/>
                          <a:cs typeface="Times New Roman" panose="02020603050405020304" pitchFamily="18" charset="0"/>
                        </a:rPr>
                        <a:t>Manuel</a:t>
                      </a: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noFill/>
                  </a:tcPr>
                </a:tc>
                <a:tc>
                  <a:txBody>
                    <a:bodyPr/>
                    <a:lstStyle/>
                    <a:p>
                      <a:pPr marL="0" marR="0" lvl="0" indent="0" algn="ctr" defTabSz="914400" eaLnBrk="1" fontAlgn="auto" latinLnBrk="0" hangingPunct="1">
                        <a:lnSpc>
                          <a:spcPct val="115000"/>
                        </a:lnSpc>
                        <a:spcBef>
                          <a:spcPts val="0"/>
                        </a:spcBef>
                        <a:spcAft>
                          <a:spcPts val="0"/>
                        </a:spcAft>
                        <a:buClrTx/>
                        <a:buSzTx/>
                        <a:buFontTx/>
                        <a:buNone/>
                        <a:tabLst/>
                        <a:defRPr/>
                      </a:pPr>
                      <a:r>
                        <a:rPr lang="fr-FR" sz="800" dirty="0" smtClean="0">
                          <a:effectLst/>
                          <a:latin typeface="Univers 45 Light" pitchFamily="2" charset="0"/>
                          <a:ea typeface="Calibri" panose="020F0502020204030204" pitchFamily="34" charset="0"/>
                          <a:cs typeface="Times New Roman" panose="02020603050405020304" pitchFamily="18" charset="0"/>
                        </a:rPr>
                        <a:t>Récurrent </a:t>
                      </a: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noFill/>
                  </a:tcPr>
                </a:tc>
                <a:tc>
                  <a:txBody>
                    <a:bodyPr/>
                    <a:lstStyle/>
                    <a:p>
                      <a:pPr algn="ctr">
                        <a:lnSpc>
                          <a:spcPct val="115000"/>
                        </a:lnSpc>
                        <a:spcBef>
                          <a:spcPts val="0"/>
                        </a:spcBef>
                        <a:spcAft>
                          <a:spcPts val="0"/>
                        </a:spcAft>
                      </a:pPr>
                      <a:endParaRPr lang="fr-FR" sz="800" dirty="0">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solidFill>
                      <a:schemeClr val="bg1">
                        <a:lumMod val="95000"/>
                      </a:schemeClr>
                    </a:solidFill>
                  </a:tcPr>
                </a:tc>
                <a:tc>
                  <a:txBody>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lang="fr-FR" sz="800" dirty="0" smtClean="0">
                        <a:solidFill>
                          <a:schemeClr val="tx1"/>
                        </a:solidFill>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solidFill>
                      <a:schemeClr val="bg1">
                        <a:lumMod val="95000"/>
                      </a:schemeClr>
                    </a:solidFill>
                  </a:tcPr>
                </a:tc>
                <a:tc>
                  <a:txBody>
                    <a:bodyPr/>
                    <a:lstStyle/>
                    <a:p>
                      <a:pPr marL="0" marR="0" lvl="0" indent="0" defTabSz="914400" eaLnBrk="1" fontAlgn="auto" latinLnBrk="0" hangingPunct="1">
                        <a:lnSpc>
                          <a:spcPct val="115000"/>
                        </a:lnSpc>
                        <a:spcBef>
                          <a:spcPts val="0"/>
                        </a:spcBef>
                        <a:spcAft>
                          <a:spcPts val="0"/>
                        </a:spcAft>
                        <a:buClrTx/>
                        <a:buSzTx/>
                        <a:buFontTx/>
                        <a:buNone/>
                        <a:tabLst/>
                        <a:defRPr/>
                      </a:pPr>
                      <a:r>
                        <a:rPr lang="fr-FR" sz="8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Demande de réponse systématique des managers dans le délai imparti pour la préparation de la paie et du respect du planning ADP.</a:t>
                      </a:r>
                    </a:p>
                    <a:p>
                      <a:pPr marL="0" indent="0">
                        <a:lnSpc>
                          <a:spcPct val="115000"/>
                        </a:lnSpc>
                        <a:spcBef>
                          <a:spcPts val="0"/>
                        </a:spcBef>
                        <a:spcAft>
                          <a:spcPts val="0"/>
                        </a:spcAft>
                        <a:buFontTx/>
                        <a:buNone/>
                      </a:pPr>
                      <a:endParaRPr lang="fr-FR" sz="8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endParaRPr>
                    </a:p>
                    <a:p>
                      <a:pPr marL="0" indent="0">
                        <a:lnSpc>
                          <a:spcPct val="115000"/>
                        </a:lnSpc>
                        <a:spcBef>
                          <a:spcPts val="0"/>
                        </a:spcBef>
                        <a:spcAft>
                          <a:spcPts val="0"/>
                        </a:spcAft>
                        <a:buFontTx/>
                        <a:buNone/>
                      </a:pPr>
                      <a:r>
                        <a:rPr lang="fr-FR" sz="8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Nous recommandons une mis à jour dans le SIRH : Certaines extractions sont dors et déjà utilisées mais nous constatons que POPLEE  n’est pas encore totalement à jour . </a:t>
                      </a:r>
                    </a:p>
                    <a:p>
                      <a:pPr marL="0" marR="0" lvl="0" indent="0" algn="just" defTabSz="914400" eaLnBrk="1" fontAlgn="auto" latinLnBrk="0" hangingPunct="1">
                        <a:lnSpc>
                          <a:spcPct val="115000"/>
                        </a:lnSpc>
                        <a:spcBef>
                          <a:spcPts val="0"/>
                        </a:spcBef>
                        <a:spcAft>
                          <a:spcPts val="0"/>
                        </a:spcAft>
                        <a:buClrTx/>
                        <a:buSzTx/>
                        <a:buFontTx/>
                        <a:buNone/>
                        <a:tabLst/>
                        <a:defRPr/>
                      </a:pPr>
                      <a:r>
                        <a:rPr lang="fr-FR" sz="8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Mise en place attendu d’une base exhaustive dans le SIRH. </a:t>
                      </a:r>
                      <a:r>
                        <a:rPr lang="fr-FR" sz="800" dirty="0" smtClean="0">
                          <a:latin typeface="Univers 45 Light" pitchFamily="2" charset="0"/>
                          <a:cs typeface="Univers for KPMG"/>
                        </a:rPr>
                        <a:t>(ex : mise à jour exhaustive de POPLEE,…).</a:t>
                      </a:r>
                    </a:p>
                    <a:p>
                      <a:pPr marL="0" indent="0">
                        <a:lnSpc>
                          <a:spcPct val="115000"/>
                        </a:lnSpc>
                        <a:spcBef>
                          <a:spcPts val="0"/>
                        </a:spcBef>
                        <a:spcAft>
                          <a:spcPts val="0"/>
                        </a:spcAft>
                        <a:buFontTx/>
                        <a:buNone/>
                      </a:pPr>
                      <a:endParaRPr lang="fr-FR" sz="8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endParaRPr>
                    </a:p>
                    <a:p>
                      <a:pPr algn="ctr">
                        <a:lnSpc>
                          <a:spcPct val="115000"/>
                        </a:lnSpc>
                        <a:spcBef>
                          <a:spcPts val="0"/>
                        </a:spcBef>
                        <a:spcAft>
                          <a:spcPts val="0"/>
                        </a:spcAft>
                      </a:pPr>
                      <a:endParaRPr lang="fr-FR" sz="800" dirty="0">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noFill/>
                  </a:tcPr>
                </a:tc>
              </a:tr>
              <a:tr h="290534">
                <a:tc>
                  <a:txBody>
                    <a:bodyPr/>
                    <a:lstStyle/>
                    <a:p>
                      <a:pPr algn="ctr">
                        <a:lnSpc>
                          <a:spcPct val="115000"/>
                        </a:lnSpc>
                        <a:spcBef>
                          <a:spcPts val="0"/>
                        </a:spcBef>
                        <a:spcAft>
                          <a:spcPts val="0"/>
                        </a:spcAft>
                      </a:pPr>
                      <a:r>
                        <a:rPr lang="fr-FR" sz="800" dirty="0" smtClean="0">
                          <a:effectLst/>
                          <a:latin typeface="Univers 45 Light" pitchFamily="2" charset="0"/>
                          <a:ea typeface="Calibri" panose="020F0502020204030204" pitchFamily="34" charset="0"/>
                          <a:cs typeface="Times New Roman" panose="02020603050405020304" pitchFamily="18" charset="0"/>
                        </a:rPr>
                        <a:t>R2</a:t>
                      </a:r>
                    </a:p>
                    <a:p>
                      <a:pPr algn="ctr">
                        <a:lnSpc>
                          <a:spcPct val="115000"/>
                        </a:lnSpc>
                        <a:spcBef>
                          <a:spcPts val="0"/>
                        </a:spcBef>
                        <a:spcAft>
                          <a:spcPts val="0"/>
                        </a:spcAft>
                      </a:pPr>
                      <a:r>
                        <a:rPr lang="fr-FR" sz="800" dirty="0" smtClean="0">
                          <a:effectLst/>
                          <a:latin typeface="Univers 45 Light" pitchFamily="2" charset="0"/>
                          <a:ea typeface="Calibri" panose="020F0502020204030204" pitchFamily="34" charset="0"/>
                          <a:cs typeface="Times New Roman" panose="02020603050405020304" pitchFamily="18" charset="0"/>
                        </a:rPr>
                        <a:t>C2</a:t>
                      </a:r>
                    </a:p>
                  </a:txBody>
                  <a:tcPr marL="44450" marR="44450" marT="0" marB="0" anchor="ctr">
                    <a:lnL w="12700" cap="flat" cmpd="sng" algn="ctr">
                      <a:no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noFill/>
                  </a:tcPr>
                </a:tc>
                <a:tc>
                  <a:txBody>
                    <a:bodyPr/>
                    <a:lstStyle/>
                    <a:p>
                      <a:pPr marL="0" marR="0" lvl="0" indent="0" defTabSz="914400" eaLnBrk="1" fontAlgn="auto" latinLnBrk="0" hangingPunct="1">
                        <a:lnSpc>
                          <a:spcPct val="115000"/>
                        </a:lnSpc>
                        <a:spcBef>
                          <a:spcPts val="0"/>
                        </a:spcBef>
                        <a:spcAft>
                          <a:spcPts val="0"/>
                        </a:spcAft>
                        <a:buClrTx/>
                        <a:buSzTx/>
                        <a:buFontTx/>
                        <a:buNone/>
                        <a:tabLst/>
                        <a:defRPr/>
                      </a:pPr>
                      <a:r>
                        <a:rPr lang="fr-FR" sz="800" b="0" dirty="0" smtClean="0">
                          <a:solidFill>
                            <a:schemeClr val="tx1"/>
                          </a:solidFill>
                          <a:effectLst/>
                          <a:latin typeface="Univers 45 Light" pitchFamily="2" charset="0"/>
                          <a:cs typeface="Times New Roman" panose="02020603050405020304" pitchFamily="18" charset="0"/>
                        </a:rPr>
                        <a:t>Risque</a:t>
                      </a:r>
                      <a:r>
                        <a:rPr lang="fr-FR" sz="800" b="0" baseline="0" dirty="0" smtClean="0">
                          <a:solidFill>
                            <a:schemeClr val="tx1"/>
                          </a:solidFill>
                          <a:effectLst/>
                          <a:latin typeface="Univers 45 Light" pitchFamily="2" charset="0"/>
                          <a:cs typeface="Times New Roman" panose="02020603050405020304" pitchFamily="18" charset="0"/>
                        </a:rPr>
                        <a:t> d’</a:t>
                      </a:r>
                      <a:r>
                        <a:rPr lang="fr-FR" sz="800" dirty="0" smtClean="0">
                          <a:latin typeface="Univers 45 Light"/>
                          <a:cs typeface="Univers for KPMG"/>
                        </a:rPr>
                        <a:t>anomalies ou de non conformité lors de la restitution des données de paie par ADP</a:t>
                      </a:r>
                    </a:p>
                  </a:txBody>
                  <a:tcPr marL="44450" marR="4445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noFill/>
                  </a:tcPr>
                </a:tc>
                <a:tc>
                  <a:txBody>
                    <a:bodyPr/>
                    <a:lstStyle/>
                    <a:p>
                      <a:pPr>
                        <a:lnSpc>
                          <a:spcPct val="115000"/>
                        </a:lnSpc>
                        <a:spcBef>
                          <a:spcPts val="0"/>
                        </a:spcBef>
                        <a:spcAft>
                          <a:spcPts val="0"/>
                        </a:spcAft>
                      </a:pPr>
                      <a:r>
                        <a:rPr lang="fr-FR" sz="8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Vérification formalisée des éléments transmis par ADP  :</a:t>
                      </a:r>
                    </a:p>
                    <a:p>
                      <a:pPr>
                        <a:lnSpc>
                          <a:spcPct val="115000"/>
                        </a:lnSpc>
                        <a:spcBef>
                          <a:spcPts val="0"/>
                        </a:spcBef>
                        <a:spcAft>
                          <a:spcPts val="0"/>
                        </a:spcAft>
                      </a:pPr>
                      <a:r>
                        <a:rPr lang="fr-FR" sz="8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(contrôle brut M vs M-1, mouvements, promotions, primes, ancienneté si indemnisation,  IJSS, absences,,…)</a:t>
                      </a:r>
                    </a:p>
                  </a:txBody>
                  <a:tcPr marL="44450" marR="44450" marT="0" marB="0" anchor="ctr">
                    <a:lnL w="12700"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noFill/>
                  </a:tcPr>
                </a:tc>
                <a:tc>
                  <a:txBody>
                    <a:bodyPr/>
                    <a:lstStyle/>
                    <a:p>
                      <a:pPr algn="ctr">
                        <a:lnSpc>
                          <a:spcPct val="115000"/>
                        </a:lnSpc>
                        <a:spcBef>
                          <a:spcPts val="0"/>
                        </a:spcBef>
                        <a:spcAft>
                          <a:spcPts val="0"/>
                        </a:spcAft>
                      </a:pPr>
                      <a:r>
                        <a:rPr lang="fr-FR" sz="800" dirty="0" smtClean="0">
                          <a:effectLst/>
                          <a:latin typeface="Univers 45 Light" pitchFamily="2" charset="0"/>
                          <a:ea typeface="Calibri" panose="020F0502020204030204" pitchFamily="34" charset="0"/>
                          <a:cs typeface="Times New Roman" panose="02020603050405020304" pitchFamily="18" charset="0"/>
                        </a:rPr>
                        <a:t>Ressources Humaines</a:t>
                      </a:r>
                      <a:endParaRPr lang="fr-FR" sz="800" dirty="0">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noFill/>
                  </a:tcPr>
                </a:tc>
                <a:tc>
                  <a:txBody>
                    <a:bodyPr/>
                    <a:lstStyle/>
                    <a:p>
                      <a:pPr algn="ctr">
                        <a:lnSpc>
                          <a:spcPct val="115000"/>
                        </a:lnSpc>
                        <a:spcBef>
                          <a:spcPts val="0"/>
                        </a:spcBef>
                        <a:spcAft>
                          <a:spcPts val="0"/>
                        </a:spcAft>
                      </a:pPr>
                      <a:r>
                        <a:rPr lang="fr-FR" sz="800" dirty="0" smtClean="0">
                          <a:effectLst/>
                          <a:latin typeface="Univers 45 Light" pitchFamily="2" charset="0"/>
                          <a:ea typeface="Calibri" panose="020F0502020204030204" pitchFamily="34" charset="0"/>
                          <a:cs typeface="Times New Roman" panose="02020603050405020304" pitchFamily="18" charset="0"/>
                        </a:rPr>
                        <a:t>Manuel</a:t>
                      </a:r>
                      <a:endParaRPr lang="fr-FR" sz="800" dirty="0">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noFill/>
                  </a:tcPr>
                </a:tc>
                <a:tc>
                  <a:txBody>
                    <a:bodyPr/>
                    <a:lstStyle/>
                    <a:p>
                      <a:pPr algn="ctr">
                        <a:lnSpc>
                          <a:spcPct val="115000"/>
                        </a:lnSpc>
                        <a:spcBef>
                          <a:spcPts val="0"/>
                        </a:spcBef>
                        <a:spcAft>
                          <a:spcPts val="0"/>
                        </a:spcAft>
                      </a:pPr>
                      <a:r>
                        <a:rPr lang="fr-FR" sz="800" dirty="0" smtClean="0">
                          <a:effectLst/>
                          <a:latin typeface="Univers 45 Light" pitchFamily="2" charset="0"/>
                          <a:ea typeface="Calibri" panose="020F0502020204030204" pitchFamily="34" charset="0"/>
                          <a:cs typeface="Times New Roman" panose="02020603050405020304" pitchFamily="18" charset="0"/>
                        </a:rPr>
                        <a:t>Récurrent</a:t>
                      </a:r>
                      <a:endParaRPr lang="fr-FR" sz="800" dirty="0">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noFill/>
                  </a:tcPr>
                </a:tc>
                <a:tc>
                  <a:txBody>
                    <a:bodyPr/>
                    <a:lstStyle/>
                    <a:p>
                      <a:pPr algn="ctr">
                        <a:lnSpc>
                          <a:spcPct val="115000"/>
                        </a:lnSpc>
                        <a:spcBef>
                          <a:spcPts val="0"/>
                        </a:spcBef>
                        <a:spcAft>
                          <a:spcPts val="0"/>
                        </a:spcAft>
                      </a:pPr>
                      <a:endParaRPr lang="fr-FR" sz="800" dirty="0">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solidFill>
                      <a:schemeClr val="bg1">
                        <a:lumMod val="95000"/>
                      </a:schemeClr>
                    </a:solidFill>
                  </a:tcPr>
                </a:tc>
                <a:tc>
                  <a:txBody>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lang="fr-FR" sz="800" dirty="0" smtClean="0">
                        <a:solidFill>
                          <a:schemeClr val="tx1"/>
                        </a:solidFill>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solidFill>
                      <a:schemeClr val="bg1">
                        <a:lumMod val="95000"/>
                      </a:schemeClr>
                    </a:solidFill>
                  </a:tcPr>
                </a:tc>
                <a:tc>
                  <a:txBody>
                    <a:bodyPr/>
                    <a:lstStyle/>
                    <a:p>
                      <a:pPr algn="l">
                        <a:lnSpc>
                          <a:spcPct val="115000"/>
                        </a:lnSpc>
                        <a:spcBef>
                          <a:spcPts val="0"/>
                        </a:spcBef>
                        <a:spcAft>
                          <a:spcPts val="0"/>
                        </a:spcAft>
                      </a:pPr>
                      <a:r>
                        <a:rPr lang="fr-FR" sz="800" dirty="0" smtClean="0">
                          <a:effectLst/>
                          <a:latin typeface="Univers 45 Light" pitchFamily="2" charset="0"/>
                          <a:ea typeface="Calibri" panose="020F0502020204030204" pitchFamily="34" charset="0"/>
                          <a:cs typeface="Times New Roman" panose="02020603050405020304" pitchFamily="18" charset="0"/>
                        </a:rPr>
                        <a:t>Les contrôles réalisés sont</a:t>
                      </a:r>
                      <a:r>
                        <a:rPr lang="fr-FR" sz="800" baseline="0" dirty="0" smtClean="0">
                          <a:effectLst/>
                          <a:latin typeface="Univers 45 Light" pitchFamily="2" charset="0"/>
                          <a:ea typeface="Calibri" panose="020F0502020204030204" pitchFamily="34" charset="0"/>
                          <a:cs typeface="Times New Roman" panose="02020603050405020304" pitchFamily="18" charset="0"/>
                        </a:rPr>
                        <a:t> matérialisés dans des fichiers Excel.</a:t>
                      </a:r>
                      <a:endParaRPr lang="fr-FR" sz="800" dirty="0">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noFill/>
                  </a:tcPr>
                </a:tc>
              </a:tr>
            </a:tbl>
          </a:graphicData>
        </a:graphic>
      </p:graphicFrame>
      <p:sp>
        <p:nvSpPr>
          <p:cNvPr id="11" name="Rectangle 10"/>
          <p:cNvSpPr>
            <a:spLocks noChangeAspect="1" noChangeArrowheads="1"/>
          </p:cNvSpPr>
          <p:nvPr/>
        </p:nvSpPr>
        <p:spPr bwMode="auto">
          <a:xfrm>
            <a:off x="7287540" y="3104756"/>
            <a:ext cx="132991" cy="132020"/>
          </a:xfrm>
          <a:prstGeom prst="rect">
            <a:avLst/>
          </a:prstGeom>
          <a:solidFill>
            <a:srgbClr val="7AB800"/>
          </a:solidFill>
          <a:ln w="6350">
            <a:noFill/>
            <a:miter lim="800000"/>
            <a:headEnd/>
            <a:tailEnd/>
          </a:ln>
        </p:spPr>
        <p:txBody>
          <a:bodyPr lIns="0" tIns="0" rIns="0" bIns="0" anchor="ctr"/>
          <a:lstStyle/>
          <a:p>
            <a:pPr algn="ctr" defTabSz="762000" eaLnBrk="0" hangingPunct="0"/>
            <a:endParaRPr lang="fr-FR" sz="900">
              <a:solidFill>
                <a:srgbClr val="B21107"/>
              </a:solidFill>
              <a:sym typeface="Wingdings" pitchFamily="2" charset="2"/>
            </a:endParaRPr>
          </a:p>
        </p:txBody>
      </p:sp>
      <p:sp>
        <p:nvSpPr>
          <p:cNvPr id="12" name="Rectangle 11"/>
          <p:cNvSpPr>
            <a:spLocks noChangeAspect="1" noChangeArrowheads="1"/>
          </p:cNvSpPr>
          <p:nvPr/>
        </p:nvSpPr>
        <p:spPr bwMode="auto">
          <a:xfrm>
            <a:off x="8002028" y="3104756"/>
            <a:ext cx="132991" cy="132020"/>
          </a:xfrm>
          <a:prstGeom prst="rect">
            <a:avLst/>
          </a:prstGeom>
          <a:solidFill>
            <a:srgbClr val="7AB800"/>
          </a:solidFill>
          <a:ln w="6350">
            <a:noFill/>
            <a:miter lim="800000"/>
            <a:headEnd/>
            <a:tailEnd/>
          </a:ln>
        </p:spPr>
        <p:txBody>
          <a:bodyPr lIns="0" tIns="0" rIns="0" bIns="0" anchor="ctr"/>
          <a:lstStyle/>
          <a:p>
            <a:pPr algn="ctr" defTabSz="762000" eaLnBrk="0" hangingPunct="0"/>
            <a:endParaRPr lang="fr-FR" sz="900">
              <a:solidFill>
                <a:srgbClr val="B21107"/>
              </a:solidFill>
              <a:sym typeface="Wingdings" pitchFamily="2" charset="2"/>
            </a:endParaRPr>
          </a:p>
        </p:txBody>
      </p:sp>
      <p:sp>
        <p:nvSpPr>
          <p:cNvPr id="13" name="Rectangle 12"/>
          <p:cNvSpPr>
            <a:spLocks noChangeAspect="1" noChangeArrowheads="1"/>
          </p:cNvSpPr>
          <p:nvPr/>
        </p:nvSpPr>
        <p:spPr bwMode="auto">
          <a:xfrm>
            <a:off x="7278931" y="4805966"/>
            <a:ext cx="132991" cy="132020"/>
          </a:xfrm>
          <a:prstGeom prst="rect">
            <a:avLst/>
          </a:prstGeom>
          <a:solidFill>
            <a:srgbClr val="7AB800"/>
          </a:solidFill>
          <a:ln w="6350">
            <a:noFill/>
            <a:miter lim="800000"/>
            <a:headEnd/>
            <a:tailEnd/>
          </a:ln>
        </p:spPr>
        <p:txBody>
          <a:bodyPr lIns="0" tIns="0" rIns="0" bIns="0" anchor="ctr"/>
          <a:lstStyle/>
          <a:p>
            <a:pPr algn="ctr" defTabSz="762000" eaLnBrk="0" hangingPunct="0"/>
            <a:endParaRPr lang="fr-FR" sz="900">
              <a:solidFill>
                <a:srgbClr val="B21107"/>
              </a:solidFill>
              <a:sym typeface="Wingdings" pitchFamily="2" charset="2"/>
            </a:endParaRPr>
          </a:p>
        </p:txBody>
      </p:sp>
      <p:sp>
        <p:nvSpPr>
          <p:cNvPr id="14" name="Rectangle 13"/>
          <p:cNvSpPr>
            <a:spLocks noChangeAspect="1" noChangeArrowheads="1"/>
          </p:cNvSpPr>
          <p:nvPr/>
        </p:nvSpPr>
        <p:spPr bwMode="auto">
          <a:xfrm>
            <a:off x="8002027" y="4794857"/>
            <a:ext cx="132991" cy="132020"/>
          </a:xfrm>
          <a:prstGeom prst="rect">
            <a:avLst/>
          </a:prstGeom>
          <a:solidFill>
            <a:srgbClr val="7AB800"/>
          </a:solidFill>
          <a:ln w="6350">
            <a:noFill/>
            <a:miter lim="800000"/>
            <a:headEnd/>
            <a:tailEnd/>
          </a:ln>
        </p:spPr>
        <p:txBody>
          <a:bodyPr lIns="0" tIns="0" rIns="0" bIns="0" anchor="ctr"/>
          <a:lstStyle/>
          <a:p>
            <a:pPr algn="ctr" defTabSz="762000" eaLnBrk="0" hangingPunct="0"/>
            <a:endParaRPr lang="fr-FR" sz="900">
              <a:solidFill>
                <a:srgbClr val="B21107"/>
              </a:solidFill>
              <a:sym typeface="Wingdings" pitchFamily="2" charset="2"/>
            </a:endParaRPr>
          </a:p>
        </p:txBody>
      </p:sp>
    </p:spTree>
    <p:extLst>
      <p:ext uri="{BB962C8B-B14F-4D97-AF65-F5344CB8AC3E}">
        <p14:creationId xmlns:p14="http://schemas.microsoft.com/office/powerpoint/2010/main" val="340454106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ZoneTexte 4"/>
          <p:cNvSpPr txBox="1"/>
          <p:nvPr/>
        </p:nvSpPr>
        <p:spPr>
          <a:xfrm>
            <a:off x="881178" y="335139"/>
            <a:ext cx="4894781" cy="261610"/>
          </a:xfrm>
          <a:prstGeom prst="rect">
            <a:avLst/>
          </a:prstGeom>
          <a:noFill/>
        </p:spPr>
        <p:txBody>
          <a:bodyPr wrap="square" lIns="0" rIns="0" rtlCol="0">
            <a:spAutoFit/>
          </a:bodyPr>
          <a:lstStyle/>
          <a:p>
            <a:pPr defTabSz="472972"/>
            <a:r>
              <a:rPr lang="en-US" sz="1100" b="1" dirty="0" smtClean="0">
                <a:solidFill>
                  <a:srgbClr val="002060"/>
                </a:solidFill>
                <a:latin typeface="Univers LT Std 45 Light"/>
                <a:cs typeface="Univers LT Std 45 Light"/>
              </a:rPr>
              <a:t>[</a:t>
            </a:r>
            <a:r>
              <a:rPr lang="fr-FR" sz="1100" b="1" dirty="0">
                <a:solidFill>
                  <a:srgbClr val="002060"/>
                </a:solidFill>
                <a:latin typeface="Univers LT Std 45 Light"/>
                <a:cs typeface="Univers LT Std 45 Light"/>
              </a:rPr>
              <a:t>Principales observations sur le contrôle interne par processus revus</a:t>
            </a:r>
            <a:r>
              <a:rPr lang="en-US" sz="1100" b="1" dirty="0" smtClean="0">
                <a:solidFill>
                  <a:srgbClr val="002060"/>
                </a:solidFill>
                <a:latin typeface="Univers LT Std 45 Light"/>
                <a:cs typeface="Univers LT Std 45 Light"/>
              </a:rPr>
              <a:t>]</a:t>
            </a:r>
            <a:endParaRPr lang="en-US" sz="1100" b="1" dirty="0">
              <a:solidFill>
                <a:srgbClr val="002060"/>
              </a:solidFill>
              <a:latin typeface="Univers LT Std 45 Light"/>
              <a:cs typeface="Univers LT Std 45 Light"/>
            </a:endParaRPr>
          </a:p>
        </p:txBody>
      </p:sp>
      <p:sp>
        <p:nvSpPr>
          <p:cNvPr id="6" name="Titre 1"/>
          <p:cNvSpPr txBox="1">
            <a:spLocks/>
          </p:cNvSpPr>
          <p:nvPr/>
        </p:nvSpPr>
        <p:spPr>
          <a:xfrm>
            <a:off x="879967" y="666751"/>
            <a:ext cx="9731497" cy="942975"/>
          </a:xfrm>
          <a:prstGeom prst="rect">
            <a:avLst/>
          </a:prstGeom>
          <a:noFill/>
        </p:spPr>
        <p:txBody>
          <a:bodyPr vert="horz" lIns="0" tIns="0" rIns="0" bIns="0" rtlCol="0" anchor="t" anchorCtr="0">
            <a:noAutofit/>
          </a:bodyPr>
          <a:lstStyle>
            <a:lvl1pPr eaLnBrk="1" hangingPunct="1">
              <a:lnSpc>
                <a:spcPct val="70000"/>
              </a:lnSpc>
              <a:defRPr sz="3998">
                <a:solidFill>
                  <a:srgbClr val="003087"/>
                </a:solidFill>
                <a:latin typeface="KPMG Extralight" panose="020B0303030202040204" pitchFamily="34" charset="0"/>
                <a:cs typeface="KPMG Extralight" panose="020B0303030202040204" pitchFamily="34" charset="0"/>
              </a:defRPr>
            </a:lvl1pPr>
          </a:lstStyle>
          <a:p>
            <a:pPr lvl="0" defTabSz="914400"/>
            <a:r>
              <a:rPr lang="fr-FR" dirty="0" smtClean="0"/>
              <a:t>Personnel – Contrôles pertinents identifiés</a:t>
            </a:r>
            <a:endParaRPr kumimoji="0" lang="fr-FR" sz="3998" b="0" i="0" u="none" strike="noStrike" kern="0" cap="none" spc="0" normalizeH="0" baseline="0" noProof="0" dirty="0">
              <a:ln>
                <a:noFill/>
              </a:ln>
              <a:solidFill>
                <a:srgbClr val="003087"/>
              </a:solidFill>
              <a:effectLst/>
              <a:uLnTx/>
              <a:uFillTx/>
              <a:latin typeface="KPMG Extralight" panose="020B0303030202040204" pitchFamily="34" charset="0"/>
            </a:endParaRPr>
          </a:p>
        </p:txBody>
      </p:sp>
      <p:graphicFrame>
        <p:nvGraphicFramePr>
          <p:cNvPr id="8" name="Group 72"/>
          <p:cNvGraphicFramePr>
            <a:graphicFrameLocks/>
          </p:cNvGraphicFramePr>
          <p:nvPr>
            <p:extLst>
              <p:ext uri="{D42A27DB-BD31-4B8C-83A1-F6EECF244321}">
                <p14:modId xmlns:p14="http://schemas.microsoft.com/office/powerpoint/2010/main" val="2402708438"/>
              </p:ext>
            </p:extLst>
          </p:nvPr>
        </p:nvGraphicFramePr>
        <p:xfrm>
          <a:off x="335578" y="1579267"/>
          <a:ext cx="10090462" cy="1292918"/>
        </p:xfrm>
        <a:graphic>
          <a:graphicData uri="http://schemas.openxmlformats.org/drawingml/2006/table">
            <a:tbl>
              <a:tblPr/>
              <a:tblGrid>
                <a:gridCol w="297489"/>
                <a:gridCol w="1601855"/>
                <a:gridCol w="2226341"/>
                <a:gridCol w="899776"/>
                <a:gridCol w="779859"/>
                <a:gridCol w="790844"/>
                <a:gridCol w="659534"/>
                <a:gridCol w="69850"/>
                <a:gridCol w="854997"/>
                <a:gridCol w="1909917"/>
              </a:tblGrid>
              <a:tr h="186690">
                <a:tc rowSpan="2">
                  <a:txBody>
                    <a:bodyPr/>
                    <a:lstStyle/>
                    <a:p>
                      <a:pPr marL="0" marR="0" lvl="0" indent="0" algn="ctr" defTabSz="914400" rtl="0" eaLnBrk="1" fontAlgn="base" latinLnBrk="0" hangingPunct="1">
                        <a:lnSpc>
                          <a:spcPct val="100000"/>
                        </a:lnSpc>
                        <a:spcBef>
                          <a:spcPct val="40000"/>
                        </a:spcBef>
                        <a:spcAft>
                          <a:spcPct val="0"/>
                        </a:spcAft>
                        <a:buClrTx/>
                        <a:buSzTx/>
                        <a:buFontTx/>
                        <a:buNone/>
                        <a:tabLst/>
                      </a:pPr>
                      <a:r>
                        <a:rPr kumimoji="0" lang="fr-FR" sz="800" b="1" i="0" u="none" strike="noStrike" kern="1200" cap="none" normalizeH="0" baseline="0" dirty="0" smtClean="0">
                          <a:ln>
                            <a:noFill/>
                          </a:ln>
                          <a:solidFill>
                            <a:schemeClr val="bg1"/>
                          </a:solidFill>
                          <a:effectLst/>
                          <a:latin typeface="Univers 45 Light" pitchFamily="2" charset="0"/>
                          <a:ea typeface="+mn-ea"/>
                          <a:cs typeface="+mn-cs"/>
                        </a:rPr>
                        <a:t>#</a:t>
                      </a:r>
                    </a:p>
                  </a:txBody>
                  <a:tcPr marL="95250" marR="95250" marT="49530" marB="49530"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0091DA"/>
                    </a:solidFill>
                  </a:tcPr>
                </a:tc>
                <a:tc rowSpan="2">
                  <a:txBody>
                    <a:bodyPr/>
                    <a:lstStyle/>
                    <a:p>
                      <a:pPr marL="0" marR="0" lvl="0" indent="0" algn="ctr" defTabSz="914400" rtl="0" eaLnBrk="1" fontAlgn="base" latinLnBrk="0" hangingPunct="1">
                        <a:lnSpc>
                          <a:spcPct val="100000"/>
                        </a:lnSpc>
                        <a:spcBef>
                          <a:spcPct val="40000"/>
                        </a:spcBef>
                        <a:spcAft>
                          <a:spcPct val="0"/>
                        </a:spcAft>
                        <a:buClrTx/>
                        <a:buSzTx/>
                        <a:buFontTx/>
                        <a:buNone/>
                        <a:tabLst/>
                      </a:pPr>
                      <a:r>
                        <a:rPr kumimoji="0" lang="fr-FR" sz="800" b="1" i="0" u="none" strike="noStrike" kern="1200" cap="none" normalizeH="0" baseline="0" dirty="0" smtClean="0">
                          <a:ln>
                            <a:noFill/>
                          </a:ln>
                          <a:solidFill>
                            <a:schemeClr val="bg1"/>
                          </a:solidFill>
                          <a:effectLst/>
                          <a:latin typeface="Univers 45 Light" pitchFamily="2" charset="0"/>
                          <a:ea typeface="+mn-ea"/>
                          <a:cs typeface="+mn-cs"/>
                        </a:rPr>
                        <a:t>Risque couvert</a:t>
                      </a:r>
                    </a:p>
                  </a:txBody>
                  <a:tcPr marL="95250" marR="95250" marT="49530" marB="49530"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0091DA"/>
                    </a:solidFill>
                  </a:tcPr>
                </a:tc>
                <a:tc rowSpan="2">
                  <a:txBody>
                    <a:bodyPr/>
                    <a:lstStyle/>
                    <a:p>
                      <a:pPr marL="0" marR="0" lvl="0" indent="0" algn="ctr" defTabSz="914400" rtl="0" eaLnBrk="1" fontAlgn="base" latinLnBrk="0" hangingPunct="1">
                        <a:lnSpc>
                          <a:spcPct val="100000"/>
                        </a:lnSpc>
                        <a:spcBef>
                          <a:spcPct val="40000"/>
                        </a:spcBef>
                        <a:spcAft>
                          <a:spcPct val="0"/>
                        </a:spcAft>
                        <a:buClrTx/>
                        <a:buSzTx/>
                        <a:buFontTx/>
                        <a:buNone/>
                        <a:tabLst/>
                      </a:pPr>
                      <a:r>
                        <a:rPr kumimoji="0" lang="fr-FR" sz="800" b="1" i="0" u="none" strike="noStrike" kern="1200" cap="none" normalizeH="0" baseline="0" dirty="0" smtClean="0">
                          <a:ln>
                            <a:noFill/>
                          </a:ln>
                          <a:solidFill>
                            <a:schemeClr val="bg1"/>
                          </a:solidFill>
                          <a:effectLst/>
                          <a:latin typeface="Univers 45 Light" pitchFamily="2" charset="0"/>
                          <a:ea typeface="+mn-ea"/>
                          <a:cs typeface="+mn-cs"/>
                        </a:rPr>
                        <a:t>Description du contrôle</a:t>
                      </a:r>
                    </a:p>
                  </a:txBody>
                  <a:tcPr marL="95250" marR="95250" marT="49530" marB="49530"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0091DA"/>
                    </a:solidFill>
                  </a:tcPr>
                </a:tc>
                <a:tc rowSpan="2">
                  <a:txBody>
                    <a:bodyPr/>
                    <a:lstStyle/>
                    <a:p>
                      <a:pPr marL="0" marR="0" lvl="0" indent="0" algn="ctr" defTabSz="914400" rtl="0" eaLnBrk="1" fontAlgn="base" latinLnBrk="0" hangingPunct="1">
                        <a:lnSpc>
                          <a:spcPct val="100000"/>
                        </a:lnSpc>
                        <a:spcBef>
                          <a:spcPct val="40000"/>
                        </a:spcBef>
                        <a:spcAft>
                          <a:spcPct val="0"/>
                        </a:spcAft>
                        <a:buClrTx/>
                        <a:buSzTx/>
                        <a:buFontTx/>
                        <a:buNone/>
                        <a:tabLst/>
                      </a:pPr>
                      <a:r>
                        <a:rPr kumimoji="0" lang="fr-FR" sz="800" b="1" i="0" u="none" strike="noStrike" kern="1200" cap="none" normalizeH="0" baseline="0" dirty="0" smtClean="0">
                          <a:ln>
                            <a:noFill/>
                          </a:ln>
                          <a:solidFill>
                            <a:schemeClr val="bg1"/>
                          </a:solidFill>
                          <a:effectLst/>
                          <a:latin typeface="Univers 45 Light" pitchFamily="2" charset="0"/>
                          <a:ea typeface="+mn-ea"/>
                          <a:cs typeface="+mn-cs"/>
                        </a:rPr>
                        <a:t>Responsable</a:t>
                      </a:r>
                    </a:p>
                  </a:txBody>
                  <a:tcPr marL="95250" marR="95250" marT="49530" marB="49530"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0091DA"/>
                    </a:solidFill>
                  </a:tcPr>
                </a:tc>
                <a:tc rowSpan="2">
                  <a:txBody>
                    <a:bodyPr/>
                    <a:lstStyle/>
                    <a:p>
                      <a:pPr marL="0" marR="0" lvl="0" indent="0" algn="ctr" defTabSz="914400" rtl="0" eaLnBrk="1" fontAlgn="base" latinLnBrk="0" hangingPunct="1">
                        <a:lnSpc>
                          <a:spcPct val="100000"/>
                        </a:lnSpc>
                        <a:spcBef>
                          <a:spcPct val="40000"/>
                        </a:spcBef>
                        <a:spcAft>
                          <a:spcPct val="0"/>
                        </a:spcAft>
                        <a:buClrTx/>
                        <a:buSzTx/>
                        <a:buFontTx/>
                        <a:buNone/>
                        <a:tabLst/>
                      </a:pPr>
                      <a:r>
                        <a:rPr kumimoji="0" lang="fr-FR" sz="800" b="1" i="0" u="none" strike="noStrike" kern="1200" cap="none" normalizeH="0" baseline="0" dirty="0" smtClean="0">
                          <a:ln>
                            <a:noFill/>
                          </a:ln>
                          <a:solidFill>
                            <a:schemeClr val="bg1"/>
                          </a:solidFill>
                          <a:effectLst/>
                          <a:latin typeface="Univers 45 Light" pitchFamily="2" charset="0"/>
                          <a:ea typeface="+mn-ea"/>
                          <a:cs typeface="+mn-cs"/>
                        </a:rPr>
                        <a:t>Nature du contrôle</a:t>
                      </a:r>
                    </a:p>
                  </a:txBody>
                  <a:tcPr marL="95250" marR="95250" marT="49530" marB="49530"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0091DA"/>
                    </a:solidFill>
                  </a:tcPr>
                </a:tc>
                <a:tc rowSpan="2">
                  <a:txBody>
                    <a:bodyPr/>
                    <a:lstStyle/>
                    <a:p>
                      <a:pPr marL="0" marR="0" lvl="0" indent="0" algn="ctr" defTabSz="914400" rtl="0" eaLnBrk="1" fontAlgn="base" latinLnBrk="0" hangingPunct="1">
                        <a:lnSpc>
                          <a:spcPct val="100000"/>
                        </a:lnSpc>
                        <a:spcBef>
                          <a:spcPct val="40000"/>
                        </a:spcBef>
                        <a:spcAft>
                          <a:spcPct val="0"/>
                        </a:spcAft>
                        <a:buClrTx/>
                        <a:buSzTx/>
                        <a:buFontTx/>
                        <a:buNone/>
                        <a:tabLst/>
                      </a:pPr>
                      <a:r>
                        <a:rPr kumimoji="0" lang="fr-FR" sz="800" b="1" i="0" u="none" strike="noStrike" kern="1200" cap="none" normalizeH="0" baseline="0" dirty="0" smtClean="0">
                          <a:ln>
                            <a:noFill/>
                          </a:ln>
                          <a:solidFill>
                            <a:schemeClr val="bg1"/>
                          </a:solidFill>
                          <a:effectLst/>
                          <a:latin typeface="Univers 45 Light" pitchFamily="2" charset="0"/>
                          <a:ea typeface="+mn-ea"/>
                          <a:cs typeface="+mn-cs"/>
                        </a:rPr>
                        <a:t>Fréquence</a:t>
                      </a:r>
                    </a:p>
                  </a:txBody>
                  <a:tcPr marL="95250" marR="95250" marT="49530" marB="49530"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0091DA"/>
                    </a:solidFill>
                  </a:tcPr>
                </a:tc>
                <a:tc gridSpan="3">
                  <a:txBody>
                    <a:bodyPr/>
                    <a:lstStyle/>
                    <a:p>
                      <a:pPr marL="0" marR="0" lvl="0" indent="0" algn="ctr" defTabSz="762000" rtl="0" eaLnBrk="1" fontAlgn="base" latinLnBrk="0" hangingPunct="1">
                        <a:lnSpc>
                          <a:spcPct val="100000"/>
                        </a:lnSpc>
                        <a:spcBef>
                          <a:spcPts val="200"/>
                        </a:spcBef>
                        <a:spcAft>
                          <a:spcPts val="200"/>
                        </a:spcAft>
                        <a:buClrTx/>
                        <a:buSzTx/>
                        <a:buFontTx/>
                        <a:buNone/>
                        <a:tabLst/>
                        <a:defRPr/>
                      </a:pPr>
                      <a:r>
                        <a:rPr kumimoji="0" lang="fr-FR" sz="800" b="1" i="0" u="none" strike="noStrike" kern="1200" cap="none" spc="0" normalizeH="0" baseline="0" noProof="0" dirty="0" smtClean="0">
                          <a:ln>
                            <a:noFill/>
                          </a:ln>
                          <a:solidFill>
                            <a:srgbClr val="FFFFFF"/>
                          </a:solidFill>
                          <a:effectLst/>
                          <a:uLnTx/>
                          <a:uFillTx/>
                          <a:latin typeface="+mn-lt"/>
                          <a:ea typeface="+mn-ea"/>
                          <a:cs typeface="+mn-cs"/>
                        </a:rPr>
                        <a:t>Résultat du test</a:t>
                      </a:r>
                    </a:p>
                  </a:txBody>
                  <a:tcPr marL="54000" marR="54000" marT="54000" marB="54000"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0091DA"/>
                    </a:solidFill>
                  </a:tcPr>
                </a:tc>
                <a:tc hMerge="1">
                  <a:txBody>
                    <a:bodyPr/>
                    <a:lstStyle/>
                    <a:p>
                      <a:endParaRPr lang="fr-FR"/>
                    </a:p>
                  </a:txBody>
                  <a:tcPr/>
                </a:tc>
                <a:tc hMerge="1">
                  <a:txBody>
                    <a:bodyPr/>
                    <a:lstStyle/>
                    <a:p>
                      <a:endParaRPr lang="fr-FR"/>
                    </a:p>
                  </a:txBody>
                  <a:tcPr/>
                </a:tc>
                <a:tc rowSpan="2">
                  <a:txBody>
                    <a:bodyPr/>
                    <a:lstStyle/>
                    <a:p>
                      <a:pPr marL="0" marR="0" lvl="0" indent="0" algn="ctr" defTabSz="762000" rtl="0" eaLnBrk="1" fontAlgn="base" latinLnBrk="0" hangingPunct="1">
                        <a:lnSpc>
                          <a:spcPct val="100000"/>
                        </a:lnSpc>
                        <a:spcBef>
                          <a:spcPts val="200"/>
                        </a:spcBef>
                        <a:spcAft>
                          <a:spcPts val="200"/>
                        </a:spcAft>
                        <a:buClrTx/>
                        <a:buSzTx/>
                        <a:buFontTx/>
                        <a:buNone/>
                        <a:tabLst/>
                        <a:defRPr/>
                      </a:pPr>
                      <a:r>
                        <a:rPr kumimoji="0" lang="fr-FR" sz="800" b="1" i="0" u="none" strike="noStrike" kern="1200" cap="none" spc="0" normalizeH="0" baseline="0" noProof="0" dirty="0" smtClean="0">
                          <a:ln>
                            <a:noFill/>
                          </a:ln>
                          <a:solidFill>
                            <a:srgbClr val="FFFFFF"/>
                          </a:solidFill>
                          <a:effectLst/>
                          <a:uLnTx/>
                          <a:uFillTx/>
                          <a:latin typeface="+mn-lt"/>
                          <a:ea typeface="+mn-ea"/>
                          <a:cs typeface="+mn-cs"/>
                        </a:rPr>
                        <a:t>Commentaire</a:t>
                      </a:r>
                    </a:p>
                  </a:txBody>
                  <a:tcPr marL="54000" marR="54000" marT="54000" marB="54000"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0091DA"/>
                    </a:solidFill>
                  </a:tcPr>
                </a:tc>
              </a:tr>
              <a:tr h="186690">
                <a:tc vMerge="1">
                  <a:txBody>
                    <a:bodyPr/>
                    <a:lstStyle/>
                    <a:p>
                      <a:endParaRPr lang="fr-FR"/>
                    </a:p>
                  </a:txBody>
                  <a:tcPr/>
                </a:tc>
                <a:tc vMerge="1">
                  <a:txBody>
                    <a:bodyPr/>
                    <a:lstStyle/>
                    <a:p>
                      <a:endParaRPr lang="fr-FR"/>
                    </a:p>
                  </a:txBody>
                  <a:tcPr/>
                </a:tc>
                <a:tc vMerge="1">
                  <a:txBody>
                    <a:bodyPr/>
                    <a:lstStyle/>
                    <a:p>
                      <a:endParaRPr lang="fr-FR"/>
                    </a:p>
                  </a:txBody>
                  <a:tcPr/>
                </a:tc>
                <a:tc vMerge="1">
                  <a:txBody>
                    <a:bodyPr/>
                    <a:lstStyle/>
                    <a:p>
                      <a:endParaRPr lang="fr-FR"/>
                    </a:p>
                  </a:txBody>
                  <a:tcPr/>
                </a:tc>
                <a:tc vMerge="1">
                  <a:txBody>
                    <a:bodyPr/>
                    <a:lstStyle/>
                    <a:p>
                      <a:endParaRPr lang="fr-FR"/>
                    </a:p>
                  </a:txBody>
                  <a:tcPr/>
                </a:tc>
                <a:tc vMerge="1">
                  <a:txBody>
                    <a:bodyPr/>
                    <a:lstStyle/>
                    <a:p>
                      <a:endParaRPr lang="fr-FR"/>
                    </a:p>
                  </a:txBody>
                  <a:tcPr/>
                </a:tc>
                <a:tc>
                  <a:txBody>
                    <a:bodyPr/>
                    <a:lstStyle/>
                    <a:p>
                      <a:pPr marL="0" marR="0" lvl="0" indent="0" algn="ctr" defTabSz="914400" rtl="0" eaLnBrk="1" fontAlgn="auto" latinLnBrk="0" hangingPunct="1">
                        <a:lnSpc>
                          <a:spcPct val="100000"/>
                        </a:lnSpc>
                        <a:spcBef>
                          <a:spcPts val="200"/>
                        </a:spcBef>
                        <a:spcAft>
                          <a:spcPts val="200"/>
                        </a:spcAft>
                        <a:buClrTx/>
                        <a:buSzTx/>
                        <a:buFontTx/>
                        <a:buNone/>
                        <a:tabLst/>
                        <a:defRPr/>
                      </a:pPr>
                      <a:r>
                        <a:rPr kumimoji="0" lang="fr-FR" sz="800" b="1" i="0" u="none" strike="noStrike" kern="1200" cap="none" spc="0" normalizeH="0" baseline="0" noProof="0" dirty="0" smtClean="0">
                          <a:ln>
                            <a:noFill/>
                          </a:ln>
                          <a:solidFill>
                            <a:srgbClr val="FFFFFF"/>
                          </a:solidFill>
                          <a:effectLst/>
                          <a:uLnTx/>
                          <a:uFillTx/>
                          <a:latin typeface="+mn-lt"/>
                          <a:ea typeface="+mn-ea"/>
                          <a:cs typeface="+mn-cs"/>
                        </a:rPr>
                        <a:t>Conception et application</a:t>
                      </a:r>
                      <a:endParaRPr kumimoji="0" lang="fr-FR" sz="800" b="1" i="0" u="none" strike="noStrike" cap="none" normalizeH="0" baseline="30000" dirty="0" smtClean="0">
                        <a:ln>
                          <a:noFill/>
                        </a:ln>
                        <a:solidFill>
                          <a:schemeClr val="bg1"/>
                        </a:solidFill>
                        <a:effectLst/>
                        <a:latin typeface="+mn-lt"/>
                        <a:cs typeface="Arial" pitchFamily="34" charset="0"/>
                      </a:endParaRPr>
                    </a:p>
                  </a:txBody>
                  <a:tcPr marL="18000" marR="18000" marT="54000" marB="54000"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0091DA"/>
                    </a:solidFill>
                  </a:tcPr>
                </a:tc>
                <a:tc gridSpan="2">
                  <a:txBody>
                    <a:bodyPr/>
                    <a:lstStyle/>
                    <a:p>
                      <a:pPr marL="0" marR="0" lvl="0" indent="0" algn="ctr" defTabSz="914400" rtl="0" eaLnBrk="1" fontAlgn="auto" latinLnBrk="0" hangingPunct="1">
                        <a:lnSpc>
                          <a:spcPct val="100000"/>
                        </a:lnSpc>
                        <a:spcBef>
                          <a:spcPts val="200"/>
                        </a:spcBef>
                        <a:spcAft>
                          <a:spcPts val="200"/>
                        </a:spcAft>
                        <a:buClrTx/>
                        <a:buSzTx/>
                        <a:buFontTx/>
                        <a:buNone/>
                        <a:tabLst/>
                        <a:defRPr/>
                      </a:pPr>
                      <a:r>
                        <a:rPr kumimoji="0" lang="fr-FR" sz="800" b="1" i="0" u="none" strike="noStrike" kern="1200" cap="none" spc="0" normalizeH="0" baseline="0" noProof="0" dirty="0" smtClean="0">
                          <a:ln>
                            <a:noFill/>
                          </a:ln>
                          <a:solidFill>
                            <a:srgbClr val="FFFFFF"/>
                          </a:solidFill>
                          <a:effectLst/>
                          <a:uLnTx/>
                          <a:uFillTx/>
                          <a:latin typeface="+mn-lt"/>
                          <a:ea typeface="+mn-ea"/>
                          <a:cs typeface="+mn-cs"/>
                        </a:rPr>
                        <a:t>Efficacité</a:t>
                      </a:r>
                      <a:endParaRPr kumimoji="0" lang="fr-FR" sz="800" b="0" i="0" u="none" strike="noStrike" cap="none" normalizeH="0" baseline="30000" dirty="0" smtClean="0">
                        <a:ln>
                          <a:noFill/>
                        </a:ln>
                        <a:solidFill>
                          <a:schemeClr val="bg1"/>
                        </a:solidFill>
                        <a:effectLst/>
                        <a:latin typeface="+mn-lt"/>
                        <a:cs typeface="Arial" pitchFamily="34" charset="0"/>
                      </a:endParaRPr>
                    </a:p>
                  </a:txBody>
                  <a:tcPr marL="18000" marR="18000" marT="54000" marB="54000"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0091DA"/>
                    </a:solidFill>
                  </a:tcPr>
                </a:tc>
                <a:tc hMerge="1">
                  <a:txBody>
                    <a:bodyPr/>
                    <a:lstStyle/>
                    <a:p>
                      <a:endParaRPr lang="fr-FR"/>
                    </a:p>
                  </a:txBody>
                  <a:tcPr/>
                </a:tc>
                <a:tc vMerge="1">
                  <a:txBody>
                    <a:bodyPr/>
                    <a:lstStyle/>
                    <a:p>
                      <a:pPr marL="0" marR="0" lvl="0" indent="0" algn="ctr" defTabSz="914400" rtl="0" eaLnBrk="1" fontAlgn="auto" latinLnBrk="0" hangingPunct="1">
                        <a:lnSpc>
                          <a:spcPct val="100000"/>
                        </a:lnSpc>
                        <a:spcBef>
                          <a:spcPts val="200"/>
                        </a:spcBef>
                        <a:spcAft>
                          <a:spcPts val="200"/>
                        </a:spcAft>
                        <a:buClrTx/>
                        <a:buSzTx/>
                        <a:buFontTx/>
                        <a:buNone/>
                        <a:tabLst/>
                        <a:defRPr/>
                      </a:pPr>
                      <a:endParaRPr kumimoji="0" lang="fr-FR" sz="900" b="0" i="0" u="none" strike="noStrike" cap="none" normalizeH="0" baseline="30000" dirty="0" smtClean="0">
                        <a:ln>
                          <a:noFill/>
                        </a:ln>
                        <a:solidFill>
                          <a:schemeClr val="bg1"/>
                        </a:solidFill>
                        <a:effectLst/>
                        <a:latin typeface="Univers for KPMG" panose="020B0603020202020204" pitchFamily="34" charset="0"/>
                        <a:cs typeface="Arial" pitchFamily="34" charset="0"/>
                      </a:endParaRPr>
                    </a:p>
                  </a:txBody>
                  <a:tcPr marL="18000" marR="18000" marT="54000" marB="54000"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0091DA"/>
                    </a:solidFill>
                  </a:tcPr>
                </a:tc>
              </a:tr>
              <a:tr h="290534">
                <a:tc>
                  <a:txBody>
                    <a:bodyPr/>
                    <a:lstStyle/>
                    <a:p>
                      <a:pPr algn="ctr">
                        <a:lnSpc>
                          <a:spcPct val="115000"/>
                        </a:lnSpc>
                        <a:spcBef>
                          <a:spcPts val="0"/>
                        </a:spcBef>
                        <a:spcAft>
                          <a:spcPts val="0"/>
                        </a:spcAft>
                      </a:pPr>
                      <a:r>
                        <a:rPr lang="fr-FR" sz="800" dirty="0" smtClean="0">
                          <a:effectLst/>
                          <a:latin typeface="Univers 45 Light" pitchFamily="2" charset="0"/>
                          <a:ea typeface="Calibri" panose="020F0502020204030204" pitchFamily="34" charset="0"/>
                          <a:cs typeface="Times New Roman" panose="02020603050405020304" pitchFamily="18" charset="0"/>
                        </a:rPr>
                        <a:t>R3</a:t>
                      </a:r>
                    </a:p>
                    <a:p>
                      <a:pPr algn="ctr">
                        <a:lnSpc>
                          <a:spcPct val="115000"/>
                        </a:lnSpc>
                        <a:spcBef>
                          <a:spcPts val="0"/>
                        </a:spcBef>
                        <a:spcAft>
                          <a:spcPts val="0"/>
                        </a:spcAft>
                      </a:pPr>
                      <a:r>
                        <a:rPr lang="fr-FR" sz="800" dirty="0" smtClean="0">
                          <a:effectLst/>
                          <a:latin typeface="Univers 45 Light" pitchFamily="2" charset="0"/>
                          <a:ea typeface="Calibri" panose="020F0502020204030204" pitchFamily="34" charset="0"/>
                          <a:cs typeface="Times New Roman" panose="02020603050405020304" pitchFamily="18" charset="0"/>
                        </a:rPr>
                        <a:t>C3</a:t>
                      </a:r>
                    </a:p>
                  </a:txBody>
                  <a:tcPr marL="44450" marR="44450" marT="0" marB="0" anchor="ctr">
                    <a:lnL w="12700" cap="flat" cmpd="sng" algn="ctr">
                      <a:no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noFill/>
                  </a:tcPr>
                </a:tc>
                <a:tc>
                  <a:txBody>
                    <a:bodyPr/>
                    <a:lstStyle/>
                    <a:p>
                      <a:pPr>
                        <a:lnSpc>
                          <a:spcPct val="115000"/>
                        </a:lnSpc>
                        <a:spcBef>
                          <a:spcPts val="0"/>
                        </a:spcBef>
                        <a:spcAft>
                          <a:spcPts val="0"/>
                        </a:spcAft>
                      </a:pPr>
                      <a:r>
                        <a:rPr lang="fr-FR" sz="800" dirty="0" smtClean="0">
                          <a:effectLst/>
                          <a:latin typeface="Univers 45 Light" pitchFamily="2" charset="0"/>
                          <a:ea typeface="Calibri" panose="020F0502020204030204" pitchFamily="34" charset="0"/>
                          <a:cs typeface="Times New Roman" panose="02020603050405020304" pitchFamily="18" charset="0"/>
                        </a:rPr>
                        <a:t>Concordance</a:t>
                      </a:r>
                      <a:r>
                        <a:rPr lang="fr-FR" sz="800" baseline="0" dirty="0" smtClean="0">
                          <a:effectLst/>
                          <a:latin typeface="Univers 45 Light" pitchFamily="2" charset="0"/>
                          <a:ea typeface="Calibri" panose="020F0502020204030204" pitchFamily="34" charset="0"/>
                          <a:cs typeface="Times New Roman" panose="02020603050405020304" pitchFamily="18" charset="0"/>
                        </a:rPr>
                        <a:t> des données de paie avec l</a:t>
                      </a:r>
                      <a:r>
                        <a:rPr lang="fr-FR" sz="800" dirty="0" smtClean="0">
                          <a:effectLst/>
                          <a:latin typeface="Univers 45 Light" pitchFamily="2" charset="0"/>
                          <a:ea typeface="Calibri" panose="020F0502020204030204" pitchFamily="34" charset="0"/>
                          <a:cs typeface="Times New Roman" panose="02020603050405020304" pitchFamily="18" charset="0"/>
                        </a:rPr>
                        <a:t>es lots de paiement  </a:t>
                      </a:r>
                    </a:p>
                  </a:txBody>
                  <a:tcPr marL="44450" marR="4445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noFill/>
                  </a:tcPr>
                </a:tc>
                <a:tc>
                  <a:txBody>
                    <a:bodyPr/>
                    <a:lstStyle/>
                    <a:p>
                      <a:pPr>
                        <a:lnSpc>
                          <a:spcPct val="115000"/>
                        </a:lnSpc>
                        <a:spcBef>
                          <a:spcPts val="0"/>
                        </a:spcBef>
                        <a:spcAft>
                          <a:spcPts val="0"/>
                        </a:spcAft>
                      </a:pPr>
                      <a:r>
                        <a:rPr lang="fr-FR" sz="800" dirty="0" smtClean="0">
                          <a:effectLst/>
                          <a:latin typeface="Univers 45 Light" pitchFamily="2" charset="0"/>
                          <a:ea typeface="Calibri" panose="020F0502020204030204" pitchFamily="34" charset="0"/>
                          <a:cs typeface="Times New Roman" panose="02020603050405020304" pitchFamily="18" charset="0"/>
                        </a:rPr>
                        <a:t>Contrôle de cohérence entre le montant de paie global et</a:t>
                      </a:r>
                      <a:r>
                        <a:rPr lang="fr-FR" sz="800" baseline="0" dirty="0" smtClean="0">
                          <a:effectLst/>
                          <a:latin typeface="Univers 45 Light" pitchFamily="2" charset="0"/>
                          <a:ea typeface="Calibri" panose="020F0502020204030204" pitchFamily="34" charset="0"/>
                          <a:cs typeface="Times New Roman" panose="02020603050405020304" pitchFamily="18" charset="0"/>
                        </a:rPr>
                        <a:t> le montant à payer ainsi que du nombre de virement par la RH.</a:t>
                      </a:r>
                    </a:p>
                    <a:p>
                      <a:pPr>
                        <a:lnSpc>
                          <a:spcPct val="115000"/>
                        </a:lnSpc>
                        <a:spcBef>
                          <a:spcPts val="0"/>
                        </a:spcBef>
                        <a:spcAft>
                          <a:spcPts val="0"/>
                        </a:spcAft>
                      </a:pPr>
                      <a:r>
                        <a:rPr lang="fr-FR" sz="800" baseline="0" dirty="0" smtClean="0">
                          <a:effectLst/>
                          <a:latin typeface="Univers 45 Light" pitchFamily="2" charset="0"/>
                          <a:ea typeface="Calibri" panose="020F0502020204030204" pitchFamily="34" charset="0"/>
                          <a:cs typeface="Times New Roman" panose="02020603050405020304" pitchFamily="18" charset="0"/>
                        </a:rPr>
                        <a:t>La DRH ne réalise aucun contrôle complémentaire.</a:t>
                      </a:r>
                      <a:endParaRPr lang="fr-FR" sz="800" dirty="0">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noFill/>
                  </a:tcPr>
                </a:tc>
                <a:tc>
                  <a:txBody>
                    <a:bodyPr/>
                    <a:lstStyle/>
                    <a:p>
                      <a:pPr marL="0" marR="0" lvl="0" indent="0" algn="ctr" defTabSz="914400" eaLnBrk="1" fontAlgn="auto" latinLnBrk="0" hangingPunct="1">
                        <a:lnSpc>
                          <a:spcPct val="115000"/>
                        </a:lnSpc>
                        <a:spcBef>
                          <a:spcPts val="0"/>
                        </a:spcBef>
                        <a:spcAft>
                          <a:spcPts val="0"/>
                        </a:spcAft>
                        <a:buClrTx/>
                        <a:buSzTx/>
                        <a:buFontTx/>
                        <a:buNone/>
                        <a:tabLst/>
                        <a:defRPr/>
                      </a:pPr>
                      <a:r>
                        <a:rPr lang="fr-FR" sz="800" dirty="0" smtClean="0">
                          <a:effectLst/>
                          <a:latin typeface="Univers 45 Light" pitchFamily="2" charset="0"/>
                          <a:ea typeface="Calibri" panose="020F0502020204030204" pitchFamily="34" charset="0"/>
                          <a:cs typeface="Times New Roman" panose="02020603050405020304" pitchFamily="18" charset="0"/>
                        </a:rPr>
                        <a:t>Ressources</a:t>
                      </a:r>
                      <a:r>
                        <a:rPr lang="fr-FR" sz="800" baseline="0" dirty="0" smtClean="0">
                          <a:effectLst/>
                          <a:latin typeface="Univers 45 Light" pitchFamily="2" charset="0"/>
                          <a:ea typeface="Calibri" panose="020F0502020204030204" pitchFamily="34" charset="0"/>
                          <a:cs typeface="Times New Roman" panose="02020603050405020304" pitchFamily="18" charset="0"/>
                        </a:rPr>
                        <a:t> Humaines</a:t>
                      </a:r>
                      <a:endParaRPr lang="fr-FR" sz="800" dirty="0" smtClean="0">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noFill/>
                  </a:tcPr>
                </a:tc>
                <a:tc>
                  <a:txBody>
                    <a:bodyPr/>
                    <a:lstStyle/>
                    <a:p>
                      <a:pPr algn="ctr">
                        <a:lnSpc>
                          <a:spcPct val="115000"/>
                        </a:lnSpc>
                        <a:spcBef>
                          <a:spcPts val="0"/>
                        </a:spcBef>
                        <a:spcAft>
                          <a:spcPts val="0"/>
                        </a:spcAft>
                      </a:pPr>
                      <a:r>
                        <a:rPr lang="fr-FR" sz="800" dirty="0" smtClean="0">
                          <a:effectLst/>
                          <a:latin typeface="Univers 45 Light" pitchFamily="2" charset="0"/>
                          <a:ea typeface="Calibri" panose="020F0502020204030204" pitchFamily="34" charset="0"/>
                          <a:cs typeface="Times New Roman" panose="02020603050405020304" pitchFamily="18" charset="0"/>
                        </a:rPr>
                        <a:t>Manuel</a:t>
                      </a:r>
                      <a:endParaRPr lang="fr-FR" sz="800" dirty="0">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noFill/>
                  </a:tcPr>
                </a:tc>
                <a:tc>
                  <a:txBody>
                    <a:bodyPr/>
                    <a:lstStyle/>
                    <a:p>
                      <a:pPr algn="ctr">
                        <a:lnSpc>
                          <a:spcPct val="115000"/>
                        </a:lnSpc>
                        <a:spcBef>
                          <a:spcPts val="0"/>
                        </a:spcBef>
                        <a:spcAft>
                          <a:spcPts val="0"/>
                        </a:spcAft>
                      </a:pPr>
                      <a:r>
                        <a:rPr lang="fr-FR" sz="800" dirty="0" smtClean="0">
                          <a:solidFill>
                            <a:schemeClr val="tx1"/>
                          </a:solidFill>
                          <a:effectLst/>
                          <a:latin typeface="Univers 45 Light" pitchFamily="2" charset="0"/>
                          <a:ea typeface="Calibri" panose="020F0502020204030204" pitchFamily="34" charset="0"/>
                          <a:cs typeface="Times New Roman" panose="02020603050405020304" pitchFamily="18" charset="0"/>
                        </a:rPr>
                        <a:t>Mensuel</a:t>
                      </a:r>
                      <a:endParaRPr lang="fr-FR" sz="800" dirty="0">
                        <a:solidFill>
                          <a:schemeClr val="tx1"/>
                        </a:solidFill>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noFill/>
                  </a:tcPr>
                </a:tc>
                <a:tc gridSpan="2">
                  <a:txBody>
                    <a:bodyPr/>
                    <a:lstStyle/>
                    <a:p>
                      <a:pPr marL="0" marR="0" lvl="0" indent="0" algn="ctr" defTabSz="914400" eaLnBrk="1" fontAlgn="auto" latinLnBrk="0" hangingPunct="1">
                        <a:lnSpc>
                          <a:spcPct val="115000"/>
                        </a:lnSpc>
                        <a:spcBef>
                          <a:spcPts val="0"/>
                        </a:spcBef>
                        <a:spcAft>
                          <a:spcPts val="0"/>
                        </a:spcAft>
                        <a:buClrTx/>
                        <a:buSzTx/>
                        <a:buFontTx/>
                        <a:buNone/>
                        <a:tabLst/>
                        <a:defRPr/>
                      </a:pPr>
                      <a:r>
                        <a:rPr lang="fr-FR" sz="800" dirty="0" smtClean="0">
                          <a:solidFill>
                            <a:schemeClr val="tx1"/>
                          </a:solidFill>
                          <a:effectLst/>
                          <a:latin typeface="Univers 45 Light" pitchFamily="2" charset="0"/>
                          <a:ea typeface="Calibri" panose="020F0502020204030204" pitchFamily="34" charset="0"/>
                          <a:cs typeface="Times New Roman" panose="02020603050405020304" pitchFamily="18" charset="0"/>
                        </a:rPr>
                        <a:t>N/A</a:t>
                      </a:r>
                      <a:endParaRPr lang="fr-FR" sz="800" dirty="0">
                        <a:solidFill>
                          <a:schemeClr val="tx1"/>
                        </a:solidFill>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solidFill>
                      <a:schemeClr val="bg1">
                        <a:lumMod val="95000"/>
                      </a:schemeClr>
                    </a:solidFill>
                  </a:tcPr>
                </a:tc>
                <a:tc hMerge="1">
                  <a:txBody>
                    <a:bodyPr/>
                    <a:lstStyle/>
                    <a:p>
                      <a:endParaRPr lang="fr-FR"/>
                    </a:p>
                  </a:txBody>
                  <a:tcPr/>
                </a:tc>
                <a:tc>
                  <a:txBody>
                    <a:bodyPr/>
                    <a:lstStyle/>
                    <a:p>
                      <a:pPr marL="0" marR="0" lvl="0" indent="0" algn="ctr" defTabSz="914400" eaLnBrk="1" fontAlgn="auto" latinLnBrk="0" hangingPunct="1">
                        <a:lnSpc>
                          <a:spcPct val="115000"/>
                        </a:lnSpc>
                        <a:spcBef>
                          <a:spcPts val="0"/>
                        </a:spcBef>
                        <a:spcAft>
                          <a:spcPts val="0"/>
                        </a:spcAft>
                        <a:buClrTx/>
                        <a:buSzTx/>
                        <a:buFontTx/>
                        <a:buNone/>
                        <a:tabLst/>
                        <a:defRPr/>
                      </a:pPr>
                      <a:r>
                        <a:rPr lang="fr-FR" sz="800" dirty="0" smtClean="0">
                          <a:solidFill>
                            <a:schemeClr val="tx1"/>
                          </a:solidFill>
                          <a:effectLst/>
                          <a:latin typeface="Univers 45 Light" pitchFamily="2" charset="0"/>
                          <a:ea typeface="Calibri" panose="020F0502020204030204" pitchFamily="34" charset="0"/>
                          <a:cs typeface="Times New Roman" panose="02020603050405020304" pitchFamily="18" charset="0"/>
                        </a:rPr>
                        <a:t>N/A</a:t>
                      </a:r>
                      <a:endParaRPr lang="fr-FR" sz="800" dirty="0">
                        <a:solidFill>
                          <a:schemeClr val="tx1"/>
                        </a:solidFill>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solidFill>
                      <a:schemeClr val="bg1">
                        <a:lumMod val="95000"/>
                      </a:schemeClr>
                    </a:solidFill>
                  </a:tcPr>
                </a:tc>
                <a:tc>
                  <a:txBody>
                    <a:bodyPr/>
                    <a:lstStyle/>
                    <a:p>
                      <a:pPr marL="0" marR="0" lvl="0" indent="0" algn="ctr" defTabSz="914400" eaLnBrk="1" fontAlgn="auto" latinLnBrk="0" hangingPunct="1">
                        <a:lnSpc>
                          <a:spcPct val="115000"/>
                        </a:lnSpc>
                        <a:spcBef>
                          <a:spcPts val="0"/>
                        </a:spcBef>
                        <a:spcAft>
                          <a:spcPts val="0"/>
                        </a:spcAft>
                        <a:buClrTx/>
                        <a:buSzTx/>
                        <a:buFontTx/>
                        <a:buNone/>
                        <a:tabLst/>
                        <a:defRPr/>
                      </a:pPr>
                      <a:r>
                        <a:rPr lang="fr-FR" sz="800" b="1" dirty="0" smtClean="0">
                          <a:solidFill>
                            <a:srgbClr val="FF0000"/>
                          </a:solidFill>
                          <a:effectLst/>
                          <a:latin typeface="Univers 45 Light" pitchFamily="2" charset="0"/>
                          <a:ea typeface="Calibri" panose="020F0502020204030204" pitchFamily="34" charset="0"/>
                          <a:cs typeface="Times New Roman" panose="02020603050405020304" pitchFamily="18" charset="0"/>
                        </a:rPr>
                        <a:t>Nous sommes en attente des pièces justificatives afin de tester ce contrôle </a:t>
                      </a:r>
                    </a:p>
                    <a:p>
                      <a:pPr marL="0" marR="0" lvl="0" indent="0" algn="ctr" defTabSz="914400" eaLnBrk="1" fontAlgn="auto" latinLnBrk="0" hangingPunct="1">
                        <a:lnSpc>
                          <a:spcPct val="115000"/>
                        </a:lnSpc>
                        <a:spcBef>
                          <a:spcPts val="0"/>
                        </a:spcBef>
                        <a:spcAft>
                          <a:spcPts val="0"/>
                        </a:spcAft>
                        <a:buClrTx/>
                        <a:buSzTx/>
                        <a:buFontTx/>
                        <a:buNone/>
                        <a:tabLst/>
                        <a:defRPr/>
                      </a:pPr>
                      <a:r>
                        <a:rPr lang="fr-FR" sz="800" b="1" dirty="0" smtClean="0">
                          <a:solidFill>
                            <a:srgbClr val="FF0000"/>
                          </a:solidFill>
                          <a:effectLst/>
                          <a:latin typeface="Univers 45 Light" pitchFamily="2" charset="0"/>
                          <a:ea typeface="Calibri" panose="020F0502020204030204" pitchFamily="34" charset="0"/>
                          <a:cs typeface="Times New Roman" panose="02020603050405020304" pitchFamily="18" charset="0"/>
                        </a:rPr>
                        <a:t>(voir slide documentation en attente)</a:t>
                      </a: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noFill/>
                  </a:tcPr>
                </a:tc>
              </a:tr>
              <a:tr h="290534">
                <a:tc>
                  <a:txBody>
                    <a:bodyPr/>
                    <a:lstStyle/>
                    <a:p>
                      <a:pPr algn="ctr">
                        <a:lnSpc>
                          <a:spcPct val="115000"/>
                        </a:lnSpc>
                        <a:spcBef>
                          <a:spcPts val="0"/>
                        </a:spcBef>
                        <a:spcAft>
                          <a:spcPts val="0"/>
                        </a:spcAft>
                      </a:pPr>
                      <a:r>
                        <a:rPr lang="fr-FR" sz="800" dirty="0" smtClean="0">
                          <a:effectLst/>
                          <a:latin typeface="Univers 45 Light" pitchFamily="2" charset="0"/>
                          <a:ea typeface="Calibri" panose="020F0502020204030204" pitchFamily="34" charset="0"/>
                          <a:cs typeface="Times New Roman" panose="02020603050405020304" pitchFamily="18" charset="0"/>
                        </a:rPr>
                        <a:t>R4</a:t>
                      </a:r>
                    </a:p>
                    <a:p>
                      <a:pPr algn="ctr">
                        <a:lnSpc>
                          <a:spcPct val="115000"/>
                        </a:lnSpc>
                        <a:spcBef>
                          <a:spcPts val="0"/>
                        </a:spcBef>
                        <a:spcAft>
                          <a:spcPts val="0"/>
                        </a:spcAft>
                      </a:pPr>
                      <a:r>
                        <a:rPr lang="fr-FR" sz="800" dirty="0" smtClean="0">
                          <a:effectLst/>
                          <a:latin typeface="Univers 45 Light" pitchFamily="2" charset="0"/>
                          <a:ea typeface="Calibri" panose="020F0502020204030204" pitchFamily="34" charset="0"/>
                          <a:cs typeface="Times New Roman" panose="02020603050405020304" pitchFamily="18" charset="0"/>
                        </a:rPr>
                        <a:t>C4</a:t>
                      </a:r>
                    </a:p>
                  </a:txBody>
                  <a:tcPr marL="44450" marR="44450" marT="0" marB="0" anchor="ctr">
                    <a:lnL w="12700" cap="flat" cmpd="sng" algn="ctr">
                      <a:no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6350" cap="flat" cmpd="sng" algn="ctr">
                      <a:solidFill>
                        <a:srgbClr val="0091DA"/>
                      </a:solidFill>
                      <a:prstDash val="solid"/>
                      <a:round/>
                      <a:headEnd type="none" w="med" len="med"/>
                      <a:tailEnd type="none" w="med" len="med"/>
                    </a:lnB>
                    <a:lnTlToBr>
                      <a:noFill/>
                    </a:lnTlToBr>
                    <a:lnBlToTr>
                      <a:noFill/>
                    </a:lnBlToTr>
                    <a:noFill/>
                  </a:tcPr>
                </a:tc>
                <a:tc>
                  <a:txBody>
                    <a:bodyPr/>
                    <a:lstStyle/>
                    <a:p>
                      <a:pPr>
                        <a:lnSpc>
                          <a:spcPct val="115000"/>
                        </a:lnSpc>
                        <a:spcBef>
                          <a:spcPts val="0"/>
                        </a:spcBef>
                        <a:spcAft>
                          <a:spcPts val="0"/>
                        </a:spcAft>
                      </a:pPr>
                      <a:r>
                        <a:rPr lang="fr-FR" sz="800" dirty="0" smtClean="0">
                          <a:effectLst/>
                          <a:latin typeface="Univers 45 Light" pitchFamily="2" charset="0"/>
                          <a:ea typeface="Calibri" panose="020F0502020204030204" pitchFamily="34" charset="0"/>
                          <a:cs typeface="Times New Roman" panose="02020603050405020304" pitchFamily="18" charset="0"/>
                        </a:rPr>
                        <a:t>Risque de mauvais déversement des écritures vers la comptabilité</a:t>
                      </a:r>
                    </a:p>
                  </a:txBody>
                  <a:tcPr marL="44450" marR="4445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6350" cap="flat" cmpd="sng" algn="ctr">
                      <a:solidFill>
                        <a:srgbClr val="0091DA"/>
                      </a:solidFill>
                      <a:prstDash val="solid"/>
                      <a:round/>
                      <a:headEnd type="none" w="med" len="med"/>
                      <a:tailEnd type="none" w="med" len="med"/>
                    </a:lnB>
                    <a:lnTlToBr>
                      <a:noFill/>
                    </a:lnTlToBr>
                    <a:lnBlToTr>
                      <a:noFill/>
                    </a:lnBlToTr>
                    <a:noFill/>
                  </a:tcPr>
                </a:tc>
                <a:tc>
                  <a:txBody>
                    <a:bodyPr/>
                    <a:lstStyle/>
                    <a:p>
                      <a:pPr>
                        <a:lnSpc>
                          <a:spcPct val="115000"/>
                        </a:lnSpc>
                        <a:spcBef>
                          <a:spcPts val="0"/>
                        </a:spcBef>
                        <a:spcAft>
                          <a:spcPts val="0"/>
                        </a:spcAft>
                      </a:pPr>
                      <a:r>
                        <a:rPr lang="fr-FR" sz="800" dirty="0" smtClean="0">
                          <a:effectLst/>
                          <a:latin typeface="Univers 45 Light" pitchFamily="2" charset="0"/>
                          <a:ea typeface="Calibri" panose="020F0502020204030204" pitchFamily="34" charset="0"/>
                          <a:cs typeface="Times New Roman" panose="02020603050405020304" pitchFamily="18" charset="0"/>
                        </a:rPr>
                        <a:t>Cadrage périodique des états de la paie avec la comptabilité</a:t>
                      </a:r>
                      <a:endParaRPr lang="fr-FR" sz="800" dirty="0">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6350" cap="flat" cmpd="sng" algn="ctr">
                      <a:solidFill>
                        <a:srgbClr val="0091DA"/>
                      </a:solidFill>
                      <a:prstDash val="solid"/>
                      <a:round/>
                      <a:headEnd type="none" w="med" len="med"/>
                      <a:tailEnd type="none" w="med" len="med"/>
                    </a:lnB>
                    <a:lnTlToBr>
                      <a:noFill/>
                    </a:lnTlToBr>
                    <a:lnBlToTr>
                      <a:noFill/>
                    </a:lnBlToTr>
                    <a:noFill/>
                  </a:tcPr>
                </a:tc>
                <a:tc>
                  <a:txBody>
                    <a:bodyPr/>
                    <a:lstStyle/>
                    <a:p>
                      <a:pPr marL="0" marR="0" lvl="0" indent="0" algn="ctr" defTabSz="914400" eaLnBrk="1" fontAlgn="auto" latinLnBrk="0" hangingPunct="1">
                        <a:lnSpc>
                          <a:spcPct val="115000"/>
                        </a:lnSpc>
                        <a:spcBef>
                          <a:spcPts val="0"/>
                        </a:spcBef>
                        <a:spcAft>
                          <a:spcPts val="0"/>
                        </a:spcAft>
                        <a:buClrTx/>
                        <a:buSzTx/>
                        <a:buFontTx/>
                        <a:buNone/>
                        <a:tabLst/>
                        <a:defRPr/>
                      </a:pPr>
                      <a:r>
                        <a:rPr lang="fr-FR" sz="800" dirty="0" smtClean="0">
                          <a:effectLst/>
                          <a:latin typeface="Univers 45 Light" pitchFamily="2" charset="0"/>
                          <a:ea typeface="Calibri" panose="020F0502020204030204" pitchFamily="34" charset="0"/>
                          <a:cs typeface="Times New Roman" panose="02020603050405020304" pitchFamily="18" charset="0"/>
                        </a:rPr>
                        <a:t>Responsable comptabilité générale</a:t>
                      </a: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6350" cap="flat" cmpd="sng" algn="ctr">
                      <a:solidFill>
                        <a:srgbClr val="0091DA"/>
                      </a:solidFill>
                      <a:prstDash val="solid"/>
                      <a:round/>
                      <a:headEnd type="none" w="med" len="med"/>
                      <a:tailEnd type="none" w="med" len="med"/>
                    </a:lnB>
                    <a:lnTlToBr>
                      <a:noFill/>
                    </a:lnTlToBr>
                    <a:lnBlToTr>
                      <a:noFill/>
                    </a:lnBlToTr>
                    <a:noFill/>
                  </a:tcPr>
                </a:tc>
                <a:tc>
                  <a:txBody>
                    <a:bodyPr/>
                    <a:lstStyle/>
                    <a:p>
                      <a:pPr algn="ctr">
                        <a:lnSpc>
                          <a:spcPct val="115000"/>
                        </a:lnSpc>
                        <a:spcBef>
                          <a:spcPts val="0"/>
                        </a:spcBef>
                        <a:spcAft>
                          <a:spcPts val="0"/>
                        </a:spcAft>
                      </a:pPr>
                      <a:r>
                        <a:rPr lang="fr-FR" sz="800" dirty="0" smtClean="0">
                          <a:effectLst/>
                          <a:latin typeface="Univers 45 Light" pitchFamily="2" charset="0"/>
                          <a:ea typeface="Calibri" panose="020F0502020204030204" pitchFamily="34" charset="0"/>
                          <a:cs typeface="Times New Roman" panose="02020603050405020304" pitchFamily="18" charset="0"/>
                        </a:rPr>
                        <a:t>Manuel</a:t>
                      </a:r>
                      <a:endParaRPr lang="fr-FR" sz="800" dirty="0">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6350" cap="flat" cmpd="sng" algn="ctr">
                      <a:solidFill>
                        <a:srgbClr val="0091DA"/>
                      </a:solidFill>
                      <a:prstDash val="solid"/>
                      <a:round/>
                      <a:headEnd type="none" w="med" len="med"/>
                      <a:tailEnd type="none" w="med" len="med"/>
                    </a:lnB>
                    <a:lnTlToBr>
                      <a:noFill/>
                    </a:lnTlToBr>
                    <a:lnBlToTr>
                      <a:noFill/>
                    </a:lnBlToTr>
                    <a:noFill/>
                  </a:tcPr>
                </a:tc>
                <a:tc>
                  <a:txBody>
                    <a:bodyPr/>
                    <a:lstStyle/>
                    <a:p>
                      <a:pPr algn="ctr">
                        <a:lnSpc>
                          <a:spcPct val="115000"/>
                        </a:lnSpc>
                        <a:spcBef>
                          <a:spcPts val="0"/>
                        </a:spcBef>
                        <a:spcAft>
                          <a:spcPts val="0"/>
                        </a:spcAft>
                      </a:pPr>
                      <a:r>
                        <a:rPr lang="fr-FR" sz="800" dirty="0" smtClean="0">
                          <a:solidFill>
                            <a:schemeClr val="tx1"/>
                          </a:solidFill>
                          <a:effectLst/>
                          <a:latin typeface="Univers 45 Light" pitchFamily="2" charset="0"/>
                          <a:ea typeface="Calibri" panose="020F0502020204030204" pitchFamily="34" charset="0"/>
                          <a:cs typeface="Times New Roman" panose="02020603050405020304" pitchFamily="18" charset="0"/>
                        </a:rPr>
                        <a:t>Mensuel</a:t>
                      </a:r>
                      <a:endParaRPr lang="fr-FR" sz="800" dirty="0">
                        <a:solidFill>
                          <a:schemeClr val="tx1"/>
                        </a:solidFill>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6350" cap="flat" cmpd="sng" algn="ctr">
                      <a:solidFill>
                        <a:srgbClr val="0091DA"/>
                      </a:solidFill>
                      <a:prstDash val="solid"/>
                      <a:round/>
                      <a:headEnd type="none" w="med" len="med"/>
                      <a:tailEnd type="none" w="med" len="med"/>
                    </a:lnB>
                    <a:lnTlToBr>
                      <a:noFill/>
                    </a:lnTlToBr>
                    <a:lnBlToTr>
                      <a:noFill/>
                    </a:lnBlToTr>
                    <a:noFill/>
                  </a:tcPr>
                </a:tc>
                <a:tc gridSpan="2">
                  <a:txBody>
                    <a:bodyPr/>
                    <a:lstStyle/>
                    <a:p>
                      <a:pPr marL="0" marR="0" lvl="0" indent="0" algn="ctr" defTabSz="914400" eaLnBrk="1" fontAlgn="auto" latinLnBrk="0" hangingPunct="1">
                        <a:lnSpc>
                          <a:spcPct val="115000"/>
                        </a:lnSpc>
                        <a:spcBef>
                          <a:spcPts val="0"/>
                        </a:spcBef>
                        <a:spcAft>
                          <a:spcPts val="0"/>
                        </a:spcAft>
                        <a:buClrTx/>
                        <a:buSzTx/>
                        <a:buFontTx/>
                        <a:buNone/>
                        <a:tabLst/>
                        <a:defRPr/>
                      </a:pPr>
                      <a:r>
                        <a:rPr lang="fr-FR" sz="800" dirty="0" smtClean="0">
                          <a:solidFill>
                            <a:schemeClr val="tx1"/>
                          </a:solidFill>
                          <a:effectLst/>
                          <a:latin typeface="Univers 45 Light" pitchFamily="2" charset="0"/>
                          <a:ea typeface="Calibri" panose="020F0502020204030204" pitchFamily="34" charset="0"/>
                          <a:cs typeface="Times New Roman" panose="02020603050405020304" pitchFamily="18" charset="0"/>
                        </a:rPr>
                        <a:t>N/A</a:t>
                      </a:r>
                      <a:endParaRPr lang="fr-FR" sz="800" dirty="0">
                        <a:solidFill>
                          <a:schemeClr val="tx1"/>
                        </a:solidFill>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6350" cap="flat" cmpd="sng" algn="ctr">
                      <a:solidFill>
                        <a:srgbClr val="0091DA"/>
                      </a:solidFill>
                      <a:prstDash val="solid"/>
                      <a:round/>
                      <a:headEnd type="none" w="med" len="med"/>
                      <a:tailEnd type="none" w="med" len="med"/>
                    </a:lnB>
                    <a:lnTlToBr>
                      <a:noFill/>
                    </a:lnTlToBr>
                    <a:lnBlToTr>
                      <a:noFill/>
                    </a:lnBlToTr>
                    <a:solidFill>
                      <a:schemeClr val="bg1">
                        <a:lumMod val="95000"/>
                      </a:schemeClr>
                    </a:solidFill>
                  </a:tcPr>
                </a:tc>
                <a:tc hMerge="1">
                  <a:txBody>
                    <a:bodyPr/>
                    <a:lstStyle/>
                    <a:p>
                      <a:endParaRPr lang="fr-FR"/>
                    </a:p>
                  </a:txBody>
                  <a:tcPr/>
                </a:tc>
                <a:tc>
                  <a:txBody>
                    <a:bodyPr/>
                    <a:lstStyle/>
                    <a:p>
                      <a:pPr marL="0" marR="0" lvl="0" indent="0" algn="ctr" defTabSz="914400" eaLnBrk="1" fontAlgn="auto" latinLnBrk="0" hangingPunct="1">
                        <a:lnSpc>
                          <a:spcPct val="115000"/>
                        </a:lnSpc>
                        <a:spcBef>
                          <a:spcPts val="0"/>
                        </a:spcBef>
                        <a:spcAft>
                          <a:spcPts val="0"/>
                        </a:spcAft>
                        <a:buClrTx/>
                        <a:buSzTx/>
                        <a:buFontTx/>
                        <a:buNone/>
                        <a:tabLst/>
                        <a:defRPr/>
                      </a:pPr>
                      <a:r>
                        <a:rPr lang="fr-FR" sz="800" dirty="0" smtClean="0">
                          <a:solidFill>
                            <a:schemeClr val="tx1"/>
                          </a:solidFill>
                          <a:effectLst/>
                          <a:latin typeface="Univers 45 Light" pitchFamily="2" charset="0"/>
                          <a:ea typeface="Calibri" panose="020F0502020204030204" pitchFamily="34" charset="0"/>
                          <a:cs typeface="Times New Roman" panose="02020603050405020304" pitchFamily="18" charset="0"/>
                        </a:rPr>
                        <a:t>N/A</a:t>
                      </a:r>
                      <a:endParaRPr lang="fr-FR" sz="800" dirty="0">
                        <a:solidFill>
                          <a:schemeClr val="tx1"/>
                        </a:solidFill>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6350" cap="flat" cmpd="sng" algn="ctr">
                      <a:solidFill>
                        <a:srgbClr val="0091DA"/>
                      </a:solidFill>
                      <a:prstDash val="solid"/>
                      <a:round/>
                      <a:headEnd type="none" w="med" len="med"/>
                      <a:tailEnd type="none" w="med" len="med"/>
                    </a:lnB>
                    <a:lnTlToBr>
                      <a:noFill/>
                    </a:lnTlToBr>
                    <a:lnBlToTr>
                      <a:noFill/>
                    </a:lnBlToTr>
                    <a:solidFill>
                      <a:schemeClr val="bg1">
                        <a:lumMod val="95000"/>
                      </a:schemeClr>
                    </a:solidFill>
                  </a:tcPr>
                </a:tc>
                <a:tc>
                  <a:txBody>
                    <a:bodyPr/>
                    <a:lstStyle/>
                    <a:p>
                      <a:pPr marL="0" marR="0" lvl="0" indent="0" algn="ctr" defTabSz="914400" eaLnBrk="1" fontAlgn="auto" latinLnBrk="0" hangingPunct="1">
                        <a:lnSpc>
                          <a:spcPct val="115000"/>
                        </a:lnSpc>
                        <a:spcBef>
                          <a:spcPts val="0"/>
                        </a:spcBef>
                        <a:spcAft>
                          <a:spcPts val="0"/>
                        </a:spcAft>
                        <a:buClrTx/>
                        <a:buSzTx/>
                        <a:buFontTx/>
                        <a:buNone/>
                        <a:tabLst/>
                        <a:defRPr/>
                      </a:pPr>
                      <a:r>
                        <a:rPr lang="fr-FR" sz="800" b="1" dirty="0" smtClean="0">
                          <a:solidFill>
                            <a:srgbClr val="FF0000"/>
                          </a:solidFill>
                          <a:effectLst/>
                          <a:latin typeface="Univers 45 Light" pitchFamily="2" charset="0"/>
                          <a:ea typeface="Calibri" panose="020F0502020204030204" pitchFamily="34" charset="0"/>
                          <a:cs typeface="Times New Roman" panose="02020603050405020304" pitchFamily="18" charset="0"/>
                        </a:rPr>
                        <a:t>Test à mettre en place lors</a:t>
                      </a:r>
                      <a:r>
                        <a:rPr lang="fr-FR" sz="800" b="1" baseline="0" dirty="0" smtClean="0">
                          <a:solidFill>
                            <a:srgbClr val="FF0000"/>
                          </a:solidFill>
                          <a:effectLst/>
                          <a:latin typeface="Univers 45 Light" pitchFamily="2" charset="0"/>
                          <a:ea typeface="Calibri" panose="020F0502020204030204" pitchFamily="34" charset="0"/>
                          <a:cs typeface="Times New Roman" panose="02020603050405020304" pitchFamily="18" charset="0"/>
                        </a:rPr>
                        <a:t> de la </a:t>
                      </a:r>
                      <a:r>
                        <a:rPr lang="fr-FR" sz="800" b="1" baseline="0" dirty="0" err="1" smtClean="0">
                          <a:solidFill>
                            <a:srgbClr val="FF0000"/>
                          </a:solidFill>
                          <a:effectLst/>
                          <a:latin typeface="Univers 45 Light" pitchFamily="2" charset="0"/>
                          <a:ea typeface="Calibri" panose="020F0502020204030204" pitchFamily="34" charset="0"/>
                          <a:cs typeface="Times New Roman" panose="02020603050405020304" pitchFamily="18" charset="0"/>
                        </a:rPr>
                        <a:t>clotûre</a:t>
                      </a:r>
                      <a:r>
                        <a:rPr lang="fr-FR" sz="800" b="1" baseline="0" dirty="0" smtClean="0">
                          <a:solidFill>
                            <a:srgbClr val="FF0000"/>
                          </a:solidFill>
                          <a:effectLst/>
                          <a:latin typeface="Univers 45 Light" pitchFamily="2" charset="0"/>
                          <a:ea typeface="Calibri" panose="020F0502020204030204" pitchFamily="34" charset="0"/>
                          <a:cs typeface="Times New Roman" panose="02020603050405020304" pitchFamily="18" charset="0"/>
                        </a:rPr>
                        <a:t>.</a:t>
                      </a:r>
                      <a:endParaRPr lang="fr-FR" sz="800" b="1" dirty="0" smtClean="0">
                        <a:solidFill>
                          <a:srgbClr val="FF0000"/>
                        </a:solidFill>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6350" cap="flat" cmpd="sng" algn="ctr">
                      <a:solidFill>
                        <a:srgbClr val="0091DA"/>
                      </a:solidFill>
                      <a:prstDash val="solid"/>
                      <a:round/>
                      <a:headEnd type="none" w="med" len="med"/>
                      <a:tailEnd type="none" w="med" len="med"/>
                    </a:lnB>
                    <a:lnTlToBr>
                      <a:noFill/>
                    </a:lnTlToBr>
                    <a:lnBlToTr>
                      <a:noFill/>
                    </a:lnBlToTr>
                    <a:noFill/>
                  </a:tcPr>
                </a:tc>
              </a:tr>
            </a:tbl>
          </a:graphicData>
        </a:graphic>
      </p:graphicFrame>
    </p:spTree>
    <p:extLst>
      <p:ext uri="{BB962C8B-B14F-4D97-AF65-F5344CB8AC3E}">
        <p14:creationId xmlns:p14="http://schemas.microsoft.com/office/powerpoint/2010/main" val="424870411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ZoneTexte 4"/>
          <p:cNvSpPr txBox="1"/>
          <p:nvPr/>
        </p:nvSpPr>
        <p:spPr>
          <a:xfrm>
            <a:off x="881178" y="335139"/>
            <a:ext cx="6870901" cy="261610"/>
          </a:xfrm>
          <a:prstGeom prst="rect">
            <a:avLst/>
          </a:prstGeom>
          <a:noFill/>
        </p:spPr>
        <p:txBody>
          <a:bodyPr wrap="square" lIns="0" rIns="0" rtlCol="0">
            <a:spAutoFit/>
          </a:bodyPr>
          <a:lstStyle/>
          <a:p>
            <a:pPr defTabSz="472972"/>
            <a:r>
              <a:rPr lang="en-US" sz="1100" b="1" dirty="0">
                <a:solidFill>
                  <a:srgbClr val="002060"/>
                </a:solidFill>
                <a:latin typeface="Univers LT Std 45 Light"/>
                <a:cs typeface="Univers LT Std 45 Light"/>
              </a:rPr>
              <a:t>[</a:t>
            </a:r>
            <a:r>
              <a:rPr lang="fr-FR" sz="1100" b="1" dirty="0">
                <a:solidFill>
                  <a:srgbClr val="002060"/>
                </a:solidFill>
                <a:latin typeface="Univers LT Std 45 Light"/>
                <a:cs typeface="Univers LT Std 45 Light"/>
              </a:rPr>
              <a:t>Principales observations sur le contrôle interne par processus revus</a:t>
            </a:r>
            <a:r>
              <a:rPr lang="en-US" sz="1100" b="1" dirty="0">
                <a:solidFill>
                  <a:srgbClr val="002060"/>
                </a:solidFill>
                <a:latin typeface="Univers LT Std 45 Light"/>
                <a:cs typeface="Univers LT Std 45 Light"/>
              </a:rPr>
              <a:t>]</a:t>
            </a:r>
          </a:p>
        </p:txBody>
      </p:sp>
      <p:sp>
        <p:nvSpPr>
          <p:cNvPr id="6" name="Titre 1"/>
          <p:cNvSpPr txBox="1">
            <a:spLocks/>
          </p:cNvSpPr>
          <p:nvPr/>
        </p:nvSpPr>
        <p:spPr>
          <a:xfrm>
            <a:off x="879968" y="680297"/>
            <a:ext cx="9218786" cy="942975"/>
          </a:xfrm>
          <a:prstGeom prst="rect">
            <a:avLst/>
          </a:prstGeom>
          <a:noFill/>
        </p:spPr>
        <p:txBody>
          <a:bodyPr vert="horz" lIns="0" tIns="0" rIns="0" bIns="0" rtlCol="0" anchor="t" anchorCtr="0">
            <a:noAutofit/>
          </a:bodyPr>
          <a:lstStyle>
            <a:lvl1pPr eaLnBrk="1" hangingPunct="1">
              <a:lnSpc>
                <a:spcPct val="70000"/>
              </a:lnSpc>
              <a:defRPr sz="3998">
                <a:solidFill>
                  <a:srgbClr val="003087"/>
                </a:solidFill>
                <a:latin typeface="KPMG Extralight" panose="020B0303030202040204" pitchFamily="34" charset="0"/>
                <a:cs typeface="KPMG Extralight" panose="020B0303030202040204" pitchFamily="34" charset="0"/>
              </a:defRPr>
            </a:lvl1pPr>
          </a:lstStyle>
          <a:p>
            <a:pPr lvl="0" defTabSz="914400"/>
            <a:r>
              <a:rPr lang="fr-FR" noProof="0" dirty="0" smtClean="0"/>
              <a:t>Filiales intégrés et nouveaux flux 2019 </a:t>
            </a:r>
            <a:endParaRPr kumimoji="0" lang="fr-FR" sz="3998" b="0" i="0" u="none" strike="noStrike" kern="0" cap="none" spc="0" normalizeH="0" baseline="0" noProof="0" dirty="0">
              <a:ln>
                <a:noFill/>
              </a:ln>
              <a:solidFill>
                <a:srgbClr val="003087"/>
              </a:solidFill>
              <a:effectLst/>
              <a:uLnTx/>
              <a:uFillTx/>
              <a:latin typeface="KPMG Extralight" panose="020B0303030202040204" pitchFamily="34" charset="0"/>
            </a:endParaRPr>
          </a:p>
        </p:txBody>
      </p:sp>
      <p:sp>
        <p:nvSpPr>
          <p:cNvPr id="14" name="Espace réservé du texte 5"/>
          <p:cNvSpPr txBox="1">
            <a:spLocks/>
          </p:cNvSpPr>
          <p:nvPr/>
        </p:nvSpPr>
        <p:spPr>
          <a:xfrm>
            <a:off x="454165" y="1249680"/>
            <a:ext cx="4056875" cy="5425439"/>
          </a:xfrm>
          <a:prstGeom prst="rect">
            <a:avLst/>
          </a:prstGeom>
        </p:spPr>
        <p:txBody>
          <a:bodyPr/>
          <a:lstStyle>
            <a:lvl1pPr eaLnBrk="1" hangingPunct="1">
              <a:spcAft>
                <a:spcPts val="702"/>
              </a:spcAft>
              <a:defRPr sz="1100" b="1" i="0">
                <a:solidFill>
                  <a:srgbClr val="003087"/>
                </a:solidFill>
                <a:latin typeface="Univers 45 Light" pitchFamily="2" charset="0"/>
                <a:cs typeface="Univers 45 Light" pitchFamily="2" charset="0"/>
              </a:defRPr>
            </a:lvl1pPr>
            <a:lvl2pPr marL="0" indent="0" eaLnBrk="1" hangingPunct="1">
              <a:spcAft>
                <a:spcPts val="648"/>
              </a:spcAft>
              <a:buFont typeface="Univers for KPMG"/>
              <a:buNone/>
              <a:defRPr sz="1100" b="0" i="0">
                <a:solidFill>
                  <a:schemeClr val="tx1"/>
                </a:solidFill>
                <a:latin typeface="Univers 45 Light" pitchFamily="2" charset="0"/>
                <a:cs typeface="Univers 45 Light" pitchFamily="2" charset="0"/>
              </a:defRPr>
            </a:lvl2pPr>
            <a:lvl3pPr marL="180975" indent="-153988" algn="l" eaLnBrk="1" hangingPunct="1">
              <a:spcAft>
                <a:spcPts val="648"/>
              </a:spcAft>
              <a:buClr>
                <a:srgbClr val="00338D"/>
              </a:buClr>
              <a:buFont typeface="Wingdings" panose="05000000000000000000" pitchFamily="2" charset="2"/>
              <a:buChar char="§"/>
              <a:defRPr sz="1100" b="0" i="0">
                <a:solidFill>
                  <a:schemeClr val="tx1"/>
                </a:solidFill>
                <a:latin typeface="Univers 45 Light" pitchFamily="2" charset="0"/>
                <a:cs typeface="Univers 45 Light" pitchFamily="2" charset="0"/>
              </a:defRPr>
            </a:lvl3pPr>
            <a:lvl4pPr marL="352425" indent="-161925" algn="l" eaLnBrk="1" hangingPunct="1">
              <a:spcAft>
                <a:spcPts val="648"/>
              </a:spcAft>
              <a:buClr>
                <a:srgbClr val="00338D"/>
              </a:buClr>
              <a:buFont typeface="Univers for KPMG Light" panose="020B0403020202020204" pitchFamily="34" charset="0"/>
              <a:buChar char="–"/>
              <a:defRPr sz="1100" b="0" i="0" baseline="0">
                <a:solidFill>
                  <a:schemeClr val="tx1"/>
                </a:solidFill>
                <a:latin typeface="Univers 45 Light" pitchFamily="2" charset="0"/>
                <a:cs typeface="Univers 45 Light" pitchFamily="2" charset="0"/>
              </a:defRPr>
            </a:lvl4pPr>
            <a:lvl5pPr marL="542925" indent="-180975" algn="l" eaLnBrk="1" hangingPunct="1">
              <a:spcAft>
                <a:spcPts val="648"/>
              </a:spcAft>
              <a:buClr>
                <a:srgbClr val="00338D"/>
              </a:buClr>
              <a:buFont typeface="Arial" panose="020B0604020202020204" pitchFamily="34" charset="0"/>
              <a:buChar char="•"/>
              <a:defRPr lang="en-US" sz="1100" b="0" i="0" dirty="0" smtClean="0">
                <a:solidFill>
                  <a:schemeClr val="tx1"/>
                </a:solidFill>
                <a:latin typeface="Univers 45 Light" pitchFamily="2" charset="0"/>
                <a:cs typeface="Univers 45 Light" pitchFamily="2" charset="0"/>
              </a:defRPr>
            </a:lvl5pPr>
            <a:lvl6pPr marL="1357004" indent="-246728" algn="l" eaLnBrk="1" hangingPunct="1">
              <a:spcAft>
                <a:spcPts val="648"/>
              </a:spcAft>
              <a:buFont typeface="Univers for KPMG Light" panose="020B0403020202020204" pitchFamily="34" charset="0"/>
              <a:buChar char="-"/>
              <a:defRPr lang="en-US" sz="1619" b="0" i="0" baseline="0" dirty="0" smtClean="0">
                <a:solidFill>
                  <a:srgbClr val="003087"/>
                </a:solidFill>
                <a:latin typeface="Univers for KPMG Light" panose="020B0403020202020204" pitchFamily="34" charset="0"/>
              </a:defRPr>
            </a:lvl6pPr>
            <a:lvl7pPr marL="1747657" indent="-305943" algn="l" eaLnBrk="1" hangingPunct="1">
              <a:spcAft>
                <a:spcPts val="648"/>
              </a:spcAft>
              <a:buFont typeface="Univers for KPMG Light" panose="020B0403020202020204" pitchFamily="34" charset="0"/>
              <a:buChar char="—"/>
              <a:defRPr lang="en-US" sz="1619" b="0" i="0" dirty="0" smtClean="0">
                <a:solidFill>
                  <a:srgbClr val="003087"/>
                </a:solidFill>
                <a:latin typeface="Univers for KPMG Light" panose="020B0403020202020204" pitchFamily="34" charset="0"/>
              </a:defRPr>
            </a:lvl7pPr>
            <a:lvl8pPr marL="2035506" indent="-246728" algn="l" eaLnBrk="1" hangingPunct="1">
              <a:spcAft>
                <a:spcPts val="648"/>
              </a:spcAft>
              <a:buFont typeface="Univers for KPMG Light" panose="020B0403020202020204" pitchFamily="34" charset="0"/>
              <a:buChar char="-"/>
              <a:defRPr lang="en-US" sz="1619" b="0" i="0" baseline="0" dirty="0" smtClean="0">
                <a:solidFill>
                  <a:srgbClr val="003087"/>
                </a:solidFill>
                <a:latin typeface="Univers for KPMG Light" panose="020B0403020202020204" pitchFamily="34" charset="0"/>
              </a:defRPr>
            </a:lvl8pPr>
          </a:lstStyle>
          <a:p>
            <a:pPr defTabSz="914400"/>
            <a:r>
              <a:rPr lang="fr-FR" sz="1050" kern="0" dirty="0" smtClean="0"/>
              <a:t>Nouvelle structure</a:t>
            </a:r>
          </a:p>
          <a:p>
            <a:pPr lvl="1" defTabSz="914400"/>
            <a:r>
              <a:rPr lang="fr-FR" sz="860" kern="0" dirty="0" smtClean="0"/>
              <a:t>Suite à l’opération de restructuration ayant eu lieu en 2019, la majorité des contrats avec les artistes des filiales intégrées ont été transférés à Believe International. </a:t>
            </a:r>
          </a:p>
          <a:p>
            <a:pPr lvl="1" defTabSz="914400"/>
            <a:r>
              <a:rPr lang="fr-FR" sz="860" kern="0" dirty="0" smtClean="0"/>
              <a:t>De la même manière, les contrats avec les plateformes sont transférés à Believe International lorsqu’ils arrivent échéance. </a:t>
            </a:r>
          </a:p>
          <a:p>
            <a:pPr lvl="1" defTabSz="914400"/>
            <a:r>
              <a:rPr lang="fr-FR" sz="860" kern="0" dirty="0" smtClean="0"/>
              <a:t>En 2019, les filiales intégrées ont pour certaines conservé des contrats avec quelques artistes ainsi que les ventes de supports physiques. </a:t>
            </a:r>
          </a:p>
          <a:p>
            <a:pPr lvl="1" defTabSz="914400"/>
            <a:r>
              <a:rPr lang="fr-FR" sz="860" kern="0" dirty="0" smtClean="0"/>
              <a:t>Les filiales intégrées sont alors considérées comme des apporteurs d’affaires de Believe International. Les comptes de ces filiales seront majoritairement composés de charge de fonctionnement (personnel notamment). Elles recevront une rémunération de la part de Believe International pour couvrir ces frais. </a:t>
            </a:r>
          </a:p>
          <a:p>
            <a:pPr lvl="1" defTabSz="914400"/>
            <a:endParaRPr lang="fr-FR" sz="860" kern="0" dirty="0" smtClean="0"/>
          </a:p>
          <a:p>
            <a:pPr lvl="1" defTabSz="914400"/>
            <a:r>
              <a:rPr lang="fr-FR" sz="1050" b="1" kern="0" dirty="0">
                <a:solidFill>
                  <a:srgbClr val="003087"/>
                </a:solidFill>
              </a:rPr>
              <a:t>Impacts opérationnels</a:t>
            </a:r>
          </a:p>
          <a:p>
            <a:pPr lvl="1" defTabSz="914400"/>
            <a:r>
              <a:rPr lang="fr-FR" sz="860" kern="0" dirty="0" smtClean="0"/>
              <a:t>Opérationnellement, les calculs des royalties à verser aux artistes/labels continue à être réalisé via l’intranet.</a:t>
            </a:r>
          </a:p>
          <a:p>
            <a:pPr lvl="1" defTabSz="914400"/>
            <a:endParaRPr lang="fr-FR" sz="860" kern="0" dirty="0"/>
          </a:p>
          <a:p>
            <a:pPr lvl="1" defTabSz="914400"/>
            <a:r>
              <a:rPr lang="fr-FR" sz="1050" b="1" kern="0" dirty="0" smtClean="0">
                <a:solidFill>
                  <a:srgbClr val="003087"/>
                </a:solidFill>
              </a:rPr>
              <a:t>Flux </a:t>
            </a:r>
            <a:r>
              <a:rPr lang="fr-FR" sz="1050" b="1" kern="0" dirty="0" err="1" smtClean="0">
                <a:solidFill>
                  <a:srgbClr val="003087"/>
                </a:solidFill>
              </a:rPr>
              <a:t>intercos</a:t>
            </a:r>
            <a:endParaRPr lang="fr-FR" sz="1050" b="1" kern="0" dirty="0">
              <a:solidFill>
                <a:srgbClr val="003087"/>
              </a:solidFill>
            </a:endParaRPr>
          </a:p>
          <a:p>
            <a:pPr lvl="1" defTabSz="914400"/>
            <a:r>
              <a:rPr lang="fr-FR" sz="860" kern="0" dirty="0" smtClean="0"/>
              <a:t>Cette nouvelle organisation ca entrainer l’augmentation des flux </a:t>
            </a:r>
            <a:r>
              <a:rPr lang="fr-FR" sz="860" kern="0" dirty="0" err="1" smtClean="0"/>
              <a:t>intercos</a:t>
            </a:r>
            <a:r>
              <a:rPr lang="fr-FR" sz="860" kern="0" dirty="0" smtClean="0"/>
              <a:t> pour lesquels des ajustements significatifs avaient pu être identifiés par le passé. Nous comprenons qu’une procédure de réconciliation a été mise en place. Nous insistons sur l’importance de l’exhaustivité et de l’exactitude de ces réconciliations aux bornes du groupe.</a:t>
            </a:r>
            <a:endParaRPr lang="fr-FR" sz="860" kern="0" dirty="0"/>
          </a:p>
          <a:p>
            <a:pPr lvl="1" defTabSz="914400"/>
            <a:endParaRPr lang="fr-FR" sz="860" kern="0" dirty="0" smtClean="0"/>
          </a:p>
          <a:p>
            <a:pPr lvl="1" defTabSz="914400"/>
            <a:r>
              <a:rPr lang="fr-FR" sz="1050" b="1" kern="0" dirty="0" smtClean="0">
                <a:solidFill>
                  <a:srgbClr val="003087"/>
                </a:solidFill>
              </a:rPr>
              <a:t>Impacts </a:t>
            </a:r>
            <a:r>
              <a:rPr lang="fr-FR" sz="1050" b="1" kern="0" dirty="0">
                <a:solidFill>
                  <a:srgbClr val="003087"/>
                </a:solidFill>
              </a:rPr>
              <a:t>sur l’organisation de notre </a:t>
            </a:r>
            <a:r>
              <a:rPr lang="fr-FR" sz="1050" b="1" kern="0" dirty="0" smtClean="0">
                <a:solidFill>
                  <a:srgbClr val="003087"/>
                </a:solidFill>
              </a:rPr>
              <a:t>audit</a:t>
            </a:r>
          </a:p>
          <a:p>
            <a:pPr lvl="1" defTabSz="914400"/>
            <a:r>
              <a:rPr lang="fr-FR" sz="860" kern="0" dirty="0" smtClean="0"/>
              <a:t>Bien que les flux liés aux chiffre d’affaires et aux royalties soient progressivement transférés au Luxembourg, l’organisation centralisée à Paris nous entraine à centraliser nos procédures d’audit pour le Luxembourg. </a:t>
            </a:r>
          </a:p>
          <a:p>
            <a:pPr lvl="1" defTabSz="914400"/>
            <a:r>
              <a:rPr lang="fr-FR" sz="860" kern="0" dirty="0" smtClean="0"/>
              <a:t>Nous anticipons que les équipes à Paris réalisent les tests de détail sur le chiffre d’affaires, les avances et les royalties aussi bien pour Believe S.A.S que pour Believe International. </a:t>
            </a:r>
            <a:endParaRPr lang="fr-FR" sz="860" kern="0" dirty="0"/>
          </a:p>
        </p:txBody>
      </p:sp>
      <p:pic>
        <p:nvPicPr>
          <p:cNvPr id="2" name="Image 1"/>
          <p:cNvPicPr>
            <a:picLocks noChangeAspect="1"/>
          </p:cNvPicPr>
          <p:nvPr/>
        </p:nvPicPr>
        <p:blipFill>
          <a:blip r:embed="rId3"/>
          <a:stretch>
            <a:fillRect/>
          </a:stretch>
        </p:blipFill>
        <p:spPr>
          <a:xfrm>
            <a:off x="4608919" y="1311804"/>
            <a:ext cx="6082894" cy="5145869"/>
          </a:xfrm>
          <a:prstGeom prst="rect">
            <a:avLst/>
          </a:prstGeom>
        </p:spPr>
      </p:pic>
    </p:spTree>
    <p:extLst>
      <p:ext uri="{BB962C8B-B14F-4D97-AF65-F5344CB8AC3E}">
        <p14:creationId xmlns:p14="http://schemas.microsoft.com/office/powerpoint/2010/main" val="124138842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ZoneTexte 4"/>
          <p:cNvSpPr txBox="1"/>
          <p:nvPr/>
        </p:nvSpPr>
        <p:spPr>
          <a:xfrm>
            <a:off x="881179" y="335139"/>
            <a:ext cx="2997224" cy="261610"/>
          </a:xfrm>
          <a:prstGeom prst="rect">
            <a:avLst/>
          </a:prstGeom>
          <a:noFill/>
        </p:spPr>
        <p:txBody>
          <a:bodyPr wrap="square" lIns="0" rIns="0" rtlCol="0">
            <a:spAutoFit/>
          </a:bodyPr>
          <a:lstStyle/>
          <a:p>
            <a:pPr defTabSz="472972"/>
            <a:r>
              <a:rPr lang="en-US" sz="1100" b="1" dirty="0">
                <a:solidFill>
                  <a:srgbClr val="002060"/>
                </a:solidFill>
                <a:latin typeface="Univers LT Std 45 Light"/>
                <a:cs typeface="Univers LT Std 45 Light"/>
              </a:rPr>
              <a:t>[</a:t>
            </a:r>
            <a:r>
              <a:rPr lang="en-US" sz="1100" b="1" dirty="0" err="1">
                <a:solidFill>
                  <a:srgbClr val="002060"/>
                </a:solidFill>
                <a:latin typeface="Univers LT Std 45 Light"/>
                <a:cs typeface="Univers LT Std 45 Light"/>
              </a:rPr>
              <a:t>Objectifs</a:t>
            </a:r>
            <a:r>
              <a:rPr lang="en-US" sz="1100" b="1" dirty="0">
                <a:solidFill>
                  <a:srgbClr val="002060"/>
                </a:solidFill>
                <a:latin typeface="Univers LT Std 45 Light"/>
                <a:cs typeface="Univers LT Std 45 Light"/>
              </a:rPr>
              <a:t>, </a:t>
            </a:r>
            <a:r>
              <a:rPr lang="en-US" sz="1100" b="1" dirty="0" err="1">
                <a:solidFill>
                  <a:srgbClr val="002060"/>
                </a:solidFill>
                <a:latin typeface="Univers LT Std 45 Light"/>
                <a:cs typeface="Univers LT Std 45 Light"/>
              </a:rPr>
              <a:t>modalités</a:t>
            </a:r>
            <a:r>
              <a:rPr lang="en-US" sz="1100" b="1" dirty="0">
                <a:solidFill>
                  <a:srgbClr val="002060"/>
                </a:solidFill>
                <a:latin typeface="Univers LT Std 45 Light"/>
                <a:cs typeface="Univers LT Std 45 Light"/>
              </a:rPr>
              <a:t> et </a:t>
            </a:r>
            <a:r>
              <a:rPr lang="en-US" sz="1100" b="1" dirty="0" err="1" smtClean="0">
                <a:solidFill>
                  <a:srgbClr val="002060"/>
                </a:solidFill>
                <a:latin typeface="Univers LT Std 45 Light"/>
                <a:cs typeface="Univers LT Std 45 Light"/>
              </a:rPr>
              <a:t>limites</a:t>
            </a:r>
            <a:r>
              <a:rPr lang="en-US" sz="1100" b="1" dirty="0" smtClean="0">
                <a:solidFill>
                  <a:srgbClr val="002060"/>
                </a:solidFill>
                <a:latin typeface="Univers LT Std 45 Light"/>
                <a:cs typeface="Univers LT Std 45 Light"/>
              </a:rPr>
              <a:t>]</a:t>
            </a:r>
            <a:endParaRPr lang="en-US" sz="1100" b="1" dirty="0">
              <a:solidFill>
                <a:srgbClr val="002060"/>
              </a:solidFill>
              <a:latin typeface="Univers LT Std 45 Light"/>
              <a:cs typeface="Univers LT Std 45 Light"/>
            </a:endParaRPr>
          </a:p>
        </p:txBody>
      </p:sp>
      <p:sp>
        <p:nvSpPr>
          <p:cNvPr id="6" name="Titre 1"/>
          <p:cNvSpPr txBox="1">
            <a:spLocks/>
          </p:cNvSpPr>
          <p:nvPr/>
        </p:nvSpPr>
        <p:spPr>
          <a:xfrm>
            <a:off x="879968" y="680297"/>
            <a:ext cx="9218786" cy="942975"/>
          </a:xfrm>
          <a:prstGeom prst="rect">
            <a:avLst/>
          </a:prstGeom>
          <a:noFill/>
        </p:spPr>
        <p:txBody>
          <a:bodyPr vert="horz" lIns="0" tIns="0" rIns="0" bIns="0" rtlCol="0" anchor="t" anchorCtr="0">
            <a:noAutofit/>
          </a:bodyPr>
          <a:lstStyle>
            <a:lvl1pPr eaLnBrk="1" hangingPunct="1">
              <a:lnSpc>
                <a:spcPct val="70000"/>
              </a:lnSpc>
              <a:defRPr sz="3998">
                <a:solidFill>
                  <a:srgbClr val="003087"/>
                </a:solidFill>
                <a:latin typeface="KPMG Extralight" panose="020B0303030202040204" pitchFamily="34" charset="0"/>
                <a:cs typeface="KPMG Extralight" panose="020B0303030202040204" pitchFamily="34" charset="0"/>
              </a:defRPr>
            </a:lvl1pPr>
          </a:lstStyle>
          <a:p>
            <a:pPr lvl="0" defTabSz="914400"/>
            <a:r>
              <a:rPr lang="fr-FR" noProof="0" dirty="0" smtClean="0"/>
              <a:t>Autres sujets de clôture</a:t>
            </a:r>
            <a:endParaRPr kumimoji="0" lang="fr-FR" sz="3998" b="0" i="0" u="none" strike="noStrike" kern="0" cap="none" spc="0" normalizeH="0" baseline="0" noProof="0" dirty="0">
              <a:ln>
                <a:noFill/>
              </a:ln>
              <a:solidFill>
                <a:srgbClr val="003087"/>
              </a:solidFill>
              <a:effectLst/>
              <a:uLnTx/>
              <a:uFillTx/>
              <a:latin typeface="KPMG Extralight" panose="020B0303030202040204" pitchFamily="34" charset="0"/>
            </a:endParaRPr>
          </a:p>
        </p:txBody>
      </p:sp>
      <p:sp>
        <p:nvSpPr>
          <p:cNvPr id="14" name="Espace réservé du texte 5"/>
          <p:cNvSpPr txBox="1">
            <a:spLocks/>
          </p:cNvSpPr>
          <p:nvPr/>
        </p:nvSpPr>
        <p:spPr>
          <a:xfrm>
            <a:off x="426719" y="1623272"/>
            <a:ext cx="9672035" cy="4762787"/>
          </a:xfrm>
          <a:prstGeom prst="rect">
            <a:avLst/>
          </a:prstGeom>
        </p:spPr>
        <p:txBody>
          <a:bodyPr/>
          <a:lstStyle>
            <a:lvl1pPr eaLnBrk="1" hangingPunct="1">
              <a:spcAft>
                <a:spcPts val="702"/>
              </a:spcAft>
              <a:defRPr sz="1100" b="1" i="0">
                <a:solidFill>
                  <a:srgbClr val="003087"/>
                </a:solidFill>
                <a:latin typeface="Univers 45 Light" pitchFamily="2" charset="0"/>
                <a:cs typeface="Univers 45 Light" pitchFamily="2" charset="0"/>
              </a:defRPr>
            </a:lvl1pPr>
            <a:lvl2pPr marL="0" indent="0" eaLnBrk="1" hangingPunct="1">
              <a:spcAft>
                <a:spcPts val="648"/>
              </a:spcAft>
              <a:buFont typeface="Univers for KPMG"/>
              <a:buNone/>
              <a:defRPr sz="1100" b="0" i="0">
                <a:solidFill>
                  <a:schemeClr val="tx1"/>
                </a:solidFill>
                <a:latin typeface="Univers 45 Light" pitchFamily="2" charset="0"/>
                <a:cs typeface="Univers 45 Light" pitchFamily="2" charset="0"/>
              </a:defRPr>
            </a:lvl2pPr>
            <a:lvl3pPr marL="180975" indent="-153988" algn="l" eaLnBrk="1" hangingPunct="1">
              <a:spcAft>
                <a:spcPts val="648"/>
              </a:spcAft>
              <a:buClr>
                <a:srgbClr val="00338D"/>
              </a:buClr>
              <a:buFont typeface="Wingdings" panose="05000000000000000000" pitchFamily="2" charset="2"/>
              <a:buChar char="§"/>
              <a:defRPr sz="1100" b="0" i="0">
                <a:solidFill>
                  <a:schemeClr val="tx1"/>
                </a:solidFill>
                <a:latin typeface="Univers 45 Light" pitchFamily="2" charset="0"/>
                <a:cs typeface="Univers 45 Light" pitchFamily="2" charset="0"/>
              </a:defRPr>
            </a:lvl3pPr>
            <a:lvl4pPr marL="352425" indent="-161925" algn="l" eaLnBrk="1" hangingPunct="1">
              <a:spcAft>
                <a:spcPts val="648"/>
              </a:spcAft>
              <a:buClr>
                <a:srgbClr val="00338D"/>
              </a:buClr>
              <a:buFont typeface="Univers for KPMG Light" panose="020B0403020202020204" pitchFamily="34" charset="0"/>
              <a:buChar char="–"/>
              <a:defRPr sz="1100" b="0" i="0" baseline="0">
                <a:solidFill>
                  <a:schemeClr val="tx1"/>
                </a:solidFill>
                <a:latin typeface="Univers 45 Light" pitchFamily="2" charset="0"/>
                <a:cs typeface="Univers 45 Light" pitchFamily="2" charset="0"/>
              </a:defRPr>
            </a:lvl4pPr>
            <a:lvl5pPr marL="542925" indent="-180975" algn="l" eaLnBrk="1" hangingPunct="1">
              <a:spcAft>
                <a:spcPts val="648"/>
              </a:spcAft>
              <a:buClr>
                <a:srgbClr val="00338D"/>
              </a:buClr>
              <a:buFont typeface="Arial" panose="020B0604020202020204" pitchFamily="34" charset="0"/>
              <a:buChar char="•"/>
              <a:defRPr lang="en-US" sz="1100" b="0" i="0" dirty="0" smtClean="0">
                <a:solidFill>
                  <a:schemeClr val="tx1"/>
                </a:solidFill>
                <a:latin typeface="Univers 45 Light" pitchFamily="2" charset="0"/>
                <a:cs typeface="Univers 45 Light" pitchFamily="2" charset="0"/>
              </a:defRPr>
            </a:lvl5pPr>
            <a:lvl6pPr marL="1357004" indent="-246728" algn="l" eaLnBrk="1" hangingPunct="1">
              <a:spcAft>
                <a:spcPts val="648"/>
              </a:spcAft>
              <a:buFont typeface="Univers for KPMG Light" panose="020B0403020202020204" pitchFamily="34" charset="0"/>
              <a:buChar char="-"/>
              <a:defRPr lang="en-US" sz="1619" b="0" i="0" baseline="0" dirty="0" smtClean="0">
                <a:solidFill>
                  <a:srgbClr val="003087"/>
                </a:solidFill>
                <a:latin typeface="Univers for KPMG Light" panose="020B0403020202020204" pitchFamily="34" charset="0"/>
              </a:defRPr>
            </a:lvl6pPr>
            <a:lvl7pPr marL="1747657" indent="-305943" algn="l" eaLnBrk="1" hangingPunct="1">
              <a:spcAft>
                <a:spcPts val="648"/>
              </a:spcAft>
              <a:buFont typeface="Univers for KPMG Light" panose="020B0403020202020204" pitchFamily="34" charset="0"/>
              <a:buChar char="—"/>
              <a:defRPr lang="en-US" sz="1619" b="0" i="0" dirty="0" smtClean="0">
                <a:solidFill>
                  <a:srgbClr val="003087"/>
                </a:solidFill>
                <a:latin typeface="Univers for KPMG Light" panose="020B0403020202020204" pitchFamily="34" charset="0"/>
              </a:defRPr>
            </a:lvl7pPr>
            <a:lvl8pPr marL="2035506" indent="-246728" algn="l" eaLnBrk="1" hangingPunct="1">
              <a:spcAft>
                <a:spcPts val="648"/>
              </a:spcAft>
              <a:buFont typeface="Univers for KPMG Light" panose="020B0403020202020204" pitchFamily="34" charset="0"/>
              <a:buChar char="-"/>
              <a:defRPr lang="en-US" sz="1619" b="0" i="0" baseline="0" dirty="0" smtClean="0">
                <a:solidFill>
                  <a:srgbClr val="003087"/>
                </a:solidFill>
                <a:latin typeface="Univers for KPMG Light" panose="020B0403020202020204" pitchFamily="34" charset="0"/>
              </a:defRPr>
            </a:lvl8pPr>
          </a:lstStyle>
          <a:p>
            <a:pPr defTabSz="914400"/>
            <a:r>
              <a:rPr lang="fr-FR" sz="1050" kern="0" dirty="0" smtClean="0"/>
              <a:t>Nouvelles acquisitions 2019 (6&amp;7 et UNI-T en France)</a:t>
            </a:r>
          </a:p>
          <a:p>
            <a:pPr defTabSz="914400"/>
            <a:endParaRPr lang="fr-FR" sz="1050" kern="0" dirty="0"/>
          </a:p>
          <a:p>
            <a:pPr defTabSz="914400"/>
            <a:r>
              <a:rPr lang="fr-FR" sz="1050" kern="0" dirty="0" smtClean="0"/>
              <a:t>Focus sur certains éléments clés </a:t>
            </a:r>
            <a:r>
              <a:rPr lang="fr-FR" sz="1050" kern="0" dirty="0"/>
              <a:t>à anticiper </a:t>
            </a:r>
            <a:r>
              <a:rPr lang="fr-FR" sz="1050" kern="0" dirty="0" smtClean="0"/>
              <a:t>pour notre intervention l’audit 2019 : </a:t>
            </a:r>
          </a:p>
          <a:p>
            <a:pPr lvl="3" defTabSz="914400"/>
            <a:r>
              <a:rPr lang="fr-FR" sz="860" b="1" kern="0" dirty="0" smtClean="0"/>
              <a:t>Comptes annuels Believe S.A.S.</a:t>
            </a:r>
          </a:p>
          <a:p>
            <a:pPr lvl="2" defTabSz="914400"/>
            <a:r>
              <a:rPr lang="fr-FR" sz="860" b="1" kern="0" dirty="0" smtClean="0"/>
              <a:t>Réconciliation </a:t>
            </a:r>
            <a:r>
              <a:rPr lang="fr-FR" sz="860" b="1" kern="0" dirty="0" err="1" smtClean="0"/>
              <a:t>intercos</a:t>
            </a:r>
            <a:r>
              <a:rPr lang="fr-FR" sz="860" b="1" kern="0" dirty="0" smtClean="0"/>
              <a:t>, cadrées avec les comptes de chaque filiale concernée, pour le bilan et le compte de résultat</a:t>
            </a:r>
          </a:p>
          <a:p>
            <a:pPr lvl="2" defTabSz="914400"/>
            <a:r>
              <a:rPr lang="fr-FR" sz="860" b="1" kern="0" dirty="0" smtClean="0"/>
              <a:t>Tests de dépréciation des titres de participation et des immobilisations incorporelles</a:t>
            </a:r>
          </a:p>
          <a:p>
            <a:pPr lvl="2" defTabSz="914400"/>
            <a:r>
              <a:rPr lang="fr-FR" sz="860" b="1" kern="0" dirty="0" smtClean="0"/>
              <a:t>Importance de l’obtention de la documentation d’audit dès le début de notre intervention (9 mars 2020)</a:t>
            </a:r>
          </a:p>
          <a:p>
            <a:pPr lvl="2" defTabSz="914400"/>
            <a:endParaRPr lang="fr-FR" sz="860" b="1" kern="0" dirty="0" smtClean="0"/>
          </a:p>
          <a:p>
            <a:pPr lvl="3" defTabSz="914400"/>
            <a:r>
              <a:rPr lang="fr-FR" sz="860" b="1" kern="0" dirty="0"/>
              <a:t>Comptes </a:t>
            </a:r>
            <a:r>
              <a:rPr lang="fr-FR" sz="860" b="1" kern="0" dirty="0" smtClean="0"/>
              <a:t>consolidés Believe </a:t>
            </a:r>
            <a:r>
              <a:rPr lang="fr-FR" sz="860" b="1" kern="0" dirty="0"/>
              <a:t>S.A.S.</a:t>
            </a:r>
          </a:p>
          <a:p>
            <a:pPr lvl="2" defTabSz="914400"/>
            <a:r>
              <a:rPr lang="fr-FR" sz="860" b="1" kern="0" dirty="0" smtClean="0"/>
              <a:t>Tests de dépréciation des goodwill</a:t>
            </a:r>
          </a:p>
          <a:p>
            <a:pPr lvl="2" defTabSz="914400"/>
            <a:r>
              <a:rPr lang="fr-FR" sz="860" b="1" kern="0" dirty="0" smtClean="0"/>
              <a:t>Exercice d’allocation des prix d’acquisition</a:t>
            </a:r>
          </a:p>
          <a:p>
            <a:pPr lvl="2" defTabSz="914400"/>
            <a:endParaRPr lang="fr-FR" sz="860" b="1" kern="0" dirty="0"/>
          </a:p>
          <a:p>
            <a:pPr marL="26987" lvl="2" indent="0" defTabSz="914400">
              <a:buNone/>
            </a:pPr>
            <a:r>
              <a:rPr lang="fr-FR" sz="1050" b="1" kern="0" dirty="0">
                <a:solidFill>
                  <a:srgbClr val="003087"/>
                </a:solidFill>
              </a:rPr>
              <a:t>Plateforme de partage de </a:t>
            </a:r>
            <a:r>
              <a:rPr lang="fr-FR" sz="1050" b="1" kern="0" dirty="0" smtClean="0">
                <a:solidFill>
                  <a:srgbClr val="003087"/>
                </a:solidFill>
              </a:rPr>
              <a:t>documents</a:t>
            </a:r>
          </a:p>
          <a:p>
            <a:pPr marL="26987" lvl="2" indent="0" defTabSz="914400">
              <a:buNone/>
            </a:pPr>
            <a:endParaRPr lang="fr-FR" sz="1050" b="1" kern="0" dirty="0">
              <a:solidFill>
                <a:srgbClr val="003087"/>
              </a:solidFill>
            </a:endParaRPr>
          </a:p>
          <a:p>
            <a:pPr marL="26987" lvl="2" indent="0" defTabSz="914400">
              <a:buNone/>
            </a:pPr>
            <a:r>
              <a:rPr lang="fr-FR" sz="1050" b="1" kern="0" dirty="0" smtClean="0">
                <a:solidFill>
                  <a:srgbClr val="003087"/>
                </a:solidFill>
              </a:rPr>
              <a:t>Autres </a:t>
            </a:r>
            <a:endParaRPr lang="fr-FR" sz="1050" b="1" kern="0" dirty="0">
              <a:solidFill>
                <a:srgbClr val="003087"/>
              </a:solidFill>
            </a:endParaRPr>
          </a:p>
          <a:p>
            <a:pPr marL="26987" lvl="2" indent="0" defTabSz="914400">
              <a:buNone/>
            </a:pPr>
            <a:endParaRPr lang="fr-FR" sz="1050" b="1" kern="0" dirty="0">
              <a:solidFill>
                <a:srgbClr val="003087"/>
              </a:solidFill>
            </a:endParaRPr>
          </a:p>
          <a:p>
            <a:pPr marL="26987" lvl="2" indent="0" defTabSz="914400">
              <a:buNone/>
            </a:pPr>
            <a:endParaRPr lang="fr-FR" sz="860" b="1" kern="0" dirty="0" smtClean="0"/>
          </a:p>
          <a:p>
            <a:pPr marL="26987" lvl="2" indent="0" defTabSz="914400">
              <a:buNone/>
            </a:pPr>
            <a:endParaRPr lang="fr-FR" sz="860" b="1" kern="0" dirty="0"/>
          </a:p>
          <a:p>
            <a:pPr lvl="1" defTabSz="914400"/>
            <a:endParaRPr lang="fr-FR" sz="860" kern="0" dirty="0"/>
          </a:p>
        </p:txBody>
      </p:sp>
    </p:spTree>
    <p:extLst>
      <p:ext uri="{BB962C8B-B14F-4D97-AF65-F5344CB8AC3E}">
        <p14:creationId xmlns:p14="http://schemas.microsoft.com/office/powerpoint/2010/main" val="5638608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Group 2"/>
          <p:cNvGraphicFramePr>
            <a:graphicFrameLocks noGrp="1"/>
          </p:cNvGraphicFramePr>
          <p:nvPr>
            <p:extLst>
              <p:ext uri="{D42A27DB-BD31-4B8C-83A1-F6EECF244321}">
                <p14:modId xmlns:p14="http://schemas.microsoft.com/office/powerpoint/2010/main" val="4258943011"/>
              </p:ext>
            </p:extLst>
          </p:nvPr>
        </p:nvGraphicFramePr>
        <p:xfrm>
          <a:off x="2536001" y="2547434"/>
          <a:ext cx="7893455" cy="3890672"/>
        </p:xfrm>
        <a:graphic>
          <a:graphicData uri="http://schemas.openxmlformats.org/drawingml/2006/table">
            <a:tbl>
              <a:tblPr/>
              <a:tblGrid>
                <a:gridCol w="6560471"/>
                <a:gridCol w="1332984"/>
              </a:tblGrid>
              <a:tr h="350615">
                <a:tc>
                  <a:txBody>
                    <a:bodyPr/>
                    <a:lstStyle/>
                    <a:p>
                      <a:pPr marL="0" marR="0" lvl="0" indent="0" algn="l" defTabSz="762000" rtl="0" eaLnBrk="1" fontAlgn="base" latinLnBrk="0" hangingPunct="1">
                        <a:lnSpc>
                          <a:spcPct val="100000"/>
                        </a:lnSpc>
                        <a:spcBef>
                          <a:spcPct val="40000"/>
                        </a:spcBef>
                        <a:spcAft>
                          <a:spcPct val="0"/>
                        </a:spcAft>
                        <a:buClrTx/>
                        <a:buSzTx/>
                        <a:buFontTx/>
                        <a:buNone/>
                        <a:tabLst/>
                      </a:pPr>
                      <a:endParaRPr kumimoji="0" lang="en-US" sz="1200" b="1" i="1" u="none" strike="noStrike" cap="none" normalizeH="0" baseline="0" dirty="0" smtClean="0">
                        <a:ln>
                          <a:noFill/>
                        </a:ln>
                        <a:solidFill>
                          <a:srgbClr val="00338D"/>
                        </a:solidFill>
                        <a:effectLst/>
                        <a:latin typeface="Univers for KPMG"/>
                        <a:cs typeface="Univers for KPMG"/>
                      </a:endParaRPr>
                    </a:p>
                  </a:txBody>
                  <a:tcPr marL="84188" marR="84188" marT="84188" marB="84188" anchor="b" horzOverflow="overflow">
                    <a:lnL cap="flat">
                      <a:noFill/>
                    </a:lnL>
                    <a:lnR>
                      <a:noFill/>
                    </a:lnR>
                    <a:lnT cap="flat">
                      <a:noFill/>
                    </a:lnT>
                    <a:lnB>
                      <a:noFill/>
                    </a:lnB>
                    <a:lnTlToBr>
                      <a:noFill/>
                    </a:lnTlToBr>
                    <a:lnBlToTr>
                      <a:noFill/>
                    </a:lnBlToTr>
                    <a:noFill/>
                  </a:tcPr>
                </a:tc>
                <a:tc>
                  <a:txBody>
                    <a:bodyPr/>
                    <a:lstStyle/>
                    <a:p>
                      <a:pPr marL="0" marR="0" lvl="0" indent="0" algn="r" defTabSz="762000" rtl="0" eaLnBrk="1" fontAlgn="base" latinLnBrk="0" hangingPunct="1">
                        <a:lnSpc>
                          <a:spcPct val="100000"/>
                        </a:lnSpc>
                        <a:spcBef>
                          <a:spcPct val="40000"/>
                        </a:spcBef>
                        <a:spcAft>
                          <a:spcPct val="0"/>
                        </a:spcAft>
                        <a:buClrTx/>
                        <a:buSzTx/>
                        <a:buFontTx/>
                        <a:buNone/>
                        <a:tabLst/>
                      </a:pPr>
                      <a:r>
                        <a:rPr lang="en-US" sz="1200" b="1" kern="1200" noProof="0" dirty="0" smtClean="0">
                          <a:solidFill>
                            <a:srgbClr val="00338D"/>
                          </a:solidFill>
                          <a:latin typeface="Univers for KPMG"/>
                          <a:ea typeface="+mn-ea"/>
                          <a:cs typeface="Univers for KPMG"/>
                        </a:rPr>
                        <a:t> Page</a:t>
                      </a:r>
                    </a:p>
                  </a:txBody>
                  <a:tcPr marL="84188" marR="0" marT="84188" marB="84188" anchor="b" horzOverflow="overflow">
                    <a:lnL>
                      <a:noFill/>
                    </a:lnL>
                    <a:lnR cap="flat">
                      <a:noFill/>
                    </a:lnR>
                    <a:lnT cap="flat">
                      <a:noFill/>
                    </a:lnT>
                    <a:lnB>
                      <a:noFill/>
                    </a:lnB>
                    <a:lnTlToBr>
                      <a:noFill/>
                    </a:lnTlToBr>
                    <a:lnBlToTr>
                      <a:noFill/>
                    </a:lnBlToTr>
                    <a:noFill/>
                  </a:tcPr>
                </a:tc>
              </a:tr>
              <a:tr h="352800">
                <a:tc>
                  <a:txBody>
                    <a:bodyPr/>
                    <a:lstStyle/>
                    <a:p>
                      <a:pPr marL="368300" marR="0" lvl="0" indent="-368300" algn="l" defTabSz="762000" rtl="0" eaLnBrk="1" fontAlgn="base" latinLnBrk="0" hangingPunct="1">
                        <a:lnSpc>
                          <a:spcPct val="100000"/>
                        </a:lnSpc>
                        <a:spcBef>
                          <a:spcPct val="40000"/>
                        </a:spcBef>
                        <a:spcAft>
                          <a:spcPct val="0"/>
                        </a:spcAft>
                        <a:buClrTx/>
                        <a:buSzTx/>
                        <a:buFontTx/>
                        <a:buNone/>
                        <a:tabLst/>
                      </a:pPr>
                      <a:r>
                        <a:rPr lang="fr-FR" sz="1200" b="1" kern="1200" noProof="0" dirty="0" smtClean="0">
                          <a:solidFill>
                            <a:srgbClr val="00338D"/>
                          </a:solidFill>
                          <a:latin typeface="Univers for KPMG"/>
                          <a:ea typeface="+mn-ea"/>
                          <a:cs typeface="Univers for KPMG"/>
                        </a:rPr>
                        <a:t>1.	Objectifs, modalités et limites</a:t>
                      </a:r>
                    </a:p>
                  </a:txBody>
                  <a:tcPr marL="0" marR="84188" marT="84188" marB="84188" anchor="ctr" horzOverflow="overflow">
                    <a:lnL cap="flat">
                      <a:noFill/>
                    </a:lnL>
                    <a:lnR>
                      <a:noFill/>
                    </a:lnR>
                    <a:lnT>
                      <a:noFill/>
                    </a:lnT>
                    <a:lnB>
                      <a:noFill/>
                    </a:lnB>
                    <a:lnTlToBr>
                      <a:noFill/>
                    </a:lnTlToBr>
                    <a:lnBlToTr>
                      <a:noFill/>
                    </a:lnBlToTr>
                    <a:noFill/>
                  </a:tcPr>
                </a:tc>
                <a:tc>
                  <a:txBody>
                    <a:bodyPr/>
                    <a:lstStyle/>
                    <a:p>
                      <a:pPr marL="187325" marR="0" lvl="1" indent="-185738" algn="r" defTabSz="762000" rtl="0" eaLnBrk="1" fontAlgn="base" latinLnBrk="0" hangingPunct="1">
                        <a:lnSpc>
                          <a:spcPct val="100000"/>
                        </a:lnSpc>
                        <a:spcBef>
                          <a:spcPct val="40000"/>
                        </a:spcBef>
                        <a:spcAft>
                          <a:spcPct val="0"/>
                        </a:spcAft>
                        <a:buClr>
                          <a:schemeClr val="tx2"/>
                        </a:buClr>
                        <a:buSzPct val="85000"/>
                        <a:buFont typeface="Univers for KPMG" pitchFamily="2" charset="2"/>
                        <a:buNone/>
                        <a:tabLst/>
                        <a:defRPr/>
                      </a:pPr>
                      <a:r>
                        <a:rPr lang="en-US" sz="1200" b="0" kern="1200" noProof="0" dirty="0" smtClean="0">
                          <a:solidFill>
                            <a:srgbClr val="00338D"/>
                          </a:solidFill>
                          <a:latin typeface="Univers for KPMG"/>
                          <a:ea typeface="+mn-ea"/>
                          <a:cs typeface="Univers for KPMG"/>
                        </a:rPr>
                        <a:t>[4]</a:t>
                      </a:r>
                    </a:p>
                  </a:txBody>
                  <a:tcPr marL="84188" marR="0" marT="84188" marB="84188" anchor="ctr" horzOverflow="overflow">
                    <a:lnL>
                      <a:noFill/>
                    </a:lnL>
                    <a:lnR cap="flat">
                      <a:noFill/>
                    </a:lnR>
                    <a:lnT>
                      <a:noFill/>
                    </a:lnT>
                    <a:lnB>
                      <a:noFill/>
                    </a:lnB>
                    <a:lnTlToBr>
                      <a:noFill/>
                    </a:lnTlToBr>
                    <a:lnBlToTr>
                      <a:noFill/>
                    </a:lnBlToTr>
                    <a:noFill/>
                  </a:tcPr>
                </a:tc>
              </a:tr>
              <a:tr h="352800">
                <a:tc>
                  <a:txBody>
                    <a:bodyPr/>
                    <a:lstStyle/>
                    <a:p>
                      <a:pPr marL="368300" marR="0" lvl="0" indent="-368300" algn="l" defTabSz="762000" rtl="0" eaLnBrk="1" fontAlgn="base" latinLnBrk="0" hangingPunct="1">
                        <a:lnSpc>
                          <a:spcPct val="100000"/>
                        </a:lnSpc>
                        <a:spcBef>
                          <a:spcPct val="40000"/>
                        </a:spcBef>
                        <a:spcAft>
                          <a:spcPct val="0"/>
                        </a:spcAft>
                        <a:buClrTx/>
                        <a:buSzTx/>
                        <a:buFontTx/>
                        <a:buNone/>
                        <a:tabLst/>
                      </a:pPr>
                      <a:r>
                        <a:rPr lang="en-US" sz="1200" b="1" kern="1200" noProof="0" dirty="0" smtClean="0">
                          <a:solidFill>
                            <a:srgbClr val="00338D"/>
                          </a:solidFill>
                          <a:latin typeface="Univers for KPMG"/>
                          <a:ea typeface="+mn-ea"/>
                          <a:cs typeface="Univers for KPMG"/>
                        </a:rPr>
                        <a:t>2.	</a:t>
                      </a:r>
                      <a:r>
                        <a:rPr lang="fr-FR" sz="1200" b="1" kern="1200" baseline="0" noProof="0" dirty="0" smtClean="0">
                          <a:solidFill>
                            <a:srgbClr val="00338D"/>
                          </a:solidFill>
                          <a:latin typeface="Univers for KPMG" panose="020B0603020202020204" pitchFamily="34" charset="0"/>
                          <a:ea typeface="+mn-ea"/>
                          <a:cs typeface="Arial" pitchFamily="34" charset="0"/>
                        </a:rPr>
                        <a:t>Synthèse de notre appréciation sur le contrôle interne</a:t>
                      </a:r>
                      <a:endParaRPr lang="en-US" sz="1200" b="1" kern="1200" noProof="0" dirty="0" smtClean="0">
                        <a:solidFill>
                          <a:srgbClr val="00338D"/>
                        </a:solidFill>
                        <a:latin typeface="Univers for KPMG"/>
                        <a:ea typeface="+mn-ea"/>
                        <a:cs typeface="Univers for KPMG"/>
                      </a:endParaRPr>
                    </a:p>
                  </a:txBody>
                  <a:tcPr marL="0" marR="84188" marT="84188" marB="84188" anchor="ctr" horzOverflow="overflow">
                    <a:lnL cap="flat">
                      <a:noFill/>
                    </a:lnL>
                    <a:lnR>
                      <a:noFill/>
                    </a:lnR>
                    <a:lnT>
                      <a:noFill/>
                    </a:lnT>
                    <a:lnB>
                      <a:noFill/>
                    </a:lnB>
                    <a:lnTlToBr>
                      <a:noFill/>
                    </a:lnTlToBr>
                    <a:lnBlToTr>
                      <a:noFill/>
                    </a:lnBlToTr>
                    <a:noFill/>
                  </a:tcPr>
                </a:tc>
                <a:tc>
                  <a:txBody>
                    <a:bodyPr/>
                    <a:lstStyle/>
                    <a:p>
                      <a:pPr marL="187325" marR="0" lvl="1" indent="-185738" algn="r" defTabSz="762000" rtl="0" eaLnBrk="1" fontAlgn="base" latinLnBrk="0" hangingPunct="1">
                        <a:lnSpc>
                          <a:spcPct val="100000"/>
                        </a:lnSpc>
                        <a:spcBef>
                          <a:spcPct val="40000"/>
                        </a:spcBef>
                        <a:spcAft>
                          <a:spcPct val="0"/>
                        </a:spcAft>
                        <a:buClr>
                          <a:schemeClr val="tx2"/>
                        </a:buClr>
                        <a:buSzPct val="85000"/>
                        <a:buFont typeface="Univers for KPMG" pitchFamily="2" charset="2"/>
                        <a:buNone/>
                        <a:tabLst/>
                        <a:defRPr/>
                      </a:pPr>
                      <a:r>
                        <a:rPr lang="en-US" sz="1200" b="0" kern="1200" noProof="0" dirty="0" smtClean="0">
                          <a:solidFill>
                            <a:srgbClr val="00338D"/>
                          </a:solidFill>
                          <a:latin typeface="Univers for KPMG"/>
                          <a:ea typeface="+mn-ea"/>
                          <a:cs typeface="Univers for KPMG"/>
                        </a:rPr>
                        <a:t>[10]</a:t>
                      </a:r>
                    </a:p>
                  </a:txBody>
                  <a:tcPr marL="84188" marR="0" marT="84188" marB="84188" anchor="ctr" horzOverflow="overflow">
                    <a:lnL>
                      <a:noFill/>
                    </a:lnL>
                    <a:lnR cap="flat">
                      <a:noFill/>
                    </a:lnR>
                    <a:lnT>
                      <a:noFill/>
                    </a:lnT>
                    <a:lnB>
                      <a:noFill/>
                    </a:lnB>
                    <a:lnTlToBr>
                      <a:noFill/>
                    </a:lnTlToBr>
                    <a:lnBlToTr>
                      <a:noFill/>
                    </a:lnBlToTr>
                    <a:noFill/>
                  </a:tcPr>
                </a:tc>
              </a:tr>
              <a:tr h="352800">
                <a:tc>
                  <a:txBody>
                    <a:bodyPr/>
                    <a:lstStyle/>
                    <a:p>
                      <a:pPr marL="368300" marR="0" lvl="0" indent="-368300" algn="l" defTabSz="762000" rtl="0" eaLnBrk="1" fontAlgn="base" latinLnBrk="0" hangingPunct="1">
                        <a:lnSpc>
                          <a:spcPct val="100000"/>
                        </a:lnSpc>
                        <a:spcBef>
                          <a:spcPct val="40000"/>
                        </a:spcBef>
                        <a:spcAft>
                          <a:spcPct val="0"/>
                        </a:spcAft>
                        <a:buClrTx/>
                        <a:buSzTx/>
                        <a:buFontTx/>
                        <a:buNone/>
                        <a:tabLst/>
                      </a:pPr>
                      <a:r>
                        <a:rPr lang="en-US" sz="1200" b="1" kern="1200" noProof="0" dirty="0" smtClean="0">
                          <a:solidFill>
                            <a:srgbClr val="00338D"/>
                          </a:solidFill>
                          <a:latin typeface="Univers for KPMG"/>
                          <a:ea typeface="+mn-ea"/>
                          <a:cs typeface="Univers for KPMG"/>
                        </a:rPr>
                        <a:t>3.	</a:t>
                      </a:r>
                      <a:r>
                        <a:rPr lang="fr-FR" sz="1200" b="1" kern="1200" noProof="0" dirty="0" smtClean="0">
                          <a:solidFill>
                            <a:srgbClr val="00338D"/>
                          </a:solidFill>
                          <a:latin typeface="Univers for KPMG"/>
                          <a:ea typeface="+mn-ea"/>
                          <a:cs typeface="Univers for KPMG"/>
                        </a:rPr>
                        <a:t>Principales observations sur le contrôle interne par processus revus</a:t>
                      </a:r>
                      <a:endParaRPr lang="en-US" sz="1200" b="1" kern="1200" noProof="0" dirty="0" smtClean="0">
                        <a:solidFill>
                          <a:srgbClr val="00338D"/>
                        </a:solidFill>
                        <a:latin typeface="Univers for KPMG"/>
                        <a:ea typeface="+mn-ea"/>
                        <a:cs typeface="Univers for KPMG"/>
                      </a:endParaRPr>
                    </a:p>
                  </a:txBody>
                  <a:tcPr marL="0" marR="84188" marT="84188" marB="84188" anchor="ctr" horzOverflow="overflow">
                    <a:lnL cap="flat">
                      <a:noFill/>
                    </a:lnL>
                    <a:lnR>
                      <a:noFill/>
                    </a:lnR>
                    <a:lnT>
                      <a:noFill/>
                    </a:lnT>
                    <a:lnB>
                      <a:noFill/>
                    </a:lnB>
                    <a:lnTlToBr>
                      <a:noFill/>
                    </a:lnTlToBr>
                    <a:lnBlToTr>
                      <a:noFill/>
                    </a:lnBlToTr>
                    <a:noFill/>
                  </a:tcPr>
                </a:tc>
                <a:tc>
                  <a:txBody>
                    <a:bodyPr/>
                    <a:lstStyle/>
                    <a:p>
                      <a:pPr marL="187325" marR="0" lvl="1" indent="-185738" algn="r" defTabSz="762000" rtl="0" eaLnBrk="1" fontAlgn="base" latinLnBrk="0" hangingPunct="1">
                        <a:lnSpc>
                          <a:spcPct val="100000"/>
                        </a:lnSpc>
                        <a:spcBef>
                          <a:spcPct val="40000"/>
                        </a:spcBef>
                        <a:spcAft>
                          <a:spcPct val="0"/>
                        </a:spcAft>
                        <a:buClr>
                          <a:schemeClr val="tx2"/>
                        </a:buClr>
                        <a:buSzPct val="85000"/>
                        <a:buFont typeface="Univers for KPMG" pitchFamily="2" charset="2"/>
                        <a:buNone/>
                        <a:tabLst/>
                      </a:pPr>
                      <a:r>
                        <a:rPr lang="en-US" sz="1200" b="0" kern="1200" noProof="0" dirty="0" smtClean="0">
                          <a:solidFill>
                            <a:srgbClr val="00338D"/>
                          </a:solidFill>
                          <a:latin typeface="Univers for KPMG"/>
                          <a:ea typeface="+mn-ea"/>
                          <a:cs typeface="Univers for KPMG"/>
                        </a:rPr>
                        <a:t>[14]</a:t>
                      </a:r>
                    </a:p>
                  </a:txBody>
                  <a:tcPr marL="84188" marR="0" marT="84188" marB="84188" anchor="ctr" horzOverflow="overflow">
                    <a:lnL>
                      <a:noFill/>
                    </a:lnL>
                    <a:lnR cap="flat">
                      <a:noFill/>
                    </a:lnR>
                    <a:lnT>
                      <a:noFill/>
                    </a:lnT>
                    <a:lnB>
                      <a:noFill/>
                    </a:lnB>
                    <a:lnTlToBr>
                      <a:noFill/>
                    </a:lnTlToBr>
                    <a:lnBlToTr>
                      <a:noFill/>
                    </a:lnBlToTr>
                    <a:noFill/>
                  </a:tcPr>
                </a:tc>
              </a:tr>
              <a:tr h="352800">
                <a:tc>
                  <a:txBody>
                    <a:bodyPr/>
                    <a:lstStyle/>
                    <a:p>
                      <a:pPr marL="177800" marR="0" lvl="2" indent="-177800" algn="l" defTabSz="914400" rtl="0" eaLnBrk="1" fontAlgn="base" latinLnBrk="0" hangingPunct="1">
                        <a:lnSpc>
                          <a:spcPct val="100000"/>
                        </a:lnSpc>
                        <a:spcBef>
                          <a:spcPts val="600"/>
                        </a:spcBef>
                        <a:spcAft>
                          <a:spcPct val="0"/>
                        </a:spcAft>
                        <a:buClr>
                          <a:srgbClr val="00338D"/>
                        </a:buClr>
                        <a:buSzPct val="100000"/>
                        <a:buFont typeface="Wingdings" panose="05000000000000000000" pitchFamily="2" charset="2"/>
                        <a:buChar char="§"/>
                        <a:tabLst/>
                      </a:pPr>
                      <a:r>
                        <a:rPr lang="en-US" sz="1200" b="0" kern="1200" noProof="0" dirty="0" err="1" smtClean="0">
                          <a:solidFill>
                            <a:schemeClr val="tx1"/>
                          </a:solidFill>
                          <a:latin typeface="Univers for KPMG"/>
                          <a:ea typeface="+mn-ea"/>
                          <a:cs typeface="Univers for KPMG"/>
                        </a:rPr>
                        <a:t>Réception</a:t>
                      </a:r>
                      <a:r>
                        <a:rPr lang="en-US" sz="1200" b="0" kern="1200" noProof="0" dirty="0" smtClean="0">
                          <a:solidFill>
                            <a:schemeClr val="tx1"/>
                          </a:solidFill>
                          <a:latin typeface="Univers for KPMG"/>
                          <a:ea typeface="+mn-ea"/>
                          <a:cs typeface="Univers for KPMG"/>
                        </a:rPr>
                        <a:t> des statements/</a:t>
                      </a:r>
                      <a:r>
                        <a:rPr lang="en-US" sz="1200" b="0" kern="1200" noProof="0" dirty="0" err="1" smtClean="0">
                          <a:solidFill>
                            <a:schemeClr val="tx1"/>
                          </a:solidFill>
                          <a:latin typeface="Univers for KPMG"/>
                          <a:ea typeface="+mn-ea"/>
                          <a:cs typeface="Univers for KPMG"/>
                        </a:rPr>
                        <a:t>Chiffre</a:t>
                      </a:r>
                      <a:r>
                        <a:rPr lang="en-US" sz="1200" b="0" kern="1200" noProof="0" dirty="0" smtClean="0">
                          <a:solidFill>
                            <a:schemeClr val="tx1"/>
                          </a:solidFill>
                          <a:latin typeface="Univers for KPMG"/>
                          <a:ea typeface="+mn-ea"/>
                          <a:cs typeface="Univers for KPMG"/>
                        </a:rPr>
                        <a:t> </a:t>
                      </a:r>
                      <a:r>
                        <a:rPr lang="en-US" sz="1200" b="0" kern="1200" noProof="0" dirty="0" err="1" smtClean="0">
                          <a:solidFill>
                            <a:schemeClr val="tx1"/>
                          </a:solidFill>
                          <a:latin typeface="Univers for KPMG"/>
                          <a:ea typeface="+mn-ea"/>
                          <a:cs typeface="Univers for KPMG"/>
                        </a:rPr>
                        <a:t>d’affaires</a:t>
                      </a:r>
                      <a:endParaRPr lang="en-US" sz="1200" b="0" kern="1200" noProof="0" dirty="0" smtClean="0">
                        <a:solidFill>
                          <a:schemeClr val="tx1"/>
                        </a:solidFill>
                        <a:latin typeface="Univers for KPMG"/>
                        <a:ea typeface="+mn-ea"/>
                        <a:cs typeface="Univers for KPMG"/>
                      </a:endParaRPr>
                    </a:p>
                  </a:txBody>
                  <a:tcPr marL="0" marR="84188" marT="84188" marB="84188" anchor="ctr" horzOverflow="overflow">
                    <a:lnL cap="flat">
                      <a:noFill/>
                    </a:lnL>
                    <a:lnR>
                      <a:noFill/>
                    </a:lnR>
                    <a:lnT>
                      <a:noFill/>
                    </a:lnT>
                    <a:lnB>
                      <a:noFill/>
                    </a:lnB>
                    <a:lnTlToBr>
                      <a:noFill/>
                    </a:lnTlToBr>
                    <a:lnBlToTr>
                      <a:noFill/>
                    </a:lnBlToTr>
                    <a:noFill/>
                  </a:tcPr>
                </a:tc>
                <a:tc>
                  <a:txBody>
                    <a:bodyPr/>
                    <a:lstStyle/>
                    <a:p>
                      <a:pPr marL="187325" marR="0" lvl="1" indent="-185738" algn="r" defTabSz="762000" rtl="0" eaLnBrk="1" fontAlgn="base" latinLnBrk="0" hangingPunct="1">
                        <a:lnSpc>
                          <a:spcPct val="100000"/>
                        </a:lnSpc>
                        <a:spcBef>
                          <a:spcPct val="40000"/>
                        </a:spcBef>
                        <a:spcAft>
                          <a:spcPct val="0"/>
                        </a:spcAft>
                        <a:buClr>
                          <a:schemeClr val="tx2"/>
                        </a:buClr>
                        <a:buSzPct val="85000"/>
                        <a:buFont typeface="Univers for KPMG" pitchFamily="2" charset="2"/>
                        <a:buNone/>
                        <a:tabLst/>
                      </a:pPr>
                      <a:r>
                        <a:rPr lang="en-US" sz="1200" b="0" kern="1200" noProof="0" dirty="0" smtClean="0">
                          <a:solidFill>
                            <a:srgbClr val="00338D"/>
                          </a:solidFill>
                          <a:latin typeface="Univers for KPMG"/>
                          <a:ea typeface="+mn-ea"/>
                          <a:cs typeface="Univers for KPMG"/>
                        </a:rPr>
                        <a:t>[16]</a:t>
                      </a:r>
                    </a:p>
                  </a:txBody>
                  <a:tcPr marL="84188" marR="0" marT="84188" marB="84188" anchor="ctr" horzOverflow="overflow">
                    <a:lnL>
                      <a:noFill/>
                    </a:lnL>
                    <a:lnR cap="flat">
                      <a:noFill/>
                    </a:lnR>
                    <a:lnT>
                      <a:noFill/>
                    </a:lnT>
                    <a:lnB>
                      <a:noFill/>
                    </a:lnB>
                    <a:lnTlToBr>
                      <a:noFill/>
                    </a:lnTlToBr>
                    <a:lnBlToTr>
                      <a:noFill/>
                    </a:lnBlToTr>
                    <a:noFill/>
                  </a:tcPr>
                </a:tc>
              </a:tr>
              <a:tr h="352800">
                <a:tc>
                  <a:txBody>
                    <a:bodyPr/>
                    <a:lstStyle/>
                    <a:p>
                      <a:pPr marL="177800" marR="0" lvl="2" indent="-177800" algn="l" defTabSz="914400" rtl="0" eaLnBrk="1" fontAlgn="base" latinLnBrk="0" hangingPunct="1">
                        <a:lnSpc>
                          <a:spcPct val="100000"/>
                        </a:lnSpc>
                        <a:spcBef>
                          <a:spcPts val="600"/>
                        </a:spcBef>
                        <a:spcAft>
                          <a:spcPct val="0"/>
                        </a:spcAft>
                        <a:buClr>
                          <a:srgbClr val="00338D"/>
                        </a:buClr>
                        <a:buSzPct val="100000"/>
                        <a:buFont typeface="Wingdings" panose="05000000000000000000" pitchFamily="2" charset="2"/>
                        <a:buChar char="§"/>
                        <a:tabLst/>
                        <a:defRPr/>
                      </a:pPr>
                      <a:r>
                        <a:rPr lang="fr-FR" sz="1200" b="0" kern="1200" noProof="0" dirty="0" smtClean="0">
                          <a:solidFill>
                            <a:schemeClr val="tx1"/>
                          </a:solidFill>
                          <a:latin typeface="Univers for KPMG"/>
                          <a:ea typeface="+mn-ea"/>
                          <a:cs typeface="Univers for KPMG"/>
                        </a:rPr>
                        <a:t>Royalties</a:t>
                      </a:r>
                      <a:endParaRPr lang="en-US" sz="1200" b="0" kern="1200" noProof="0" dirty="0" smtClean="0">
                        <a:solidFill>
                          <a:schemeClr val="tx1"/>
                        </a:solidFill>
                        <a:latin typeface="Univers for KPMG"/>
                        <a:ea typeface="+mn-ea"/>
                        <a:cs typeface="Univers for KPMG"/>
                      </a:endParaRPr>
                    </a:p>
                  </a:txBody>
                  <a:tcPr marL="0" marR="84188" marT="84188" marB="84188" anchor="ctr" horzOverflow="overflow">
                    <a:lnL cap="flat">
                      <a:noFill/>
                    </a:lnL>
                    <a:lnR>
                      <a:noFill/>
                    </a:lnR>
                    <a:lnT>
                      <a:noFill/>
                    </a:lnT>
                    <a:lnB>
                      <a:noFill/>
                    </a:lnB>
                    <a:lnTlToBr>
                      <a:noFill/>
                    </a:lnTlToBr>
                    <a:lnBlToTr>
                      <a:noFill/>
                    </a:lnBlToTr>
                    <a:noFill/>
                  </a:tcPr>
                </a:tc>
                <a:tc>
                  <a:txBody>
                    <a:bodyPr/>
                    <a:lstStyle/>
                    <a:p>
                      <a:pPr marL="187325" marR="0" lvl="1" indent="-185738" algn="r" defTabSz="762000" rtl="0" eaLnBrk="1" fontAlgn="base" latinLnBrk="0" hangingPunct="1">
                        <a:lnSpc>
                          <a:spcPct val="100000"/>
                        </a:lnSpc>
                        <a:spcBef>
                          <a:spcPct val="40000"/>
                        </a:spcBef>
                        <a:spcAft>
                          <a:spcPct val="0"/>
                        </a:spcAft>
                        <a:buClr>
                          <a:schemeClr val="tx2"/>
                        </a:buClr>
                        <a:buSzPct val="85000"/>
                        <a:buFont typeface="Univers for KPMG" pitchFamily="2" charset="2"/>
                        <a:buNone/>
                        <a:tabLst/>
                        <a:defRPr/>
                      </a:pPr>
                      <a:r>
                        <a:rPr lang="en-US" sz="1200" b="0" kern="1200" noProof="0" dirty="0" smtClean="0">
                          <a:solidFill>
                            <a:srgbClr val="00338D"/>
                          </a:solidFill>
                          <a:latin typeface="Univers for KPMG"/>
                          <a:ea typeface="+mn-ea"/>
                          <a:cs typeface="Univers for KPMG"/>
                        </a:rPr>
                        <a:t>[18]</a:t>
                      </a:r>
                    </a:p>
                  </a:txBody>
                  <a:tcPr marL="84188" marR="0" marT="84188" marB="84188" anchor="ctr" horzOverflow="overflow">
                    <a:lnL>
                      <a:noFill/>
                    </a:lnL>
                    <a:lnR cap="flat">
                      <a:noFill/>
                    </a:lnR>
                    <a:lnT>
                      <a:noFill/>
                    </a:lnT>
                    <a:lnB>
                      <a:noFill/>
                    </a:lnB>
                    <a:lnTlToBr>
                      <a:noFill/>
                    </a:lnTlToBr>
                    <a:lnBlToTr>
                      <a:noFill/>
                    </a:lnBlToTr>
                    <a:noFill/>
                  </a:tcPr>
                </a:tc>
              </a:tr>
              <a:tr h="352800">
                <a:tc>
                  <a:txBody>
                    <a:bodyPr/>
                    <a:lstStyle/>
                    <a:p>
                      <a:pPr marL="177800" marR="0" lvl="2" indent="-177800" algn="l" defTabSz="914400" rtl="0" eaLnBrk="1" fontAlgn="base" latinLnBrk="0" hangingPunct="1">
                        <a:lnSpc>
                          <a:spcPct val="100000"/>
                        </a:lnSpc>
                        <a:spcBef>
                          <a:spcPts val="600"/>
                        </a:spcBef>
                        <a:spcAft>
                          <a:spcPct val="0"/>
                        </a:spcAft>
                        <a:buClr>
                          <a:srgbClr val="00338D"/>
                        </a:buClr>
                        <a:buSzPct val="100000"/>
                        <a:buFont typeface="Wingdings" panose="05000000000000000000" pitchFamily="2" charset="2"/>
                        <a:buChar char="§"/>
                        <a:tabLst/>
                      </a:pPr>
                      <a:r>
                        <a:rPr lang="fr-FR" sz="1200" b="0" kern="1200" noProof="0" dirty="0" smtClean="0">
                          <a:solidFill>
                            <a:schemeClr val="tx1"/>
                          </a:solidFill>
                          <a:latin typeface="Univers for KPMG"/>
                          <a:ea typeface="+mn-ea"/>
                          <a:cs typeface="Univers for KPMG"/>
                        </a:rPr>
                        <a:t>Avances</a:t>
                      </a:r>
                    </a:p>
                  </a:txBody>
                  <a:tcPr marL="0" marR="84188" marT="84188" marB="84188" anchor="ctr" horzOverflow="overflow">
                    <a:lnL cap="flat">
                      <a:noFill/>
                    </a:lnL>
                    <a:lnR>
                      <a:noFill/>
                    </a:lnR>
                    <a:lnT>
                      <a:noFill/>
                    </a:lnT>
                    <a:lnB>
                      <a:noFill/>
                    </a:lnB>
                    <a:lnTlToBr>
                      <a:noFill/>
                    </a:lnTlToBr>
                    <a:lnBlToTr>
                      <a:noFill/>
                    </a:lnBlToTr>
                    <a:noFill/>
                  </a:tcPr>
                </a:tc>
                <a:tc>
                  <a:txBody>
                    <a:bodyPr/>
                    <a:lstStyle/>
                    <a:p>
                      <a:pPr marL="187325" marR="0" lvl="1" indent="-185738" algn="r" defTabSz="762000" rtl="0" eaLnBrk="1" fontAlgn="base" latinLnBrk="0" hangingPunct="1">
                        <a:lnSpc>
                          <a:spcPct val="100000"/>
                        </a:lnSpc>
                        <a:spcBef>
                          <a:spcPct val="40000"/>
                        </a:spcBef>
                        <a:spcAft>
                          <a:spcPct val="0"/>
                        </a:spcAft>
                        <a:buClr>
                          <a:schemeClr val="tx2"/>
                        </a:buClr>
                        <a:buSzPct val="85000"/>
                        <a:buFont typeface="Univers for KPMG" pitchFamily="2" charset="2"/>
                        <a:buNone/>
                        <a:tabLst/>
                      </a:pPr>
                      <a:r>
                        <a:rPr lang="en-US" sz="1200" b="0" kern="1200" noProof="0" dirty="0" smtClean="0">
                          <a:solidFill>
                            <a:srgbClr val="00338D"/>
                          </a:solidFill>
                          <a:latin typeface="Univers for KPMG"/>
                          <a:ea typeface="+mn-ea"/>
                          <a:cs typeface="Univers for KPMG"/>
                        </a:rPr>
                        <a:t>[21]</a:t>
                      </a:r>
                    </a:p>
                  </a:txBody>
                  <a:tcPr marL="84188" marR="0" marT="84188" marB="84188" anchor="ctr" horzOverflow="overflow">
                    <a:lnL>
                      <a:noFill/>
                    </a:lnL>
                    <a:lnR cap="flat">
                      <a:noFill/>
                    </a:lnR>
                    <a:lnT>
                      <a:noFill/>
                    </a:lnT>
                    <a:lnB>
                      <a:noFill/>
                    </a:lnB>
                    <a:lnTlToBr>
                      <a:noFill/>
                    </a:lnTlToBr>
                    <a:lnBlToTr>
                      <a:noFill/>
                    </a:lnBlToTr>
                    <a:noFill/>
                  </a:tcPr>
                </a:tc>
              </a:tr>
              <a:tr h="352800">
                <a:tc>
                  <a:txBody>
                    <a:bodyPr/>
                    <a:lstStyle/>
                    <a:p>
                      <a:pPr marL="177800" marR="0" lvl="2" indent="-177800" algn="l" defTabSz="914400" rtl="0" eaLnBrk="1" fontAlgn="base" latinLnBrk="0" hangingPunct="1">
                        <a:lnSpc>
                          <a:spcPct val="100000"/>
                        </a:lnSpc>
                        <a:spcBef>
                          <a:spcPts val="600"/>
                        </a:spcBef>
                        <a:spcAft>
                          <a:spcPct val="0"/>
                        </a:spcAft>
                        <a:buClr>
                          <a:srgbClr val="00338D"/>
                        </a:buClr>
                        <a:buSzPct val="100000"/>
                        <a:buFont typeface="Wingdings" panose="05000000000000000000" pitchFamily="2" charset="2"/>
                        <a:buChar char="§"/>
                        <a:tabLst/>
                      </a:pPr>
                      <a:r>
                        <a:rPr lang="fr-FR" sz="1200" b="0" kern="1200" dirty="0" smtClean="0">
                          <a:solidFill>
                            <a:schemeClr val="tx1"/>
                          </a:solidFill>
                          <a:latin typeface="Univers for KPMG"/>
                          <a:ea typeface="+mn-ea"/>
                          <a:cs typeface="Univers for KPMG"/>
                        </a:rPr>
                        <a:t>Production immobilisée</a:t>
                      </a:r>
                      <a:endParaRPr lang="fr-FR" sz="1200" b="0" kern="1200" dirty="0">
                        <a:solidFill>
                          <a:schemeClr val="tx1"/>
                        </a:solidFill>
                        <a:latin typeface="Univers for KPMG"/>
                        <a:ea typeface="+mn-ea"/>
                        <a:cs typeface="Univers for KPMG"/>
                      </a:endParaRPr>
                    </a:p>
                  </a:txBody>
                  <a:tcPr marL="0" marR="84188" marT="84188" marB="84188" anchor="ctr" horzOverflow="overflow">
                    <a:lnL cap="flat">
                      <a:noFill/>
                    </a:lnL>
                    <a:lnR>
                      <a:noFill/>
                    </a:lnR>
                    <a:lnT>
                      <a:noFill/>
                    </a:lnT>
                    <a:lnB>
                      <a:noFill/>
                    </a:lnB>
                    <a:lnTlToBr>
                      <a:noFill/>
                    </a:lnTlToBr>
                    <a:lnBlToTr>
                      <a:noFill/>
                    </a:lnBlToTr>
                    <a:noFill/>
                  </a:tcPr>
                </a:tc>
                <a:tc>
                  <a:txBody>
                    <a:bodyPr/>
                    <a:lstStyle/>
                    <a:p>
                      <a:pPr marL="187325" marR="0" lvl="1" indent="-185738" algn="r" defTabSz="762000" rtl="0" eaLnBrk="1" fontAlgn="base" latinLnBrk="0" hangingPunct="1">
                        <a:lnSpc>
                          <a:spcPct val="100000"/>
                        </a:lnSpc>
                        <a:spcBef>
                          <a:spcPct val="40000"/>
                        </a:spcBef>
                        <a:spcAft>
                          <a:spcPct val="0"/>
                        </a:spcAft>
                        <a:buClr>
                          <a:schemeClr val="tx2"/>
                        </a:buClr>
                        <a:buSzPct val="85000"/>
                        <a:buFont typeface="Univers for KPMG" pitchFamily="2" charset="2"/>
                        <a:buNone/>
                        <a:tabLst/>
                      </a:pPr>
                      <a:r>
                        <a:rPr lang="en-US" sz="1200" b="0" kern="1200" noProof="0" dirty="0" smtClean="0">
                          <a:solidFill>
                            <a:srgbClr val="00338D"/>
                          </a:solidFill>
                          <a:latin typeface="Univers for KPMG"/>
                          <a:ea typeface="+mn-ea"/>
                          <a:cs typeface="Univers for KPMG"/>
                        </a:rPr>
                        <a:t>[23]</a:t>
                      </a:r>
                    </a:p>
                  </a:txBody>
                  <a:tcPr marL="84188" marR="0" marT="84188" marB="84188" anchor="ctr" horzOverflow="overflow">
                    <a:lnL>
                      <a:noFill/>
                    </a:lnL>
                    <a:lnR cap="flat">
                      <a:noFill/>
                    </a:lnR>
                    <a:lnT>
                      <a:noFill/>
                    </a:lnT>
                    <a:lnB>
                      <a:noFill/>
                    </a:lnB>
                    <a:lnTlToBr>
                      <a:noFill/>
                    </a:lnTlToBr>
                    <a:lnBlToTr>
                      <a:noFill/>
                    </a:lnBlToTr>
                    <a:noFill/>
                  </a:tcPr>
                </a:tc>
              </a:tr>
              <a:tr h="352800">
                <a:tc>
                  <a:txBody>
                    <a:bodyPr/>
                    <a:lstStyle/>
                    <a:p>
                      <a:pPr marL="177800" marR="0" lvl="2" indent="-177800" algn="l" defTabSz="914400" rtl="0" eaLnBrk="1" fontAlgn="base" latinLnBrk="0" hangingPunct="1">
                        <a:lnSpc>
                          <a:spcPct val="100000"/>
                        </a:lnSpc>
                        <a:spcBef>
                          <a:spcPts val="600"/>
                        </a:spcBef>
                        <a:spcAft>
                          <a:spcPct val="0"/>
                        </a:spcAft>
                        <a:buClr>
                          <a:srgbClr val="00338D"/>
                        </a:buClr>
                        <a:buSzPct val="100000"/>
                        <a:buFont typeface="Wingdings" panose="05000000000000000000" pitchFamily="2" charset="2"/>
                        <a:buChar char="§"/>
                        <a:tabLst/>
                      </a:pPr>
                      <a:r>
                        <a:rPr lang="fr-FR" sz="1200" b="0" kern="1200" dirty="0" smtClean="0">
                          <a:solidFill>
                            <a:schemeClr val="tx1"/>
                          </a:solidFill>
                          <a:latin typeface="Univers for KPMG"/>
                          <a:ea typeface="+mn-ea"/>
                          <a:cs typeface="Univers for KPMG"/>
                        </a:rPr>
                        <a:t>Personnel/Paie</a:t>
                      </a:r>
                      <a:endParaRPr lang="fr-FR" sz="1200" b="0" kern="1200" dirty="0">
                        <a:solidFill>
                          <a:schemeClr val="tx1"/>
                        </a:solidFill>
                        <a:latin typeface="Univers for KPMG"/>
                        <a:ea typeface="+mn-ea"/>
                        <a:cs typeface="Univers for KPMG"/>
                      </a:endParaRPr>
                    </a:p>
                  </a:txBody>
                  <a:tcPr marL="0" marR="84188" marT="84188" marB="84188" anchor="ctr" horzOverflow="overflow">
                    <a:lnL cap="flat">
                      <a:noFill/>
                    </a:lnL>
                    <a:lnR>
                      <a:noFill/>
                    </a:lnR>
                    <a:lnT>
                      <a:noFill/>
                    </a:lnT>
                    <a:lnB>
                      <a:noFill/>
                    </a:lnB>
                    <a:lnTlToBr>
                      <a:noFill/>
                    </a:lnTlToBr>
                    <a:lnBlToTr>
                      <a:noFill/>
                    </a:lnBlToTr>
                    <a:noFill/>
                  </a:tcPr>
                </a:tc>
                <a:tc>
                  <a:txBody>
                    <a:bodyPr/>
                    <a:lstStyle/>
                    <a:p>
                      <a:pPr marL="187325" marR="0" lvl="1" indent="-185738" algn="r" defTabSz="762000" rtl="0" eaLnBrk="1" fontAlgn="base" latinLnBrk="0" hangingPunct="1">
                        <a:lnSpc>
                          <a:spcPct val="100000"/>
                        </a:lnSpc>
                        <a:spcBef>
                          <a:spcPct val="40000"/>
                        </a:spcBef>
                        <a:spcAft>
                          <a:spcPct val="0"/>
                        </a:spcAft>
                        <a:buClr>
                          <a:schemeClr val="tx2"/>
                        </a:buClr>
                        <a:buSzPct val="85000"/>
                        <a:buFont typeface="Univers for KPMG" pitchFamily="2" charset="2"/>
                        <a:buNone/>
                        <a:tabLst/>
                      </a:pPr>
                      <a:r>
                        <a:rPr lang="en-US" sz="1200" b="0" kern="1200" noProof="0" dirty="0" smtClean="0">
                          <a:solidFill>
                            <a:srgbClr val="00338D"/>
                          </a:solidFill>
                          <a:latin typeface="Univers for KPMG"/>
                          <a:ea typeface="+mn-ea"/>
                          <a:cs typeface="Univers for KPMG"/>
                        </a:rPr>
                        <a:t>[25]</a:t>
                      </a:r>
                    </a:p>
                  </a:txBody>
                  <a:tcPr marL="84188" marR="0" marT="84188" marB="84188" anchor="ctr" horzOverflow="overflow">
                    <a:lnL>
                      <a:noFill/>
                    </a:lnL>
                    <a:lnR cap="flat">
                      <a:noFill/>
                    </a:lnR>
                    <a:lnT>
                      <a:noFill/>
                    </a:lnT>
                    <a:lnB>
                      <a:noFill/>
                    </a:lnB>
                    <a:lnTlToBr>
                      <a:noFill/>
                    </a:lnTlToBr>
                    <a:lnBlToTr>
                      <a:noFill/>
                    </a:lnBlToTr>
                    <a:noFill/>
                  </a:tcPr>
                </a:tc>
              </a:tr>
              <a:tr h="352800">
                <a:tc>
                  <a:txBody>
                    <a:bodyPr/>
                    <a:lstStyle/>
                    <a:p>
                      <a:pPr marL="177800" marR="0" lvl="2" indent="-177800" algn="l" defTabSz="914400" rtl="0" eaLnBrk="1" fontAlgn="base" latinLnBrk="0" hangingPunct="1">
                        <a:lnSpc>
                          <a:spcPct val="100000"/>
                        </a:lnSpc>
                        <a:spcBef>
                          <a:spcPts val="600"/>
                        </a:spcBef>
                        <a:spcAft>
                          <a:spcPct val="0"/>
                        </a:spcAft>
                        <a:buClr>
                          <a:srgbClr val="00338D"/>
                        </a:buClr>
                        <a:buSzPct val="100000"/>
                        <a:buFont typeface="Wingdings" panose="05000000000000000000" pitchFamily="2" charset="2"/>
                        <a:buChar char="§"/>
                        <a:tabLst/>
                        <a:defRPr/>
                      </a:pPr>
                      <a:r>
                        <a:rPr lang="en-US" sz="1200" b="0" kern="1200" noProof="0" dirty="0" smtClean="0">
                          <a:solidFill>
                            <a:schemeClr val="tx1"/>
                          </a:solidFill>
                          <a:latin typeface="Univers for KPMG"/>
                          <a:ea typeface="+mn-ea"/>
                          <a:cs typeface="Univers for KPMG"/>
                        </a:rPr>
                        <a:t>Nouvelle structure</a:t>
                      </a:r>
                      <a:r>
                        <a:rPr lang="en-US" sz="1200" b="0" kern="1200" baseline="0" noProof="0" dirty="0" smtClean="0">
                          <a:solidFill>
                            <a:schemeClr val="tx1"/>
                          </a:solidFill>
                          <a:latin typeface="Univers for KPMG"/>
                          <a:ea typeface="+mn-ea"/>
                          <a:cs typeface="Univers for KPMG"/>
                        </a:rPr>
                        <a:t> et flux </a:t>
                      </a:r>
                      <a:r>
                        <a:rPr lang="en-US" sz="1200" b="0" kern="1200" baseline="0" noProof="0" dirty="0" err="1" smtClean="0">
                          <a:solidFill>
                            <a:schemeClr val="tx1"/>
                          </a:solidFill>
                          <a:latin typeface="Univers for KPMG"/>
                          <a:ea typeface="+mn-ea"/>
                          <a:cs typeface="Univers for KPMG"/>
                        </a:rPr>
                        <a:t>intercos</a:t>
                      </a:r>
                      <a:endParaRPr lang="en-US" sz="1200" b="0" kern="1200" noProof="0" dirty="0" smtClean="0">
                        <a:solidFill>
                          <a:schemeClr val="tx1"/>
                        </a:solidFill>
                        <a:latin typeface="Univers for KPMG"/>
                        <a:ea typeface="+mn-ea"/>
                        <a:cs typeface="Univers for KPMG"/>
                      </a:endParaRPr>
                    </a:p>
                    <a:p>
                      <a:pPr marL="368300" marR="0" lvl="1" indent="-368300" algn="l" defTabSz="762000" rtl="0" eaLnBrk="1" fontAlgn="base" latinLnBrk="0" hangingPunct="1">
                        <a:lnSpc>
                          <a:spcPct val="100000"/>
                        </a:lnSpc>
                        <a:spcBef>
                          <a:spcPct val="100000"/>
                        </a:spcBef>
                        <a:spcAft>
                          <a:spcPct val="0"/>
                        </a:spcAft>
                        <a:buClr>
                          <a:schemeClr val="tx2"/>
                        </a:buClr>
                        <a:buSzPct val="85000"/>
                        <a:buFont typeface="Univers for KPMG" pitchFamily="2" charset="2"/>
                        <a:buNone/>
                        <a:tabLst/>
                      </a:pPr>
                      <a:endParaRPr lang="en-US" sz="1200" b="1" kern="1200" noProof="0" dirty="0" smtClean="0">
                        <a:solidFill>
                          <a:srgbClr val="00338D"/>
                        </a:solidFill>
                        <a:latin typeface="Univers for KPMG"/>
                        <a:ea typeface="+mn-ea"/>
                        <a:cs typeface="Univers for KPMG"/>
                      </a:endParaRPr>
                    </a:p>
                  </a:txBody>
                  <a:tcPr marL="0" marR="84188" marT="84188" marB="84188" horzOverflow="overflow">
                    <a:lnL cap="flat">
                      <a:noFill/>
                    </a:lnL>
                    <a:lnR>
                      <a:noFill/>
                    </a:lnR>
                    <a:lnT>
                      <a:noFill/>
                    </a:lnT>
                    <a:lnB cap="flat">
                      <a:noFill/>
                    </a:lnB>
                    <a:lnTlToBr>
                      <a:noFill/>
                    </a:lnTlToBr>
                    <a:lnBlToTr>
                      <a:noFill/>
                    </a:lnBlToTr>
                    <a:noFill/>
                  </a:tcPr>
                </a:tc>
                <a:tc>
                  <a:txBody>
                    <a:bodyPr/>
                    <a:lstStyle/>
                    <a:p>
                      <a:pPr marL="187325" marR="0" lvl="1" indent="-185738" algn="r" defTabSz="762000" rtl="0" eaLnBrk="1" fontAlgn="base" latinLnBrk="0" hangingPunct="1">
                        <a:lnSpc>
                          <a:spcPct val="100000"/>
                        </a:lnSpc>
                        <a:spcBef>
                          <a:spcPct val="100000"/>
                        </a:spcBef>
                        <a:spcAft>
                          <a:spcPct val="0"/>
                        </a:spcAft>
                        <a:buClr>
                          <a:schemeClr val="tx2"/>
                        </a:buClr>
                        <a:buSzPct val="85000"/>
                        <a:buFont typeface="Univers for KPMG" pitchFamily="2" charset="2"/>
                        <a:buNone/>
                        <a:tabLst/>
                        <a:defRPr/>
                      </a:pPr>
                      <a:r>
                        <a:rPr lang="en-US" sz="1200" b="0" kern="1200" noProof="0" dirty="0" smtClean="0">
                          <a:solidFill>
                            <a:srgbClr val="00338D"/>
                          </a:solidFill>
                          <a:latin typeface="Univers for KPMG"/>
                          <a:ea typeface="+mn-ea"/>
                          <a:cs typeface="Univers for KPMG"/>
                        </a:rPr>
                        <a:t>[28]</a:t>
                      </a:r>
                    </a:p>
                    <a:p>
                      <a:pPr marL="187325" marR="0" lvl="1" indent="-185738" algn="r" defTabSz="762000" rtl="0" eaLnBrk="1" fontAlgn="base" latinLnBrk="0" hangingPunct="1">
                        <a:lnSpc>
                          <a:spcPct val="100000"/>
                        </a:lnSpc>
                        <a:spcBef>
                          <a:spcPct val="100000"/>
                        </a:spcBef>
                        <a:spcAft>
                          <a:spcPct val="0"/>
                        </a:spcAft>
                        <a:buClr>
                          <a:schemeClr val="tx2"/>
                        </a:buClr>
                        <a:buSzPct val="85000"/>
                        <a:buFont typeface="Univers for KPMG" pitchFamily="2" charset="2"/>
                        <a:buNone/>
                        <a:tabLst/>
                        <a:defRPr/>
                      </a:pPr>
                      <a:endParaRPr lang="en-US" sz="1200" b="0" kern="1200" noProof="0" dirty="0" smtClean="0">
                        <a:solidFill>
                          <a:srgbClr val="00338D"/>
                        </a:solidFill>
                        <a:latin typeface="Univers for KPMG"/>
                        <a:ea typeface="+mn-ea"/>
                        <a:cs typeface="Univers for KPMG"/>
                      </a:endParaRPr>
                    </a:p>
                  </a:txBody>
                  <a:tcPr marL="84188" marR="0" marT="84188" marB="84188" horzOverflow="overflow">
                    <a:lnL>
                      <a:noFill/>
                    </a:lnL>
                    <a:lnR cap="flat">
                      <a:noFill/>
                    </a:lnR>
                    <a:lnT>
                      <a:noFill/>
                    </a:lnT>
                    <a:lnB cap="flat">
                      <a:noFill/>
                    </a:lnB>
                    <a:lnTlToBr>
                      <a:noFill/>
                    </a:lnTlToBr>
                    <a:lnBlToTr>
                      <a:noFill/>
                    </a:lnBlToTr>
                    <a:noFill/>
                  </a:tcPr>
                </a:tc>
              </a:tr>
            </a:tbl>
          </a:graphicData>
        </a:graphic>
      </p:graphicFrame>
      <p:sp>
        <p:nvSpPr>
          <p:cNvPr id="10" name="Espace réservé du texte 4"/>
          <p:cNvSpPr>
            <a:spLocks noGrp="1"/>
          </p:cNvSpPr>
          <p:nvPr>
            <p:ph type="body" sz="quarter" idx="10"/>
          </p:nvPr>
        </p:nvSpPr>
        <p:spPr/>
        <p:txBody>
          <a:bodyPr/>
          <a:lstStyle/>
          <a:p>
            <a:pPr>
              <a:spcBef>
                <a:spcPct val="0"/>
              </a:spcBef>
            </a:pPr>
            <a:r>
              <a:rPr lang="fr-FR" dirty="0" smtClean="0"/>
              <a:t>Sommaire </a:t>
            </a:r>
            <a:endParaRPr lang="fr-FR" altLang="fr-FR" dirty="0">
              <a:solidFill>
                <a:srgbClr val="002060"/>
              </a:solidFill>
              <a:cs typeface="Arial" panose="020B0604020202020204" pitchFamily="34" charset="0"/>
            </a:endParaRPr>
          </a:p>
        </p:txBody>
      </p:sp>
    </p:spTree>
    <p:extLst>
      <p:ext uri="{BB962C8B-B14F-4D97-AF65-F5344CB8AC3E}">
        <p14:creationId xmlns:p14="http://schemas.microsoft.com/office/powerpoint/2010/main" val="216215048"/>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txBox="1">
            <a:spLocks/>
          </p:cNvSpPr>
          <p:nvPr/>
        </p:nvSpPr>
        <p:spPr>
          <a:xfrm>
            <a:off x="2664386" y="6508156"/>
            <a:ext cx="6990930" cy="1218453"/>
          </a:xfrm>
          <a:prstGeom prst="rect">
            <a:avLst/>
          </a:prstGeom>
        </p:spPr>
        <p:txBody>
          <a:bodyPr/>
          <a:lstStyle>
            <a:lvl1pPr eaLnBrk="1" hangingPunct="1">
              <a:spcAft>
                <a:spcPts val="600"/>
              </a:spcAft>
              <a:defRPr sz="1500" b="1" i="0">
                <a:solidFill>
                  <a:schemeClr val="tx2"/>
                </a:solidFill>
                <a:latin typeface="Univers for KPMG" panose="020B0603020202020204" pitchFamily="34" charset="0"/>
                <a:cs typeface="Univers for KPMG" panose="020B0603020202020204" pitchFamily="34" charset="0"/>
              </a:defRPr>
            </a:lvl1pPr>
            <a:lvl2pPr marL="0" indent="0" eaLnBrk="1" hangingPunct="1">
              <a:spcAft>
                <a:spcPts val="600"/>
              </a:spcAft>
              <a:buFontTx/>
              <a:buNone/>
              <a:defRPr sz="1500" b="0" i="0">
                <a:solidFill>
                  <a:schemeClr val="tx2"/>
                </a:solidFill>
                <a:latin typeface="Univers for KPMG Light" panose="020B0403020202020204" pitchFamily="34" charset="0"/>
                <a:cs typeface="Univers for KPMG Light" panose="020B0403020202020204" pitchFamily="34" charset="0"/>
              </a:defRPr>
            </a:lvl2pPr>
            <a:lvl3pPr marL="285750" indent="-285750" eaLnBrk="1" hangingPunct="1">
              <a:spcAft>
                <a:spcPts val="600"/>
              </a:spcAft>
              <a:buClrTx/>
              <a:buFont typeface="Univers for KPMG"/>
              <a:buChar char="—"/>
              <a:defRPr sz="1500" b="0" i="0">
                <a:solidFill>
                  <a:schemeClr val="tx2"/>
                </a:solidFill>
                <a:latin typeface="Univers for KPMG Light" panose="020B0403020202020204" pitchFamily="34" charset="0"/>
                <a:cs typeface="Univers for KPMG Light" panose="020B0403020202020204" pitchFamily="34" charset="0"/>
              </a:defRPr>
            </a:lvl3pPr>
            <a:lvl4pPr marL="571500" indent="-228600" eaLnBrk="1" hangingPunct="1">
              <a:spcAft>
                <a:spcPts val="600"/>
              </a:spcAft>
              <a:buFont typeface="Univers for KPMG"/>
              <a:buChar char="-"/>
              <a:defRPr sz="1500" b="0" i="0" baseline="0">
                <a:solidFill>
                  <a:schemeClr val="tx2"/>
                </a:solidFill>
                <a:latin typeface="Univers for KPMG Light" panose="020B0403020202020204" pitchFamily="34" charset="0"/>
                <a:cs typeface="Univers for KPMG Light" panose="020B0403020202020204" pitchFamily="34" charset="0"/>
              </a:defRPr>
            </a:lvl4pPr>
            <a:lvl5pPr eaLnBrk="1" hangingPunct="1">
              <a:spcAft>
                <a:spcPts val="600"/>
              </a:spcAft>
              <a:defRPr sz="1500" b="0" i="0">
                <a:solidFill>
                  <a:schemeClr val="accent5"/>
                </a:solidFill>
                <a:latin typeface="Univers for KPMG Light" panose="020B0403020202020204" pitchFamily="34" charset="0"/>
                <a:cs typeface="Univers for KPMG Light" panose="020B0403020202020204" pitchFamily="34" charset="0"/>
              </a:defRPr>
            </a:lvl5pPr>
          </a:lstStyle>
          <a:p>
            <a:pPr lvl="1" defTabSz="1069122"/>
            <a:r>
              <a:rPr lang="fr-FR" altLang="en-US" sz="700" kern="0" dirty="0">
                <a:solidFill>
                  <a:schemeClr val="bg1">
                    <a:lumMod val="65000"/>
                  </a:schemeClr>
                </a:solidFill>
                <a:latin typeface="Univers for KPMG" panose="020B0603020202020204" pitchFamily="34" charset="0"/>
              </a:rPr>
              <a:t>Les informations contenues dans ce document sont d’ordre général et ne sont pas destinées à traiter les particularités d’une personne ou d’une entité. Bien que nous fassions tout notre possible pour fournir des informations exactes et appropriées, nous ne pouvons garantir que ces informations seront toujours exactes à une date ultérieure. Elles ne peuvent ni ne doivent servir de support à des décisions sans validation par les professionnels ad hoc. KPMG France est membre du réseau KPMG constitué de cabinets indépendants adhérents de KPMG International </a:t>
            </a:r>
            <a:r>
              <a:rPr lang="fr-FR" altLang="en-US" sz="700" kern="0" dirty="0" err="1">
                <a:solidFill>
                  <a:schemeClr val="bg1">
                    <a:lumMod val="65000"/>
                  </a:schemeClr>
                </a:solidFill>
                <a:latin typeface="Univers for KPMG" panose="020B0603020202020204" pitchFamily="34" charset="0"/>
              </a:rPr>
              <a:t>Cooperative</a:t>
            </a:r>
            <a:r>
              <a:rPr lang="fr-FR" altLang="en-US" sz="700" kern="0" dirty="0">
                <a:solidFill>
                  <a:schemeClr val="bg1">
                    <a:lumMod val="65000"/>
                  </a:schemeClr>
                </a:solidFill>
                <a:latin typeface="Univers for KPMG" panose="020B0603020202020204" pitchFamily="34" charset="0"/>
              </a:rPr>
              <a:t> (« KPMG International »), une entité de droit suisse. KPMG International ne propose pas de services aux clients. Aucun cabinet membre n’a le droit d’engager KPMG International ou les autres cabinets membres vis-à-vis des tiers. KPMG International n'a le droit d'engager aucun cabinet membre. </a:t>
            </a:r>
          </a:p>
          <a:p>
            <a:pPr lvl="1" defTabSz="1069122"/>
            <a:endParaRPr lang="en-US" sz="700" kern="0" dirty="0">
              <a:solidFill>
                <a:schemeClr val="bg1">
                  <a:lumMod val="65000"/>
                </a:schemeClr>
              </a:solidFill>
            </a:endParaRPr>
          </a:p>
        </p:txBody>
      </p:sp>
      <p:sp>
        <p:nvSpPr>
          <p:cNvPr id="3" name="Content Placeholder 1"/>
          <p:cNvSpPr txBox="1">
            <a:spLocks/>
          </p:cNvSpPr>
          <p:nvPr>
            <p:custDataLst>
              <p:tags r:id="rId1"/>
            </p:custDataLst>
          </p:nvPr>
        </p:nvSpPr>
        <p:spPr>
          <a:xfrm>
            <a:off x="2672954" y="6098105"/>
            <a:ext cx="6990930" cy="737310"/>
          </a:xfrm>
          <a:prstGeom prst="rect">
            <a:avLst/>
          </a:prstGeom>
        </p:spPr>
        <p:txBody>
          <a:bodyPr/>
          <a:lstStyle>
            <a:lvl1pPr eaLnBrk="1" hangingPunct="1">
              <a:spcAft>
                <a:spcPts val="600"/>
              </a:spcAft>
              <a:defRPr sz="1500" b="1" i="0">
                <a:solidFill>
                  <a:schemeClr val="tx2"/>
                </a:solidFill>
                <a:latin typeface="Univers for KPMG" panose="020B0603020202020204" pitchFamily="34" charset="0"/>
                <a:cs typeface="Univers for KPMG" panose="020B0603020202020204" pitchFamily="34" charset="0"/>
              </a:defRPr>
            </a:lvl1pPr>
            <a:lvl2pPr marL="0" indent="0" eaLnBrk="1" hangingPunct="1">
              <a:spcAft>
                <a:spcPts val="600"/>
              </a:spcAft>
              <a:buFontTx/>
              <a:buNone/>
              <a:defRPr sz="1500" b="0" i="0">
                <a:solidFill>
                  <a:schemeClr val="tx2"/>
                </a:solidFill>
                <a:latin typeface="Univers for KPMG Light" panose="020B0403020202020204" pitchFamily="34" charset="0"/>
                <a:cs typeface="Univers for KPMG Light" panose="020B0403020202020204" pitchFamily="34" charset="0"/>
              </a:defRPr>
            </a:lvl2pPr>
            <a:lvl3pPr marL="285750" indent="-285750" eaLnBrk="1" hangingPunct="1">
              <a:spcAft>
                <a:spcPts val="600"/>
              </a:spcAft>
              <a:buClrTx/>
              <a:buFont typeface="Univers for KPMG"/>
              <a:buChar char="—"/>
              <a:defRPr sz="1500" b="0" i="0">
                <a:solidFill>
                  <a:schemeClr val="tx2"/>
                </a:solidFill>
                <a:latin typeface="Univers for KPMG Light" panose="020B0403020202020204" pitchFamily="34" charset="0"/>
                <a:cs typeface="Univers for KPMG Light" panose="020B0403020202020204" pitchFamily="34" charset="0"/>
              </a:defRPr>
            </a:lvl3pPr>
            <a:lvl4pPr marL="571500" indent="-228600" eaLnBrk="1" hangingPunct="1">
              <a:spcAft>
                <a:spcPts val="600"/>
              </a:spcAft>
              <a:buFont typeface="Univers for KPMG"/>
              <a:buChar char="-"/>
              <a:defRPr sz="1500" b="0" i="0" baseline="0">
                <a:solidFill>
                  <a:schemeClr val="tx2"/>
                </a:solidFill>
                <a:latin typeface="Univers for KPMG Light" panose="020B0403020202020204" pitchFamily="34" charset="0"/>
                <a:cs typeface="Univers for KPMG Light" panose="020B0403020202020204" pitchFamily="34" charset="0"/>
              </a:defRPr>
            </a:lvl4pPr>
            <a:lvl5pPr eaLnBrk="1" hangingPunct="1">
              <a:spcAft>
                <a:spcPts val="600"/>
              </a:spcAft>
              <a:defRPr sz="1500" b="0" i="0">
                <a:solidFill>
                  <a:schemeClr val="accent5"/>
                </a:solidFill>
                <a:latin typeface="Univers for KPMG Light" panose="020B0403020202020204" pitchFamily="34" charset="0"/>
                <a:cs typeface="Univers for KPMG Light" panose="020B0403020202020204" pitchFamily="34" charset="0"/>
              </a:defRPr>
            </a:lvl5pPr>
          </a:lstStyle>
          <a:p>
            <a:pPr lvl="1" defTabSz="1069122"/>
            <a:r>
              <a:rPr lang="fr-FR" altLang="en-US" sz="700" kern="0" dirty="0">
                <a:solidFill>
                  <a:schemeClr val="bg1">
                    <a:lumMod val="65000"/>
                  </a:schemeClr>
                </a:solidFill>
                <a:latin typeface="Univers for KPMG" panose="020B0603020202020204" pitchFamily="34" charset="0"/>
              </a:rPr>
              <a:t>© </a:t>
            </a:r>
            <a:r>
              <a:rPr lang="fr-FR" altLang="en-US" sz="700" kern="0" dirty="0" smtClean="0">
                <a:solidFill>
                  <a:schemeClr val="bg1">
                    <a:lumMod val="65000"/>
                  </a:schemeClr>
                </a:solidFill>
                <a:latin typeface="Univers for KPMG" panose="020B0603020202020204" pitchFamily="34" charset="0"/>
              </a:rPr>
              <a:t>2020 </a:t>
            </a:r>
            <a:r>
              <a:rPr lang="fr-FR" altLang="en-US" sz="700" kern="0" dirty="0">
                <a:solidFill>
                  <a:schemeClr val="bg1">
                    <a:lumMod val="65000"/>
                  </a:schemeClr>
                </a:solidFill>
                <a:latin typeface="Univers for KPMG" panose="020B0603020202020204" pitchFamily="34" charset="0"/>
              </a:rPr>
              <a:t>KPMG France, membre français du réseau KPMG International constitué de cabinets indépendants adhérents de KPMG International </a:t>
            </a:r>
            <a:r>
              <a:rPr lang="fr-FR" altLang="en-US" sz="700" kern="0" dirty="0" err="1">
                <a:solidFill>
                  <a:schemeClr val="bg1">
                    <a:lumMod val="65000"/>
                  </a:schemeClr>
                </a:solidFill>
                <a:latin typeface="Univers for KPMG" panose="020B0603020202020204" pitchFamily="34" charset="0"/>
              </a:rPr>
              <a:t>Cooperative</a:t>
            </a:r>
            <a:r>
              <a:rPr lang="fr-FR" altLang="en-US" sz="700" kern="0" dirty="0">
                <a:solidFill>
                  <a:schemeClr val="bg1">
                    <a:lumMod val="65000"/>
                  </a:schemeClr>
                </a:solidFill>
                <a:latin typeface="Univers for KPMG" panose="020B0603020202020204" pitchFamily="34" charset="0"/>
              </a:rPr>
              <a:t>, une entité de droit suisse. Tous droits réservés. Le nom KPMG et le logo sont des marques déposées ou des marques de KPMG International</a:t>
            </a:r>
            <a:r>
              <a:rPr lang="fr-FR" altLang="en-US" sz="700" kern="0" dirty="0" smtClean="0">
                <a:solidFill>
                  <a:schemeClr val="bg1">
                    <a:lumMod val="65000"/>
                  </a:schemeClr>
                </a:solidFill>
                <a:latin typeface="Univers for KPMG" panose="020B0603020202020204" pitchFamily="34" charset="0"/>
              </a:rPr>
              <a:t>.</a:t>
            </a:r>
            <a:endParaRPr lang="fr-FR" altLang="en-US" sz="700" kern="0" dirty="0">
              <a:solidFill>
                <a:srgbClr val="C00000"/>
              </a:solidFill>
              <a:latin typeface="Univers for KPMG" panose="020B0603020202020204" pitchFamily="34" charset="0"/>
            </a:endParaRPr>
          </a:p>
        </p:txBody>
      </p:sp>
      <p:pic>
        <p:nvPicPr>
          <p:cNvPr id="4" name="Image 3"/>
          <p:cNvPicPr>
            <a:picLocks noChangeAspect="1"/>
          </p:cNvPicPr>
          <p:nvPr/>
        </p:nvPicPr>
        <p:blipFill>
          <a:blip r:embed="rId4"/>
          <a:stretch>
            <a:fillRect/>
          </a:stretch>
        </p:blipFill>
        <p:spPr>
          <a:xfrm>
            <a:off x="8453963" y="798368"/>
            <a:ext cx="1028302" cy="374961"/>
          </a:xfrm>
          <a:prstGeom prst="rect">
            <a:avLst/>
          </a:prstGeom>
        </p:spPr>
      </p:pic>
    </p:spTree>
    <p:extLst>
      <p:ext uri="{BB962C8B-B14F-4D97-AF65-F5344CB8AC3E}">
        <p14:creationId xmlns:p14="http://schemas.microsoft.com/office/powerpoint/2010/main" val="5078092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Espace réservé du texte 4"/>
          <p:cNvSpPr>
            <a:spLocks noGrp="1"/>
          </p:cNvSpPr>
          <p:nvPr>
            <p:ph type="body" sz="quarter" idx="10"/>
          </p:nvPr>
        </p:nvSpPr>
        <p:spPr>
          <a:xfrm>
            <a:off x="2536001" y="1427802"/>
            <a:ext cx="7941694" cy="5167497"/>
          </a:xfrm>
        </p:spPr>
        <p:txBody>
          <a:bodyPr/>
          <a:lstStyle/>
          <a:p>
            <a:pPr>
              <a:spcBef>
                <a:spcPct val="0"/>
              </a:spcBef>
            </a:pPr>
            <a:endParaRPr lang="fr-FR" dirty="0" smtClean="0"/>
          </a:p>
          <a:p>
            <a:pPr>
              <a:spcBef>
                <a:spcPct val="0"/>
              </a:spcBef>
            </a:pPr>
            <a:r>
              <a:rPr lang="fr-FR" dirty="0" smtClean="0"/>
              <a:t>Objectifs, modalités et limites </a:t>
            </a:r>
            <a:endParaRPr lang="fr-FR" altLang="fr-FR" dirty="0">
              <a:solidFill>
                <a:srgbClr val="002060"/>
              </a:solidFill>
              <a:cs typeface="Arial" panose="020B0604020202020204" pitchFamily="34" charset="0"/>
            </a:endParaRPr>
          </a:p>
        </p:txBody>
      </p:sp>
    </p:spTree>
    <p:extLst>
      <p:ext uri="{BB962C8B-B14F-4D97-AF65-F5344CB8AC3E}">
        <p14:creationId xmlns:p14="http://schemas.microsoft.com/office/powerpoint/2010/main" val="21006249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z="4000" dirty="0"/>
              <a:t>Etendue de la mission et responsabilité des Commissaires aux comptes</a:t>
            </a:r>
          </a:p>
        </p:txBody>
      </p:sp>
      <p:sp>
        <p:nvSpPr>
          <p:cNvPr id="4" name="Espace réservé du texte 3"/>
          <p:cNvSpPr>
            <a:spLocks noGrp="1"/>
          </p:cNvSpPr>
          <p:nvPr>
            <p:ph type="body" sz="quarter" idx="10"/>
          </p:nvPr>
        </p:nvSpPr>
        <p:spPr>
          <a:xfrm>
            <a:off x="799201" y="1609726"/>
            <a:ext cx="9048750" cy="4893899"/>
          </a:xfrm>
        </p:spPr>
        <p:txBody>
          <a:bodyPr>
            <a:normAutofit/>
          </a:bodyPr>
          <a:lstStyle/>
          <a:p>
            <a:pPr algn="just" eaLnBrk="0" fontAlgn="base" hangingPunct="0">
              <a:spcBef>
                <a:spcPct val="0"/>
              </a:spcBef>
              <a:spcAft>
                <a:spcPct val="0"/>
              </a:spcAft>
            </a:pPr>
            <a:r>
              <a:rPr lang="fr-FR" sz="1200" dirty="0">
                <a:latin typeface="Univers 45 Light" pitchFamily="2" charset="0"/>
              </a:rPr>
              <a:t>Les Commissaires aux comptes sont responsables de :</a:t>
            </a:r>
          </a:p>
          <a:p>
            <a:pPr marL="276225" lvl="1" indent="-274638" algn="just" eaLnBrk="0" fontAlgn="base" hangingPunct="0">
              <a:spcBef>
                <a:spcPts val="575"/>
              </a:spcBef>
              <a:buClr>
                <a:srgbClr val="00338D"/>
              </a:buClr>
              <a:buFont typeface="Arial" charset="0"/>
              <a:buChar char="●"/>
            </a:pPr>
            <a:r>
              <a:rPr lang="fr-FR" sz="1000" dirty="0">
                <a:latin typeface="Univers 45 Light" pitchFamily="2" charset="0"/>
              </a:rPr>
              <a:t>Réaliser leurs travaux conformément aux textes légaux et aux normes d’exercice professionnel relatives à leurs missions ;</a:t>
            </a:r>
          </a:p>
          <a:p>
            <a:pPr marL="276225" lvl="1" indent="-274638" algn="just" eaLnBrk="0" fontAlgn="base" hangingPunct="0">
              <a:spcBef>
                <a:spcPts val="575"/>
              </a:spcBef>
              <a:buClr>
                <a:srgbClr val="00338D"/>
              </a:buClr>
              <a:buFont typeface="Arial" charset="0"/>
              <a:buChar char="●"/>
            </a:pPr>
            <a:r>
              <a:rPr lang="fr-FR" sz="1000" dirty="0">
                <a:latin typeface="Univers 45 Light" pitchFamily="2" charset="0"/>
              </a:rPr>
              <a:t>Exercer leur jugement professionnel et faire preuve d’esprit critique tout au long de la réalisation de leur mission.</a:t>
            </a:r>
          </a:p>
          <a:p>
            <a:pPr marL="276225" lvl="1" indent="-274638" algn="just" eaLnBrk="0" fontAlgn="base" hangingPunct="0">
              <a:spcBef>
                <a:spcPts val="575"/>
              </a:spcBef>
            </a:pPr>
            <a:endParaRPr lang="fr-FR" sz="1000" dirty="0">
              <a:latin typeface="Univers 45 Light" pitchFamily="2" charset="0"/>
            </a:endParaRPr>
          </a:p>
          <a:p>
            <a:pPr algn="just" eaLnBrk="0" fontAlgn="base" hangingPunct="0">
              <a:spcBef>
                <a:spcPts val="50"/>
              </a:spcBef>
              <a:spcAft>
                <a:spcPts val="600"/>
              </a:spcAft>
            </a:pPr>
            <a:r>
              <a:rPr lang="fr-FR" sz="1200" dirty="0">
                <a:latin typeface="Univers 45 Light" pitchFamily="2" charset="0"/>
              </a:rPr>
              <a:t>L'audit des comptes annuels a pour objectif, en justifiant des appréciations, d'exprimer une opinion sur la régularité et la sincérité des comptes annuels et sur l’image fidèle qu’ils donnent du résultat des opérations de l’exercice écoulé ainsi que de la situation financière et patrimoniale de la société à la fin de cet exercice. </a:t>
            </a:r>
          </a:p>
          <a:p>
            <a:pPr algn="just" eaLnBrk="0" fontAlgn="base" hangingPunct="0">
              <a:spcBef>
                <a:spcPts val="50"/>
              </a:spcBef>
              <a:spcAft>
                <a:spcPts val="600"/>
              </a:spcAft>
            </a:pPr>
            <a:r>
              <a:rPr lang="fr-FR" sz="1200" dirty="0">
                <a:latin typeface="Univers 45 Light" pitchFamily="2" charset="0"/>
              </a:rPr>
              <a:t>Dans le cadre de notre audit des comptes annuels, nos travaux sur le contrôle interne visent à acquérir une connaissance suffisante de votre société, afin d’identifier et évaluer le risque d’anomalies significatives dans les comptes et afin de concevoir et mettre en œuvre des procédures d’audit permettant de fonder notre opinion sur les comptes :</a:t>
            </a:r>
          </a:p>
          <a:p>
            <a:pPr marL="276225" lvl="1" indent="-274638" algn="just" eaLnBrk="0" fontAlgn="base" hangingPunct="0">
              <a:spcBef>
                <a:spcPts val="575"/>
              </a:spcBef>
              <a:buClr>
                <a:srgbClr val="00338D"/>
              </a:buClr>
              <a:buFont typeface="Arial" charset="0"/>
              <a:buChar char="●"/>
            </a:pPr>
            <a:r>
              <a:rPr lang="fr-FR" sz="1000" dirty="0">
                <a:latin typeface="Univers 45 Light" pitchFamily="2" charset="0"/>
              </a:rPr>
              <a:t>C'est la raison pour laquelle nos commentaires et recommandations relatifs aux systèmes ne porteront que sur les points que nous avons relevés au cours de nos travaux et non pas sur toutes les améliorations possibles qui pourraient être suggérées à la suite de travaux spécifiques plus approfondis. Notre mission n’ayant pas pour objectif de réaliser un audit du contrôle interne, nous n’émettons pas d’opinion sur le contrôle interne de votre société.</a:t>
            </a:r>
          </a:p>
          <a:p>
            <a:pPr marL="276225" lvl="1" indent="-274638" algn="just" eaLnBrk="0" fontAlgn="base" hangingPunct="0">
              <a:spcBef>
                <a:spcPts val="575"/>
              </a:spcBef>
              <a:buClr>
                <a:srgbClr val="00338D"/>
              </a:buClr>
              <a:buFont typeface="Arial" charset="0"/>
              <a:buChar char="●"/>
            </a:pPr>
            <a:r>
              <a:rPr lang="fr-FR" sz="1000" dirty="0">
                <a:latin typeface="Univers 45 Light" pitchFamily="2" charset="0"/>
              </a:rPr>
              <a:t>Nous tenons à souligner que du fait du recours à la technique des sondages ainsi que des autres limites inhérentes à l’audit et au fonctionnement de tout système comptable et de contrôle interne, nos contrôles ne sauraient couvrir l’exhaustivité des opérations de l’entreprise. Par conséquent, le risque de non-détection d’une anomalie significative ne peut être totalement éliminé. </a:t>
            </a:r>
          </a:p>
          <a:p>
            <a:pPr marL="276225" lvl="1" indent="-274638" algn="just" eaLnBrk="0" fontAlgn="base" hangingPunct="0">
              <a:spcBef>
                <a:spcPts val="575"/>
              </a:spcBef>
              <a:buClr>
                <a:srgbClr val="00338D"/>
              </a:buClr>
              <a:buFont typeface="Arial" charset="0"/>
              <a:buChar char="●"/>
            </a:pPr>
            <a:r>
              <a:rPr lang="fr-FR" sz="1000" dirty="0">
                <a:latin typeface="Univers 45 Light" pitchFamily="2" charset="0"/>
              </a:rPr>
              <a:t>Pour les mêmes raisons, nous ne pouvons pas vous donner l’assurance que toutes les déficiences majeures dans le système comptable et de contrôle interne aient été identifiées. </a:t>
            </a:r>
          </a:p>
          <a:p>
            <a:endParaRPr lang="fr-FR" sz="1200" dirty="0">
              <a:latin typeface="Univers 45 Light" pitchFamily="2" charset="0"/>
            </a:endParaRPr>
          </a:p>
          <a:p>
            <a:endParaRPr lang="fr-FR" sz="1200" dirty="0">
              <a:latin typeface="Univers 45 Light" pitchFamily="2" charset="0"/>
            </a:endParaRPr>
          </a:p>
        </p:txBody>
      </p:sp>
      <p:sp>
        <p:nvSpPr>
          <p:cNvPr id="3" name="ZoneTexte 2"/>
          <p:cNvSpPr txBox="1"/>
          <p:nvPr/>
        </p:nvSpPr>
        <p:spPr>
          <a:xfrm>
            <a:off x="881179" y="335139"/>
            <a:ext cx="2997224" cy="261610"/>
          </a:xfrm>
          <a:prstGeom prst="rect">
            <a:avLst/>
          </a:prstGeom>
          <a:noFill/>
        </p:spPr>
        <p:txBody>
          <a:bodyPr wrap="square" lIns="0" rIns="0" rtlCol="0">
            <a:spAutoFit/>
          </a:bodyPr>
          <a:lstStyle/>
          <a:p>
            <a:pPr defTabSz="472972"/>
            <a:r>
              <a:rPr lang="fr-FR" sz="1100" b="1" dirty="0" smtClean="0">
                <a:solidFill>
                  <a:srgbClr val="002060"/>
                </a:solidFill>
                <a:latin typeface="Univers LT Std 45 Light"/>
                <a:cs typeface="Univers LT Std 45 Light"/>
              </a:rPr>
              <a:t>[Objectifs, modalités et limites]</a:t>
            </a:r>
            <a:endParaRPr lang="fr-FR" sz="1100" b="1" dirty="0">
              <a:solidFill>
                <a:srgbClr val="002060"/>
              </a:solidFill>
              <a:latin typeface="Univers LT Std 45 Light"/>
              <a:cs typeface="Univers LT Std 45 Light"/>
            </a:endParaRPr>
          </a:p>
        </p:txBody>
      </p:sp>
    </p:spTree>
    <p:extLst>
      <p:ext uri="{BB962C8B-B14F-4D97-AF65-F5344CB8AC3E}">
        <p14:creationId xmlns:p14="http://schemas.microsoft.com/office/powerpoint/2010/main" val="410600947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Responsabilité de la </a:t>
            </a:r>
            <a:r>
              <a:rPr lang="fr-FR" dirty="0" smtClean="0"/>
              <a:t>Direction et du Comité d’audit</a:t>
            </a:r>
            <a:endParaRPr lang="fr-FR" dirty="0"/>
          </a:p>
        </p:txBody>
      </p:sp>
      <p:sp>
        <p:nvSpPr>
          <p:cNvPr id="4" name="Espace réservé du texte 3"/>
          <p:cNvSpPr>
            <a:spLocks noGrp="1"/>
          </p:cNvSpPr>
          <p:nvPr>
            <p:ph type="body" sz="quarter" idx="10"/>
          </p:nvPr>
        </p:nvSpPr>
        <p:spPr>
          <a:xfrm>
            <a:off x="799201" y="1609726"/>
            <a:ext cx="9048750" cy="4893899"/>
          </a:xfrm>
        </p:spPr>
        <p:txBody>
          <a:bodyPr>
            <a:normAutofit/>
          </a:bodyPr>
          <a:lstStyle/>
          <a:p>
            <a:pPr eaLnBrk="0" fontAlgn="base" hangingPunct="0">
              <a:spcBef>
                <a:spcPct val="0"/>
              </a:spcBef>
              <a:spcAft>
                <a:spcPct val="0"/>
              </a:spcAft>
              <a:buClr>
                <a:schemeClr val="tx1"/>
              </a:buClr>
            </a:pPr>
            <a:r>
              <a:rPr lang="fr-FR" sz="1200" dirty="0">
                <a:latin typeface="Univers 45 Light" pitchFamily="2" charset="0"/>
              </a:rPr>
              <a:t>La Direction est responsable de :</a:t>
            </a:r>
          </a:p>
          <a:p>
            <a:pPr marL="276225" lvl="1" indent="-274638" algn="just" eaLnBrk="0" fontAlgn="base" hangingPunct="0">
              <a:spcBef>
                <a:spcPts val="575"/>
              </a:spcBef>
              <a:buClr>
                <a:srgbClr val="00338D"/>
              </a:buClr>
              <a:buFont typeface="Arial" charset="0"/>
              <a:buChar char="●"/>
            </a:pPr>
            <a:r>
              <a:rPr lang="fr-FR" sz="1200" dirty="0">
                <a:latin typeface="Univers 45 Light" pitchFamily="2" charset="0"/>
              </a:rPr>
              <a:t>la bonne tenue des livres comptables et la préparation de comptes réguliers et sincères au regard du référentiel applicable à ces comptes, donnant une image fidèle du résultat des opérations de l’exercice écoulé ainsi que de la situation financière et du patrimoine de la société et du groupe à la fin de l’exercice ;</a:t>
            </a:r>
          </a:p>
          <a:p>
            <a:pPr marL="276225" lvl="1" indent="-274638" algn="just" eaLnBrk="0" fontAlgn="base" hangingPunct="0">
              <a:spcBef>
                <a:spcPts val="575"/>
              </a:spcBef>
              <a:buClr>
                <a:srgbClr val="00338D"/>
              </a:buClr>
              <a:buFont typeface="Arial" charset="0"/>
              <a:buChar char="●"/>
            </a:pPr>
            <a:r>
              <a:rPr lang="fr-FR" sz="1200" b="1" dirty="0">
                <a:latin typeface="Univers 45 Light" pitchFamily="2" charset="0"/>
              </a:rPr>
              <a:t>la conception, la mise en œuvre et la supervision d’un système de contrôle interne approprié pour permettre l’établissement de comptes ne comportant pas d’anomalies significatives, que celles-ci proviennent de fraudes ou d’erreurs ;</a:t>
            </a:r>
          </a:p>
          <a:p>
            <a:pPr marL="276225" lvl="1" indent="-274638" algn="just" eaLnBrk="0" fontAlgn="base" hangingPunct="0">
              <a:spcBef>
                <a:spcPts val="575"/>
              </a:spcBef>
              <a:buClr>
                <a:srgbClr val="00338D"/>
              </a:buClr>
              <a:buFont typeface="Arial" charset="0"/>
              <a:buChar char="●"/>
            </a:pPr>
            <a:r>
              <a:rPr lang="fr-FR" sz="1200" b="1" dirty="0" smtClean="0">
                <a:latin typeface="Univers 45 Light" pitchFamily="2" charset="0"/>
              </a:rPr>
              <a:t>la </a:t>
            </a:r>
            <a:r>
              <a:rPr lang="fr-FR" sz="1200" b="1" dirty="0">
                <a:latin typeface="Univers 45 Light" pitchFamily="2" charset="0"/>
              </a:rPr>
              <a:t>mise en place de mesures de sauvegarde des actifs, de prévention et de détection des irrégularités et fraudes ;</a:t>
            </a:r>
          </a:p>
          <a:p>
            <a:pPr marL="276225" lvl="1" indent="-274638" algn="just" eaLnBrk="0" fontAlgn="base" hangingPunct="0">
              <a:spcBef>
                <a:spcPts val="575"/>
              </a:spcBef>
              <a:buClr>
                <a:srgbClr val="00338D"/>
              </a:buClr>
              <a:buFont typeface="Arial" charset="0"/>
              <a:buChar char="●"/>
            </a:pPr>
            <a:r>
              <a:rPr lang="fr-FR" sz="1200" dirty="0">
                <a:latin typeface="Univers 45 Light" pitchFamily="2" charset="0"/>
              </a:rPr>
              <a:t>du processus d’élaboration de l’information financière </a:t>
            </a:r>
            <a:r>
              <a:rPr lang="fr-FR" sz="1200" dirty="0" smtClean="0">
                <a:latin typeface="Univers 45 Light" pitchFamily="2" charset="0"/>
              </a:rPr>
              <a:t>et de l’établissement des comptes annuels et des comptes consolidés.</a:t>
            </a:r>
          </a:p>
          <a:p>
            <a:pPr marL="276225" lvl="1" indent="-274638" algn="just" eaLnBrk="0" fontAlgn="base" hangingPunct="0">
              <a:spcBef>
                <a:spcPts val="575"/>
              </a:spcBef>
              <a:buClr>
                <a:srgbClr val="00338D"/>
              </a:buClr>
              <a:buFont typeface="Arial" charset="0"/>
              <a:buChar char="●"/>
            </a:pPr>
            <a:endParaRPr lang="fr-FR" sz="1200" dirty="0">
              <a:latin typeface="Univers 45 Light" pitchFamily="2" charset="0"/>
            </a:endParaRPr>
          </a:p>
          <a:p>
            <a:pPr eaLnBrk="0" fontAlgn="base" hangingPunct="0">
              <a:spcBef>
                <a:spcPts val="50"/>
              </a:spcBef>
              <a:spcAft>
                <a:spcPct val="0"/>
              </a:spcAft>
              <a:buClr>
                <a:schemeClr val="tx1"/>
              </a:buClr>
            </a:pPr>
            <a:r>
              <a:rPr lang="fr-FR" sz="1200" dirty="0"/>
              <a:t>Le Comité d’Audit est chargé d’assurer le suivi :</a:t>
            </a:r>
          </a:p>
          <a:p>
            <a:pPr marL="276225" lvl="1" indent="-274638" algn="just" eaLnBrk="0" fontAlgn="base" hangingPunct="0">
              <a:spcBef>
                <a:spcPts val="575"/>
              </a:spcBef>
              <a:buClr>
                <a:schemeClr val="tx1"/>
              </a:buClr>
              <a:buFont typeface="Arial" charset="0"/>
              <a:buChar char="●"/>
            </a:pPr>
            <a:r>
              <a:rPr lang="fr-FR" sz="1200" dirty="0"/>
              <a:t>du processus d’élaboration de l’information financière ;</a:t>
            </a:r>
          </a:p>
          <a:p>
            <a:pPr marL="276225" lvl="1" indent="-274638" algn="just" eaLnBrk="0" fontAlgn="base" hangingPunct="0">
              <a:spcBef>
                <a:spcPts val="575"/>
              </a:spcBef>
              <a:buClr>
                <a:schemeClr val="tx1"/>
              </a:buClr>
              <a:buFont typeface="Arial" charset="0"/>
              <a:buChar char="●"/>
            </a:pPr>
            <a:r>
              <a:rPr lang="fr-FR" sz="1200" b="1" dirty="0"/>
              <a:t>de l’efficacité des systèmes de contrôle interne et de gestion des </a:t>
            </a:r>
            <a:r>
              <a:rPr lang="fr-FR" sz="1200" b="1" dirty="0" smtClean="0"/>
              <a:t>risques ;</a:t>
            </a:r>
            <a:endParaRPr lang="fr-FR" sz="1200" b="1" dirty="0"/>
          </a:p>
          <a:p>
            <a:pPr marL="276225" lvl="1" indent="-274638" algn="just" eaLnBrk="0" fontAlgn="base" hangingPunct="0">
              <a:spcBef>
                <a:spcPts val="575"/>
              </a:spcBef>
              <a:buClr>
                <a:schemeClr val="tx1"/>
              </a:buClr>
              <a:buFont typeface="Arial" charset="0"/>
              <a:buChar char="●"/>
            </a:pPr>
            <a:r>
              <a:rPr lang="fr-FR" sz="1200" dirty="0"/>
              <a:t>du contrôle légal des comptes annuels et des comptes consolidés par les commissaires aux </a:t>
            </a:r>
            <a:r>
              <a:rPr lang="fr-FR" sz="1200" dirty="0" smtClean="0"/>
              <a:t>comptes.</a:t>
            </a:r>
            <a:endParaRPr lang="fr-FR" sz="1200" dirty="0"/>
          </a:p>
          <a:p>
            <a:pPr marL="276225" lvl="1" indent="-274638" algn="just" eaLnBrk="0" fontAlgn="base" hangingPunct="0">
              <a:spcBef>
                <a:spcPts val="575"/>
              </a:spcBef>
              <a:buClr>
                <a:srgbClr val="00338D"/>
              </a:buClr>
              <a:buFont typeface="Arial" charset="0"/>
              <a:buChar char="●"/>
            </a:pPr>
            <a:endParaRPr lang="fr-FR" sz="1200" dirty="0">
              <a:latin typeface="Univers 45 Light" pitchFamily="2" charset="0"/>
            </a:endParaRPr>
          </a:p>
        </p:txBody>
      </p:sp>
      <p:sp>
        <p:nvSpPr>
          <p:cNvPr id="5" name="ZoneTexte 4"/>
          <p:cNvSpPr txBox="1"/>
          <p:nvPr/>
        </p:nvSpPr>
        <p:spPr>
          <a:xfrm>
            <a:off x="881179" y="335139"/>
            <a:ext cx="2997224" cy="261610"/>
          </a:xfrm>
          <a:prstGeom prst="rect">
            <a:avLst/>
          </a:prstGeom>
          <a:noFill/>
        </p:spPr>
        <p:txBody>
          <a:bodyPr wrap="square" lIns="0" rIns="0" rtlCol="0">
            <a:spAutoFit/>
          </a:bodyPr>
          <a:lstStyle/>
          <a:p>
            <a:pPr defTabSz="472972"/>
            <a:r>
              <a:rPr lang="en-US" sz="1100" b="1" dirty="0">
                <a:solidFill>
                  <a:srgbClr val="002060"/>
                </a:solidFill>
                <a:latin typeface="Univers LT Std 45 Light"/>
                <a:cs typeface="Univers LT Std 45 Light"/>
              </a:rPr>
              <a:t>[</a:t>
            </a:r>
            <a:r>
              <a:rPr lang="en-US" sz="1100" b="1" dirty="0" err="1">
                <a:solidFill>
                  <a:srgbClr val="002060"/>
                </a:solidFill>
                <a:latin typeface="Univers LT Std 45 Light"/>
                <a:cs typeface="Univers LT Std 45 Light"/>
              </a:rPr>
              <a:t>Objectifs</a:t>
            </a:r>
            <a:r>
              <a:rPr lang="en-US" sz="1100" b="1" dirty="0">
                <a:solidFill>
                  <a:srgbClr val="002060"/>
                </a:solidFill>
                <a:latin typeface="Univers LT Std 45 Light"/>
                <a:cs typeface="Univers LT Std 45 Light"/>
              </a:rPr>
              <a:t>, </a:t>
            </a:r>
            <a:r>
              <a:rPr lang="en-US" sz="1100" b="1" dirty="0" err="1">
                <a:solidFill>
                  <a:srgbClr val="002060"/>
                </a:solidFill>
                <a:latin typeface="Univers LT Std 45 Light"/>
                <a:cs typeface="Univers LT Std 45 Light"/>
              </a:rPr>
              <a:t>modalités</a:t>
            </a:r>
            <a:r>
              <a:rPr lang="en-US" sz="1100" b="1" dirty="0">
                <a:solidFill>
                  <a:srgbClr val="002060"/>
                </a:solidFill>
                <a:latin typeface="Univers LT Std 45 Light"/>
                <a:cs typeface="Univers LT Std 45 Light"/>
              </a:rPr>
              <a:t> et </a:t>
            </a:r>
            <a:r>
              <a:rPr lang="en-US" sz="1100" b="1" dirty="0" err="1" smtClean="0">
                <a:solidFill>
                  <a:srgbClr val="002060"/>
                </a:solidFill>
                <a:latin typeface="Univers LT Std 45 Light"/>
                <a:cs typeface="Univers LT Std 45 Light"/>
              </a:rPr>
              <a:t>limites</a:t>
            </a:r>
            <a:r>
              <a:rPr lang="en-US" sz="1100" b="1" dirty="0" smtClean="0">
                <a:solidFill>
                  <a:srgbClr val="002060"/>
                </a:solidFill>
                <a:latin typeface="Univers LT Std 45 Light"/>
                <a:cs typeface="Univers LT Std 45 Light"/>
              </a:rPr>
              <a:t>]</a:t>
            </a:r>
            <a:endParaRPr lang="en-US" sz="1100" b="1" dirty="0">
              <a:solidFill>
                <a:srgbClr val="002060"/>
              </a:solidFill>
              <a:latin typeface="Univers LT Std 45 Light"/>
              <a:cs typeface="Univers LT Std 45 Light"/>
            </a:endParaRPr>
          </a:p>
        </p:txBody>
      </p:sp>
    </p:spTree>
    <p:extLst>
      <p:ext uri="{BB962C8B-B14F-4D97-AF65-F5344CB8AC3E}">
        <p14:creationId xmlns:p14="http://schemas.microsoft.com/office/powerpoint/2010/main" val="272283663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1" name="Connecteur droit 132"/>
          <p:cNvCxnSpPr>
            <a:cxnSpLocks noChangeShapeType="1"/>
          </p:cNvCxnSpPr>
          <p:nvPr/>
        </p:nvCxnSpPr>
        <p:spPr bwMode="auto">
          <a:xfrm>
            <a:off x="8955754" y="1928651"/>
            <a:ext cx="0" cy="756000"/>
          </a:xfrm>
          <a:prstGeom prst="line">
            <a:avLst/>
          </a:prstGeom>
          <a:noFill/>
          <a:ln w="3175">
            <a:solidFill>
              <a:schemeClr val="accent5"/>
            </a:solidFill>
            <a:prstDash val="dash"/>
            <a:bevel/>
            <a:headEnd type="none" w="sm" len="sm"/>
            <a:tailEnd type="none" w="sm" len="sm"/>
          </a:ln>
        </p:spPr>
      </p:cxnSp>
      <p:cxnSp>
        <p:nvCxnSpPr>
          <p:cNvPr id="63" name="Connecteur droit 132"/>
          <p:cNvCxnSpPr>
            <a:cxnSpLocks noChangeShapeType="1"/>
          </p:cNvCxnSpPr>
          <p:nvPr/>
        </p:nvCxnSpPr>
        <p:spPr bwMode="auto">
          <a:xfrm>
            <a:off x="10088594" y="1959102"/>
            <a:ext cx="0" cy="756000"/>
          </a:xfrm>
          <a:prstGeom prst="line">
            <a:avLst/>
          </a:prstGeom>
          <a:noFill/>
          <a:ln w="3175">
            <a:solidFill>
              <a:schemeClr val="accent5"/>
            </a:solidFill>
            <a:prstDash val="dash"/>
            <a:bevel/>
            <a:headEnd type="none" w="sm" len="sm"/>
            <a:tailEnd type="none" w="sm" len="sm"/>
          </a:ln>
        </p:spPr>
      </p:cxnSp>
      <p:cxnSp>
        <p:nvCxnSpPr>
          <p:cNvPr id="62" name="Connecteur droit 132"/>
          <p:cNvCxnSpPr>
            <a:cxnSpLocks noChangeShapeType="1"/>
          </p:cNvCxnSpPr>
          <p:nvPr/>
        </p:nvCxnSpPr>
        <p:spPr bwMode="auto">
          <a:xfrm>
            <a:off x="8406100" y="1460651"/>
            <a:ext cx="0" cy="1224000"/>
          </a:xfrm>
          <a:prstGeom prst="line">
            <a:avLst/>
          </a:prstGeom>
          <a:noFill/>
          <a:ln w="3175">
            <a:solidFill>
              <a:schemeClr val="accent5"/>
            </a:solidFill>
            <a:prstDash val="dash"/>
            <a:bevel/>
            <a:headEnd type="none" w="sm" len="sm"/>
            <a:tailEnd type="none" w="sm" len="sm"/>
          </a:ln>
        </p:spPr>
      </p:cxnSp>
      <p:cxnSp>
        <p:nvCxnSpPr>
          <p:cNvPr id="76" name="Connecteur droit 132"/>
          <p:cNvCxnSpPr>
            <a:cxnSpLocks noChangeShapeType="1"/>
          </p:cNvCxnSpPr>
          <p:nvPr/>
        </p:nvCxnSpPr>
        <p:spPr bwMode="auto">
          <a:xfrm>
            <a:off x="6046440" y="1982059"/>
            <a:ext cx="0" cy="720000"/>
          </a:xfrm>
          <a:prstGeom prst="line">
            <a:avLst/>
          </a:prstGeom>
          <a:noFill/>
          <a:ln w="3175">
            <a:solidFill>
              <a:schemeClr val="accent5"/>
            </a:solidFill>
            <a:prstDash val="dash"/>
            <a:bevel/>
            <a:headEnd type="none" w="sm" len="sm"/>
            <a:tailEnd type="none" w="sm" len="sm"/>
          </a:ln>
        </p:spPr>
      </p:cxnSp>
      <p:grpSp>
        <p:nvGrpSpPr>
          <p:cNvPr id="6" name="Groupe 4533"/>
          <p:cNvGrpSpPr>
            <a:grpSpLocks/>
          </p:cNvGrpSpPr>
          <p:nvPr/>
        </p:nvGrpSpPr>
        <p:grpSpPr bwMode="auto">
          <a:xfrm>
            <a:off x="445158" y="2710022"/>
            <a:ext cx="9985097" cy="568875"/>
            <a:chOff x="3663784" y="3169905"/>
            <a:chExt cx="5791147" cy="288032"/>
          </a:xfrm>
        </p:grpSpPr>
        <p:sp>
          <p:nvSpPr>
            <p:cNvPr id="7" name="Chevron 6"/>
            <p:cNvSpPr/>
            <p:nvPr/>
          </p:nvSpPr>
          <p:spPr>
            <a:xfrm>
              <a:off x="3663784" y="3169905"/>
              <a:ext cx="647694" cy="288032"/>
            </a:xfrm>
            <a:prstGeom prst="chevron">
              <a:avLst/>
            </a:prstGeom>
            <a:solidFill>
              <a:srgbClr val="00338D"/>
            </a:solidFill>
            <a:ln>
              <a:noFill/>
            </a:ln>
          </p:spPr>
          <p:style>
            <a:lnRef idx="2">
              <a:schemeClr val="accent1">
                <a:shade val="50000"/>
              </a:schemeClr>
            </a:lnRef>
            <a:fillRef idx="1">
              <a:schemeClr val="accent1"/>
            </a:fillRef>
            <a:effectRef idx="0">
              <a:schemeClr val="accent1"/>
            </a:effectRef>
            <a:fontRef idx="minor">
              <a:schemeClr val="lt1"/>
            </a:fontRef>
          </p:style>
          <p:txBody>
            <a:bodyPr lIns="54000" tIns="54000" rIns="54000" bIns="54000" anchor="ctr"/>
            <a:lstStyle/>
            <a:p>
              <a:pPr algn="ctr" defTabSz="1042873" eaLnBrk="1" fontAlgn="auto" hangingPunct="1">
                <a:spcBef>
                  <a:spcPts val="0"/>
                </a:spcBef>
                <a:spcAft>
                  <a:spcPts val="0"/>
                </a:spcAft>
                <a:defRPr/>
              </a:pPr>
              <a:r>
                <a:rPr lang="fr-FR" sz="800" b="1" dirty="0" smtClean="0">
                  <a:solidFill>
                    <a:schemeClr val="bg1"/>
                  </a:solidFill>
                  <a:latin typeface="Univers 47 CondensedLight" panose="00000400000000000000" pitchFamily="2" charset="0"/>
                </a:rPr>
                <a:t>Sept</a:t>
              </a:r>
              <a:endParaRPr lang="fr-FR" sz="800" b="1" dirty="0">
                <a:solidFill>
                  <a:schemeClr val="bg1"/>
                </a:solidFill>
                <a:latin typeface="Univers 47 CondensedLight" panose="00000400000000000000" pitchFamily="2" charset="0"/>
              </a:endParaRPr>
            </a:p>
          </p:txBody>
        </p:sp>
        <p:sp>
          <p:nvSpPr>
            <p:cNvPr id="8" name="Chevron 7"/>
            <p:cNvSpPr/>
            <p:nvPr/>
          </p:nvSpPr>
          <p:spPr>
            <a:xfrm>
              <a:off x="4235279" y="3169905"/>
              <a:ext cx="647694" cy="288032"/>
            </a:xfrm>
            <a:prstGeom prst="chevron">
              <a:avLst/>
            </a:prstGeom>
            <a:solidFill>
              <a:srgbClr val="00338D"/>
            </a:solidFill>
            <a:ln>
              <a:noFill/>
            </a:ln>
          </p:spPr>
          <p:style>
            <a:lnRef idx="2">
              <a:schemeClr val="accent1">
                <a:shade val="50000"/>
              </a:schemeClr>
            </a:lnRef>
            <a:fillRef idx="1">
              <a:schemeClr val="accent1"/>
            </a:fillRef>
            <a:effectRef idx="0">
              <a:schemeClr val="accent1"/>
            </a:effectRef>
            <a:fontRef idx="minor">
              <a:schemeClr val="lt1"/>
            </a:fontRef>
          </p:style>
          <p:txBody>
            <a:bodyPr lIns="54000" tIns="54000" rIns="54000" bIns="54000" anchor="ctr"/>
            <a:lstStyle/>
            <a:p>
              <a:pPr algn="ctr" defTabSz="1042873" eaLnBrk="1" fontAlgn="auto" hangingPunct="1">
                <a:spcBef>
                  <a:spcPts val="0"/>
                </a:spcBef>
                <a:spcAft>
                  <a:spcPts val="0"/>
                </a:spcAft>
                <a:defRPr/>
              </a:pPr>
              <a:r>
                <a:rPr lang="fr-FR" sz="800" b="1" dirty="0" err="1">
                  <a:solidFill>
                    <a:schemeClr val="bg1"/>
                  </a:solidFill>
                  <a:latin typeface="Univers 47 CondensedLight" panose="00000400000000000000" pitchFamily="2" charset="0"/>
                </a:rPr>
                <a:t>Oct</a:t>
              </a:r>
              <a:endParaRPr lang="fr-FR" sz="800" b="1" dirty="0">
                <a:solidFill>
                  <a:schemeClr val="bg1"/>
                </a:solidFill>
                <a:latin typeface="Univers 47 CondensedLight" panose="00000400000000000000" pitchFamily="2" charset="0"/>
              </a:endParaRPr>
            </a:p>
          </p:txBody>
        </p:sp>
        <p:sp>
          <p:nvSpPr>
            <p:cNvPr id="9" name="Chevron 8"/>
            <p:cNvSpPr/>
            <p:nvPr/>
          </p:nvSpPr>
          <p:spPr>
            <a:xfrm>
              <a:off x="4806774" y="3169905"/>
              <a:ext cx="647694" cy="288032"/>
            </a:xfrm>
            <a:prstGeom prst="chevron">
              <a:avLst/>
            </a:prstGeom>
            <a:solidFill>
              <a:srgbClr val="00338D"/>
            </a:solidFill>
            <a:ln>
              <a:noFill/>
            </a:ln>
          </p:spPr>
          <p:style>
            <a:lnRef idx="2">
              <a:schemeClr val="accent1">
                <a:shade val="50000"/>
              </a:schemeClr>
            </a:lnRef>
            <a:fillRef idx="1">
              <a:schemeClr val="accent1"/>
            </a:fillRef>
            <a:effectRef idx="0">
              <a:schemeClr val="accent1"/>
            </a:effectRef>
            <a:fontRef idx="minor">
              <a:schemeClr val="lt1"/>
            </a:fontRef>
          </p:style>
          <p:txBody>
            <a:bodyPr lIns="54000" tIns="54000" rIns="54000" bIns="54000" anchor="ctr"/>
            <a:lstStyle/>
            <a:p>
              <a:pPr algn="ctr" defTabSz="1042873" eaLnBrk="1" fontAlgn="auto" hangingPunct="1">
                <a:spcBef>
                  <a:spcPts val="0"/>
                </a:spcBef>
                <a:spcAft>
                  <a:spcPts val="0"/>
                </a:spcAft>
                <a:defRPr/>
              </a:pPr>
              <a:r>
                <a:rPr lang="fr-FR" sz="800" b="1" dirty="0" err="1">
                  <a:solidFill>
                    <a:schemeClr val="bg1"/>
                  </a:solidFill>
                  <a:latin typeface="Univers 47 CondensedLight" panose="00000400000000000000" pitchFamily="2" charset="0"/>
                </a:rPr>
                <a:t>Nov</a:t>
              </a:r>
              <a:endParaRPr lang="fr-FR" sz="800" b="1" dirty="0">
                <a:solidFill>
                  <a:schemeClr val="bg1"/>
                </a:solidFill>
                <a:latin typeface="Univers 47 CondensedLight" panose="00000400000000000000" pitchFamily="2" charset="0"/>
              </a:endParaRPr>
            </a:p>
          </p:txBody>
        </p:sp>
        <p:sp>
          <p:nvSpPr>
            <p:cNvPr id="10" name="Chevron 9"/>
            <p:cNvSpPr/>
            <p:nvPr/>
          </p:nvSpPr>
          <p:spPr>
            <a:xfrm>
              <a:off x="5378268" y="3169905"/>
              <a:ext cx="647694" cy="288032"/>
            </a:xfrm>
            <a:prstGeom prst="chevron">
              <a:avLst/>
            </a:prstGeom>
            <a:solidFill>
              <a:srgbClr val="00338D"/>
            </a:solidFill>
            <a:ln>
              <a:noFill/>
            </a:ln>
          </p:spPr>
          <p:style>
            <a:lnRef idx="2">
              <a:schemeClr val="accent1">
                <a:shade val="50000"/>
              </a:schemeClr>
            </a:lnRef>
            <a:fillRef idx="1">
              <a:schemeClr val="accent1"/>
            </a:fillRef>
            <a:effectRef idx="0">
              <a:schemeClr val="accent1"/>
            </a:effectRef>
            <a:fontRef idx="minor">
              <a:schemeClr val="lt1"/>
            </a:fontRef>
          </p:style>
          <p:txBody>
            <a:bodyPr lIns="54000" tIns="54000" rIns="54000" bIns="54000" anchor="ctr"/>
            <a:lstStyle/>
            <a:p>
              <a:pPr algn="ctr" defTabSz="1042873" eaLnBrk="1" fontAlgn="auto" hangingPunct="1">
                <a:spcBef>
                  <a:spcPts val="0"/>
                </a:spcBef>
                <a:spcAft>
                  <a:spcPts val="0"/>
                </a:spcAft>
                <a:defRPr/>
              </a:pPr>
              <a:r>
                <a:rPr lang="fr-FR" sz="800" b="1" dirty="0">
                  <a:solidFill>
                    <a:schemeClr val="bg1"/>
                  </a:solidFill>
                  <a:latin typeface="Univers 47 CondensedLight" panose="00000400000000000000" pitchFamily="2" charset="0"/>
                </a:rPr>
                <a:t>Déc</a:t>
              </a:r>
            </a:p>
          </p:txBody>
        </p:sp>
        <p:sp>
          <p:nvSpPr>
            <p:cNvPr id="11" name="Chevron 10"/>
            <p:cNvSpPr/>
            <p:nvPr/>
          </p:nvSpPr>
          <p:spPr>
            <a:xfrm>
              <a:off x="5949763" y="3169905"/>
              <a:ext cx="647694" cy="288032"/>
            </a:xfrm>
            <a:prstGeom prst="chevron">
              <a:avLst/>
            </a:prstGeom>
            <a:solidFill>
              <a:srgbClr val="005EB8"/>
            </a:solidFill>
            <a:ln>
              <a:noFill/>
            </a:ln>
          </p:spPr>
          <p:style>
            <a:lnRef idx="2">
              <a:schemeClr val="accent1">
                <a:shade val="50000"/>
              </a:schemeClr>
            </a:lnRef>
            <a:fillRef idx="1">
              <a:schemeClr val="accent1"/>
            </a:fillRef>
            <a:effectRef idx="0">
              <a:schemeClr val="accent1"/>
            </a:effectRef>
            <a:fontRef idx="minor">
              <a:schemeClr val="lt1"/>
            </a:fontRef>
          </p:style>
          <p:txBody>
            <a:bodyPr lIns="54000" tIns="54000" rIns="54000" bIns="54000" anchor="ctr"/>
            <a:lstStyle/>
            <a:p>
              <a:pPr algn="ctr" defTabSz="1042873" eaLnBrk="1" fontAlgn="auto" hangingPunct="1">
                <a:spcBef>
                  <a:spcPts val="0"/>
                </a:spcBef>
                <a:spcAft>
                  <a:spcPts val="0"/>
                </a:spcAft>
                <a:defRPr/>
              </a:pPr>
              <a:r>
                <a:rPr lang="fr-FR" sz="800" b="1" dirty="0" err="1">
                  <a:solidFill>
                    <a:schemeClr val="bg1"/>
                  </a:solidFill>
                  <a:latin typeface="Univers 47 CondensedLight" panose="00000400000000000000" pitchFamily="2" charset="0"/>
                </a:rPr>
                <a:t>Janv</a:t>
              </a:r>
              <a:endParaRPr lang="fr-FR" sz="800" b="1" dirty="0">
                <a:solidFill>
                  <a:schemeClr val="bg1"/>
                </a:solidFill>
                <a:latin typeface="Univers 47 CondensedLight" panose="00000400000000000000" pitchFamily="2" charset="0"/>
              </a:endParaRPr>
            </a:p>
          </p:txBody>
        </p:sp>
        <p:sp>
          <p:nvSpPr>
            <p:cNvPr id="12" name="Chevron 11"/>
            <p:cNvSpPr/>
            <p:nvPr/>
          </p:nvSpPr>
          <p:spPr>
            <a:xfrm>
              <a:off x="6521258" y="3169905"/>
              <a:ext cx="647694" cy="288032"/>
            </a:xfrm>
            <a:prstGeom prst="chevron">
              <a:avLst/>
            </a:prstGeom>
            <a:solidFill>
              <a:srgbClr val="005EB8"/>
            </a:solidFill>
            <a:ln>
              <a:noFill/>
            </a:ln>
          </p:spPr>
          <p:style>
            <a:lnRef idx="2">
              <a:schemeClr val="accent1">
                <a:shade val="50000"/>
              </a:schemeClr>
            </a:lnRef>
            <a:fillRef idx="1">
              <a:schemeClr val="accent1"/>
            </a:fillRef>
            <a:effectRef idx="0">
              <a:schemeClr val="accent1"/>
            </a:effectRef>
            <a:fontRef idx="minor">
              <a:schemeClr val="lt1"/>
            </a:fontRef>
          </p:style>
          <p:txBody>
            <a:bodyPr lIns="54000" tIns="54000" rIns="54000" bIns="54000" anchor="ctr"/>
            <a:lstStyle/>
            <a:p>
              <a:pPr algn="ctr" defTabSz="1042873" eaLnBrk="1" fontAlgn="auto" hangingPunct="1">
                <a:spcBef>
                  <a:spcPts val="0"/>
                </a:spcBef>
                <a:spcAft>
                  <a:spcPts val="0"/>
                </a:spcAft>
                <a:defRPr/>
              </a:pPr>
              <a:r>
                <a:rPr lang="fr-FR" sz="800" b="1" dirty="0" err="1">
                  <a:solidFill>
                    <a:schemeClr val="bg1"/>
                  </a:solidFill>
                  <a:latin typeface="Univers 47 CondensedLight" panose="00000400000000000000" pitchFamily="2" charset="0"/>
                </a:rPr>
                <a:t>Fév</a:t>
              </a:r>
              <a:endParaRPr lang="fr-FR" sz="800" b="1" dirty="0">
                <a:solidFill>
                  <a:schemeClr val="bg1"/>
                </a:solidFill>
                <a:latin typeface="Univers 47 CondensedLight" panose="00000400000000000000" pitchFamily="2" charset="0"/>
              </a:endParaRPr>
            </a:p>
          </p:txBody>
        </p:sp>
        <p:sp>
          <p:nvSpPr>
            <p:cNvPr id="13" name="Chevron 12"/>
            <p:cNvSpPr/>
            <p:nvPr/>
          </p:nvSpPr>
          <p:spPr>
            <a:xfrm>
              <a:off x="7092753" y="3169905"/>
              <a:ext cx="647694" cy="288032"/>
            </a:xfrm>
            <a:prstGeom prst="chevron">
              <a:avLst/>
            </a:prstGeom>
            <a:solidFill>
              <a:srgbClr val="005EB8"/>
            </a:solidFill>
            <a:ln>
              <a:noFill/>
            </a:ln>
          </p:spPr>
          <p:style>
            <a:lnRef idx="2">
              <a:schemeClr val="accent1">
                <a:shade val="50000"/>
              </a:schemeClr>
            </a:lnRef>
            <a:fillRef idx="1">
              <a:schemeClr val="accent1"/>
            </a:fillRef>
            <a:effectRef idx="0">
              <a:schemeClr val="accent1"/>
            </a:effectRef>
            <a:fontRef idx="minor">
              <a:schemeClr val="lt1"/>
            </a:fontRef>
          </p:style>
          <p:txBody>
            <a:bodyPr lIns="54000" tIns="54000" rIns="54000" bIns="54000" anchor="ctr"/>
            <a:lstStyle/>
            <a:p>
              <a:pPr algn="ctr" defTabSz="1042873" eaLnBrk="1" fontAlgn="auto" hangingPunct="1">
                <a:spcBef>
                  <a:spcPts val="0"/>
                </a:spcBef>
                <a:spcAft>
                  <a:spcPts val="0"/>
                </a:spcAft>
                <a:defRPr/>
              </a:pPr>
              <a:r>
                <a:rPr lang="fr-FR" sz="800" b="1" dirty="0">
                  <a:solidFill>
                    <a:schemeClr val="bg1"/>
                  </a:solidFill>
                  <a:latin typeface="Univers 47 CondensedLight" panose="00000400000000000000" pitchFamily="2" charset="0"/>
                </a:rPr>
                <a:t>Mars</a:t>
              </a:r>
            </a:p>
          </p:txBody>
        </p:sp>
        <p:sp>
          <p:nvSpPr>
            <p:cNvPr id="14" name="Chevron 13"/>
            <p:cNvSpPr/>
            <p:nvPr/>
          </p:nvSpPr>
          <p:spPr>
            <a:xfrm>
              <a:off x="7664248" y="3169905"/>
              <a:ext cx="647694" cy="288032"/>
            </a:xfrm>
            <a:prstGeom prst="chevron">
              <a:avLst/>
            </a:prstGeom>
            <a:solidFill>
              <a:srgbClr val="005EB8"/>
            </a:solidFill>
            <a:ln>
              <a:noFill/>
            </a:ln>
          </p:spPr>
          <p:style>
            <a:lnRef idx="2">
              <a:schemeClr val="accent1">
                <a:shade val="50000"/>
              </a:schemeClr>
            </a:lnRef>
            <a:fillRef idx="1">
              <a:schemeClr val="accent1"/>
            </a:fillRef>
            <a:effectRef idx="0">
              <a:schemeClr val="accent1"/>
            </a:effectRef>
            <a:fontRef idx="minor">
              <a:schemeClr val="lt1"/>
            </a:fontRef>
          </p:style>
          <p:txBody>
            <a:bodyPr lIns="54000" tIns="54000" rIns="54000" bIns="54000" anchor="ctr"/>
            <a:lstStyle/>
            <a:p>
              <a:pPr algn="ctr" defTabSz="1042873" eaLnBrk="1" fontAlgn="auto" hangingPunct="1">
                <a:spcBef>
                  <a:spcPts val="0"/>
                </a:spcBef>
                <a:spcAft>
                  <a:spcPts val="0"/>
                </a:spcAft>
                <a:defRPr/>
              </a:pPr>
              <a:r>
                <a:rPr lang="fr-FR" sz="800" b="1" dirty="0">
                  <a:solidFill>
                    <a:schemeClr val="bg1"/>
                  </a:solidFill>
                  <a:latin typeface="Univers 47 CondensedLight" panose="00000400000000000000" pitchFamily="2" charset="0"/>
                </a:rPr>
                <a:t>Avril</a:t>
              </a:r>
            </a:p>
          </p:txBody>
        </p:sp>
        <p:sp>
          <p:nvSpPr>
            <p:cNvPr id="15" name="Chevron 14"/>
            <p:cNvSpPr/>
            <p:nvPr/>
          </p:nvSpPr>
          <p:spPr>
            <a:xfrm>
              <a:off x="8235742" y="3169905"/>
              <a:ext cx="647694" cy="288032"/>
            </a:xfrm>
            <a:prstGeom prst="chevron">
              <a:avLst/>
            </a:prstGeom>
            <a:solidFill>
              <a:srgbClr val="005EB8"/>
            </a:solidFill>
            <a:ln>
              <a:noFill/>
            </a:ln>
          </p:spPr>
          <p:style>
            <a:lnRef idx="2">
              <a:schemeClr val="accent1">
                <a:shade val="50000"/>
              </a:schemeClr>
            </a:lnRef>
            <a:fillRef idx="1">
              <a:schemeClr val="accent1"/>
            </a:fillRef>
            <a:effectRef idx="0">
              <a:schemeClr val="accent1"/>
            </a:effectRef>
            <a:fontRef idx="minor">
              <a:schemeClr val="lt1"/>
            </a:fontRef>
          </p:style>
          <p:txBody>
            <a:bodyPr lIns="54000" tIns="54000" rIns="54000" bIns="54000" anchor="ctr"/>
            <a:lstStyle/>
            <a:p>
              <a:pPr algn="ctr" defTabSz="1042873" eaLnBrk="1" fontAlgn="auto" hangingPunct="1">
                <a:spcBef>
                  <a:spcPts val="0"/>
                </a:spcBef>
                <a:spcAft>
                  <a:spcPts val="0"/>
                </a:spcAft>
                <a:defRPr/>
              </a:pPr>
              <a:r>
                <a:rPr lang="fr-FR" sz="800" b="1" dirty="0">
                  <a:solidFill>
                    <a:schemeClr val="bg1"/>
                  </a:solidFill>
                  <a:latin typeface="Univers 47 CondensedLight" panose="00000400000000000000" pitchFamily="2" charset="0"/>
                </a:rPr>
                <a:t>Mai</a:t>
              </a:r>
            </a:p>
          </p:txBody>
        </p:sp>
        <p:sp>
          <p:nvSpPr>
            <p:cNvPr id="16" name="Chevron 15"/>
            <p:cNvSpPr/>
            <p:nvPr/>
          </p:nvSpPr>
          <p:spPr>
            <a:xfrm>
              <a:off x="8807237" y="3169905"/>
              <a:ext cx="647694" cy="288032"/>
            </a:xfrm>
            <a:prstGeom prst="chevron">
              <a:avLst/>
            </a:prstGeom>
            <a:solidFill>
              <a:srgbClr val="005EB8"/>
            </a:solidFill>
            <a:ln>
              <a:noFill/>
            </a:ln>
          </p:spPr>
          <p:style>
            <a:lnRef idx="2">
              <a:schemeClr val="accent1">
                <a:shade val="50000"/>
              </a:schemeClr>
            </a:lnRef>
            <a:fillRef idx="1">
              <a:schemeClr val="accent1"/>
            </a:fillRef>
            <a:effectRef idx="0">
              <a:schemeClr val="accent1"/>
            </a:effectRef>
            <a:fontRef idx="minor">
              <a:schemeClr val="lt1"/>
            </a:fontRef>
          </p:style>
          <p:txBody>
            <a:bodyPr lIns="54000" tIns="54000" rIns="54000" bIns="54000" anchor="ctr"/>
            <a:lstStyle/>
            <a:p>
              <a:pPr algn="ctr" defTabSz="1042873" eaLnBrk="1" fontAlgn="auto" hangingPunct="1">
                <a:spcBef>
                  <a:spcPts val="0"/>
                </a:spcBef>
                <a:spcAft>
                  <a:spcPts val="0"/>
                </a:spcAft>
                <a:defRPr/>
              </a:pPr>
              <a:r>
                <a:rPr lang="fr-FR" sz="800" b="1" dirty="0">
                  <a:solidFill>
                    <a:schemeClr val="bg1"/>
                  </a:solidFill>
                  <a:latin typeface="Univers 47 CondensedLight" panose="00000400000000000000" pitchFamily="2" charset="0"/>
                </a:rPr>
                <a:t>Juin</a:t>
              </a:r>
            </a:p>
          </p:txBody>
        </p:sp>
      </p:grpSp>
      <p:sp>
        <p:nvSpPr>
          <p:cNvPr id="17" name="object 4348"/>
          <p:cNvSpPr txBox="1"/>
          <p:nvPr/>
        </p:nvSpPr>
        <p:spPr>
          <a:xfrm>
            <a:off x="467831" y="2532782"/>
            <a:ext cx="317744" cy="161583"/>
          </a:xfrm>
          <a:prstGeom prst="rect">
            <a:avLst/>
          </a:prstGeom>
        </p:spPr>
        <p:txBody>
          <a:bodyPr wrap="square" lIns="0" tIns="0" rIns="0" bIns="0">
            <a:spAutoFit/>
          </a:bodyPr>
          <a:lstStyle/>
          <a:p>
            <a:pPr marL="12700" defTabSz="1042873" eaLnBrk="1" fontAlgn="auto" hangingPunct="1">
              <a:spcBef>
                <a:spcPts val="0"/>
              </a:spcBef>
              <a:spcAft>
                <a:spcPts val="0"/>
              </a:spcAft>
              <a:defRPr/>
            </a:pPr>
            <a:r>
              <a:rPr lang="fr-FR" sz="1050" b="1" spc="10" dirty="0" smtClean="0">
                <a:solidFill>
                  <a:schemeClr val="tx1">
                    <a:lumMod val="50000"/>
                    <a:lumOff val="50000"/>
                  </a:schemeClr>
                </a:solidFill>
                <a:latin typeface="Univers 47 CondensedLight" panose="00000400000000000000" pitchFamily="2" charset="0"/>
                <a:cs typeface="Arial"/>
              </a:rPr>
              <a:t>2019</a:t>
            </a:r>
            <a:endParaRPr sz="1050" dirty="0">
              <a:solidFill>
                <a:schemeClr val="tx1">
                  <a:lumMod val="50000"/>
                  <a:lumOff val="50000"/>
                </a:schemeClr>
              </a:solidFill>
              <a:latin typeface="Univers 47 CondensedLight" panose="00000400000000000000" pitchFamily="2" charset="0"/>
              <a:cs typeface="Arial"/>
            </a:endParaRPr>
          </a:p>
        </p:txBody>
      </p:sp>
      <p:sp>
        <p:nvSpPr>
          <p:cNvPr id="18" name="object 4349"/>
          <p:cNvSpPr txBox="1"/>
          <p:nvPr/>
        </p:nvSpPr>
        <p:spPr>
          <a:xfrm>
            <a:off x="4364014" y="2532782"/>
            <a:ext cx="397130" cy="169277"/>
          </a:xfrm>
          <a:prstGeom prst="rect">
            <a:avLst/>
          </a:prstGeom>
        </p:spPr>
        <p:txBody>
          <a:bodyPr wrap="square" lIns="0" tIns="0" rIns="0" bIns="0">
            <a:spAutoFit/>
          </a:bodyPr>
          <a:lstStyle/>
          <a:p>
            <a:pPr marL="12700" defTabSz="1042873" eaLnBrk="1" fontAlgn="auto" hangingPunct="1">
              <a:spcBef>
                <a:spcPts val="0"/>
              </a:spcBef>
              <a:spcAft>
                <a:spcPts val="0"/>
              </a:spcAft>
              <a:defRPr/>
            </a:pPr>
            <a:r>
              <a:rPr lang="fr-FR" sz="1100" b="1" spc="10" dirty="0" smtClean="0">
                <a:latin typeface="Univers 47 CondensedLight" panose="00000400000000000000" pitchFamily="2" charset="0"/>
                <a:cs typeface="Arial"/>
              </a:rPr>
              <a:t>2020</a:t>
            </a:r>
            <a:endParaRPr sz="1100" dirty="0">
              <a:latin typeface="Univers 47 CondensedLight" panose="00000400000000000000" pitchFamily="2" charset="0"/>
              <a:cs typeface="Arial"/>
            </a:endParaRPr>
          </a:p>
        </p:txBody>
      </p:sp>
      <p:sp>
        <p:nvSpPr>
          <p:cNvPr id="19" name="Rectangle à coins arrondis 18"/>
          <p:cNvSpPr/>
          <p:nvPr/>
        </p:nvSpPr>
        <p:spPr>
          <a:xfrm>
            <a:off x="9444186" y="5840092"/>
            <a:ext cx="986069" cy="903224"/>
          </a:xfrm>
          <a:prstGeom prst="roundRect">
            <a:avLst/>
          </a:prstGeom>
          <a:solidFill>
            <a:srgbClr val="0091DA"/>
          </a:solidFill>
          <a:ln w="3175">
            <a:solidFill>
              <a:srgbClr val="DCDDDD"/>
            </a:solidFill>
          </a:ln>
        </p:spPr>
        <p:style>
          <a:lnRef idx="2">
            <a:schemeClr val="accent1">
              <a:shade val="50000"/>
            </a:schemeClr>
          </a:lnRef>
          <a:fillRef idx="1">
            <a:schemeClr val="accent1"/>
          </a:fillRef>
          <a:effectRef idx="0">
            <a:schemeClr val="accent1"/>
          </a:effectRef>
          <a:fontRef idx="minor">
            <a:schemeClr val="lt1"/>
          </a:fontRef>
        </p:style>
        <p:txBody>
          <a:bodyPr lIns="54000" tIns="54000" rIns="54000" bIns="54000" anchor="ctr"/>
          <a:lstStyle/>
          <a:p>
            <a:pPr algn="ctr" defTabSz="1042873" eaLnBrk="1" fontAlgn="auto" hangingPunct="1">
              <a:spcBef>
                <a:spcPts val="0"/>
              </a:spcBef>
              <a:spcAft>
                <a:spcPts val="0"/>
              </a:spcAft>
              <a:defRPr/>
            </a:pPr>
            <a:r>
              <a:rPr lang="fr-FR" sz="1000" dirty="0" smtClean="0">
                <a:solidFill>
                  <a:schemeClr val="bg1"/>
                </a:solidFill>
                <a:latin typeface="Univers 47 CondensedLight" panose="00000400000000000000" pitchFamily="2" charset="0"/>
              </a:rPr>
              <a:t>RCA de </a:t>
            </a:r>
            <a:r>
              <a:rPr lang="fr-FR" sz="1000" dirty="0" err="1" smtClean="0">
                <a:solidFill>
                  <a:schemeClr val="bg1"/>
                </a:solidFill>
                <a:latin typeface="Univers 47 CondensedLight" panose="00000400000000000000" pitchFamily="2" charset="0"/>
              </a:rPr>
              <a:t>Believe</a:t>
            </a:r>
            <a:r>
              <a:rPr lang="fr-FR" sz="1000" dirty="0" smtClean="0">
                <a:solidFill>
                  <a:schemeClr val="bg1"/>
                </a:solidFill>
                <a:latin typeface="Univers 47 CondensedLight" panose="00000400000000000000" pitchFamily="2" charset="0"/>
              </a:rPr>
              <a:t> Digital S.A.S.</a:t>
            </a:r>
          </a:p>
          <a:p>
            <a:pPr algn="ctr" defTabSz="1042873" eaLnBrk="1" fontAlgn="auto" hangingPunct="1">
              <a:spcBef>
                <a:spcPts val="0"/>
              </a:spcBef>
              <a:spcAft>
                <a:spcPts val="0"/>
              </a:spcAft>
              <a:defRPr/>
            </a:pPr>
            <a:r>
              <a:rPr lang="fr-FR" sz="1000" dirty="0" smtClean="0">
                <a:solidFill>
                  <a:schemeClr val="bg1"/>
                </a:solidFill>
                <a:latin typeface="Univers 47 CondensedLight" panose="00000400000000000000" pitchFamily="2" charset="0"/>
              </a:rPr>
              <a:t>RCC du groupe </a:t>
            </a:r>
            <a:r>
              <a:rPr lang="fr-FR" sz="1000" dirty="0" err="1" smtClean="0">
                <a:solidFill>
                  <a:schemeClr val="bg1"/>
                </a:solidFill>
                <a:latin typeface="Univers 47 CondensedLight" panose="00000400000000000000" pitchFamily="2" charset="0"/>
              </a:rPr>
              <a:t>Believe</a:t>
            </a:r>
            <a:r>
              <a:rPr lang="fr-FR" sz="1000" dirty="0" smtClean="0">
                <a:solidFill>
                  <a:schemeClr val="bg1"/>
                </a:solidFill>
                <a:latin typeface="Univers 47 CondensedLight" panose="00000400000000000000" pitchFamily="2" charset="0"/>
              </a:rPr>
              <a:t> Digital</a:t>
            </a:r>
            <a:endParaRPr lang="fr-FR" sz="1000" dirty="0">
              <a:solidFill>
                <a:schemeClr val="bg1"/>
              </a:solidFill>
              <a:latin typeface="Univers 47 CondensedLight" panose="00000400000000000000" pitchFamily="2" charset="0"/>
            </a:endParaRPr>
          </a:p>
        </p:txBody>
      </p:sp>
      <p:sp>
        <p:nvSpPr>
          <p:cNvPr id="20" name="Rectangle à coins arrondis 19"/>
          <p:cNvSpPr/>
          <p:nvPr/>
        </p:nvSpPr>
        <p:spPr bwMode="auto">
          <a:xfrm>
            <a:off x="5503397" y="3514692"/>
            <a:ext cx="853990" cy="762632"/>
          </a:xfrm>
          <a:prstGeom prst="roundRect">
            <a:avLst/>
          </a:prstGeom>
          <a:solidFill>
            <a:srgbClr val="00A3A1"/>
          </a:solidFill>
          <a:ln>
            <a:noFill/>
          </a:ln>
          <a:effectLst>
            <a:outerShdw blurRad="38100" dist="127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54000" tIns="54000" rIns="54000" bIns="54000" anchor="ctr"/>
          <a:lstStyle/>
          <a:p>
            <a:pPr algn="ctr" defTabSz="1042873" eaLnBrk="1" fontAlgn="auto" hangingPunct="1">
              <a:spcBef>
                <a:spcPts val="0"/>
              </a:spcBef>
              <a:spcAft>
                <a:spcPts val="0"/>
              </a:spcAft>
              <a:defRPr/>
            </a:pPr>
            <a:r>
              <a:rPr lang="fr-FR" sz="900" dirty="0" smtClean="0">
                <a:latin typeface="Univers 47 CondensedLight" panose="00000400000000000000" pitchFamily="2" charset="0"/>
              </a:rPr>
              <a:t>Final - audit des comptes sociaux de </a:t>
            </a:r>
            <a:r>
              <a:rPr lang="fr-FR" sz="900" dirty="0" err="1" smtClean="0">
                <a:latin typeface="Univers 47 CondensedLight" panose="00000400000000000000" pitchFamily="2" charset="0"/>
              </a:rPr>
              <a:t>Tunecore</a:t>
            </a:r>
            <a:endParaRPr lang="fr-FR" sz="900" dirty="0">
              <a:latin typeface="Univers 47 CondensedLight" panose="00000400000000000000" pitchFamily="2" charset="0"/>
            </a:endParaRPr>
          </a:p>
        </p:txBody>
      </p:sp>
      <p:sp>
        <p:nvSpPr>
          <p:cNvPr id="21" name="Rectangle à coins arrondis 20"/>
          <p:cNvSpPr/>
          <p:nvPr/>
        </p:nvSpPr>
        <p:spPr bwMode="auto">
          <a:xfrm>
            <a:off x="6488769" y="3514692"/>
            <a:ext cx="853990" cy="762633"/>
          </a:xfrm>
          <a:prstGeom prst="roundRect">
            <a:avLst/>
          </a:prstGeom>
          <a:solidFill>
            <a:srgbClr val="00A3A1"/>
          </a:solidFill>
          <a:ln>
            <a:noFill/>
          </a:ln>
          <a:effectLst>
            <a:outerShdw blurRad="38100" dist="127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54000" tIns="54000" rIns="54000" bIns="54000" anchor="ctr"/>
          <a:lstStyle/>
          <a:p>
            <a:pPr algn="ctr" defTabSz="1042873" eaLnBrk="1" fontAlgn="auto" hangingPunct="1">
              <a:spcBef>
                <a:spcPts val="0"/>
              </a:spcBef>
              <a:spcAft>
                <a:spcPts val="0"/>
              </a:spcAft>
              <a:defRPr/>
            </a:pPr>
            <a:r>
              <a:rPr lang="fr-FR" sz="900" dirty="0" smtClean="0">
                <a:latin typeface="Univers 47 CondensedLight" panose="00000400000000000000" pitchFamily="2" charset="0"/>
              </a:rPr>
              <a:t>Final - audit des comptes sociaux de Believe S.A.S</a:t>
            </a:r>
            <a:endParaRPr lang="fr-FR" sz="900" dirty="0">
              <a:latin typeface="Univers 47 CondensedLight" panose="00000400000000000000" pitchFamily="2" charset="0"/>
            </a:endParaRPr>
          </a:p>
        </p:txBody>
      </p:sp>
      <p:sp>
        <p:nvSpPr>
          <p:cNvPr id="22" name="Rectangle à coins arrondis 21"/>
          <p:cNvSpPr/>
          <p:nvPr/>
        </p:nvSpPr>
        <p:spPr bwMode="auto">
          <a:xfrm>
            <a:off x="7451718" y="3514691"/>
            <a:ext cx="853990" cy="762634"/>
          </a:xfrm>
          <a:prstGeom prst="roundRect">
            <a:avLst/>
          </a:prstGeom>
          <a:solidFill>
            <a:srgbClr val="00A3A1"/>
          </a:solidFill>
          <a:ln>
            <a:noFill/>
          </a:ln>
          <a:effectLst>
            <a:outerShdw blurRad="38100" dist="127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54000" tIns="54000" rIns="54000" bIns="54000" anchor="ctr"/>
          <a:lstStyle/>
          <a:p>
            <a:pPr algn="ctr" defTabSz="1042873" eaLnBrk="1" fontAlgn="auto" hangingPunct="1">
              <a:spcBef>
                <a:spcPts val="0"/>
              </a:spcBef>
              <a:spcAft>
                <a:spcPts val="0"/>
              </a:spcAft>
              <a:defRPr/>
            </a:pPr>
            <a:r>
              <a:rPr lang="fr-FR" sz="900" dirty="0" smtClean="0">
                <a:latin typeface="Univers 47 CondensedLight" panose="00000400000000000000" pitchFamily="2" charset="0"/>
              </a:rPr>
              <a:t>Final - audit des comptes consolidés du groupe Believe</a:t>
            </a:r>
            <a:endParaRPr lang="fr-FR" sz="900" dirty="0">
              <a:latin typeface="Univers 47 CondensedLight" panose="00000400000000000000" pitchFamily="2" charset="0"/>
            </a:endParaRPr>
          </a:p>
        </p:txBody>
      </p:sp>
      <p:sp>
        <p:nvSpPr>
          <p:cNvPr id="23" name="ZoneTexte 252"/>
          <p:cNvSpPr txBox="1"/>
          <p:nvPr/>
        </p:nvSpPr>
        <p:spPr>
          <a:xfrm rot="16200000">
            <a:off x="-248413" y="2921339"/>
            <a:ext cx="879259" cy="139590"/>
          </a:xfrm>
          <a:prstGeom prst="rect">
            <a:avLst/>
          </a:prstGeom>
          <a:noFill/>
        </p:spPr>
        <p:txBody>
          <a:bodyPr lIns="0" tIns="0" rIns="0" bIns="0">
            <a:spAutoFit/>
          </a:bodyPr>
          <a:lstStyle/>
          <a:p>
            <a:pPr algn="ctr">
              <a:defRPr/>
            </a:pPr>
            <a:r>
              <a:rPr lang="fr-FR" sz="907" b="1" dirty="0" smtClean="0">
                <a:solidFill>
                  <a:srgbClr val="00338D"/>
                </a:solidFill>
                <a:latin typeface="Univers 45 Light" pitchFamily="2" charset="0"/>
                <a:cs typeface="Arial" panose="020B0604020202020204" pitchFamily="34" charset="0"/>
              </a:rPr>
              <a:t>Calendrier</a:t>
            </a:r>
            <a:endParaRPr lang="fr-FR" sz="907" b="1" dirty="0">
              <a:solidFill>
                <a:srgbClr val="00338D"/>
              </a:solidFill>
              <a:latin typeface="Univers 45 Light" pitchFamily="2" charset="0"/>
              <a:cs typeface="Arial" panose="020B0604020202020204" pitchFamily="34" charset="0"/>
            </a:endParaRPr>
          </a:p>
        </p:txBody>
      </p:sp>
      <p:sp>
        <p:nvSpPr>
          <p:cNvPr id="24" name="ZoneTexte 252"/>
          <p:cNvSpPr txBox="1"/>
          <p:nvPr/>
        </p:nvSpPr>
        <p:spPr>
          <a:xfrm rot="16200000">
            <a:off x="-248414" y="3826213"/>
            <a:ext cx="879259" cy="139590"/>
          </a:xfrm>
          <a:prstGeom prst="rect">
            <a:avLst/>
          </a:prstGeom>
          <a:noFill/>
        </p:spPr>
        <p:txBody>
          <a:bodyPr lIns="0" tIns="0" rIns="0" bIns="0">
            <a:spAutoFit/>
          </a:bodyPr>
          <a:lstStyle/>
          <a:p>
            <a:pPr algn="ctr">
              <a:defRPr/>
            </a:pPr>
            <a:r>
              <a:rPr lang="fr-FR" sz="907" b="1" dirty="0" smtClean="0">
                <a:solidFill>
                  <a:srgbClr val="00338D"/>
                </a:solidFill>
                <a:latin typeface="Univers 45 Light" pitchFamily="2" charset="0"/>
                <a:cs typeface="Arial" panose="020B0604020202020204" pitchFamily="34" charset="0"/>
              </a:rPr>
              <a:t>Phase</a:t>
            </a:r>
            <a:endParaRPr lang="fr-FR" sz="907" b="1" dirty="0">
              <a:solidFill>
                <a:srgbClr val="00338D"/>
              </a:solidFill>
              <a:latin typeface="Univers 45 Light" pitchFamily="2" charset="0"/>
              <a:cs typeface="Arial" panose="020B0604020202020204" pitchFamily="34" charset="0"/>
            </a:endParaRPr>
          </a:p>
        </p:txBody>
      </p:sp>
      <p:sp>
        <p:nvSpPr>
          <p:cNvPr id="25" name="ZoneTexte 252"/>
          <p:cNvSpPr txBox="1"/>
          <p:nvPr/>
        </p:nvSpPr>
        <p:spPr>
          <a:xfrm rot="16200000">
            <a:off x="-595886" y="5001721"/>
            <a:ext cx="1574201" cy="139590"/>
          </a:xfrm>
          <a:prstGeom prst="rect">
            <a:avLst/>
          </a:prstGeom>
          <a:noFill/>
        </p:spPr>
        <p:txBody>
          <a:bodyPr wrap="square" lIns="0" tIns="0" rIns="0" bIns="0">
            <a:spAutoFit/>
          </a:bodyPr>
          <a:lstStyle/>
          <a:p>
            <a:pPr algn="ctr">
              <a:defRPr/>
            </a:pPr>
            <a:r>
              <a:rPr lang="fr-FR" sz="907" b="1" dirty="0" smtClean="0">
                <a:solidFill>
                  <a:srgbClr val="00338D"/>
                </a:solidFill>
                <a:latin typeface="Univers 45 Light" pitchFamily="2" charset="0"/>
                <a:cs typeface="Arial" panose="020B0604020202020204" pitchFamily="34" charset="0"/>
              </a:rPr>
              <a:t>Date d’intervention</a:t>
            </a:r>
            <a:endParaRPr lang="fr-FR" sz="907" b="1" dirty="0">
              <a:solidFill>
                <a:srgbClr val="00338D"/>
              </a:solidFill>
              <a:latin typeface="Univers 45 Light" pitchFamily="2" charset="0"/>
              <a:cs typeface="Arial" panose="020B0604020202020204" pitchFamily="34" charset="0"/>
            </a:endParaRPr>
          </a:p>
        </p:txBody>
      </p:sp>
      <p:sp>
        <p:nvSpPr>
          <p:cNvPr id="26" name="ZoneTexte 252"/>
          <p:cNvSpPr txBox="1"/>
          <p:nvPr/>
        </p:nvSpPr>
        <p:spPr>
          <a:xfrm rot="16200000">
            <a:off x="-595886" y="6298759"/>
            <a:ext cx="1574201" cy="139590"/>
          </a:xfrm>
          <a:prstGeom prst="rect">
            <a:avLst/>
          </a:prstGeom>
          <a:noFill/>
        </p:spPr>
        <p:txBody>
          <a:bodyPr wrap="square" lIns="0" tIns="0" rIns="0" bIns="0">
            <a:spAutoFit/>
          </a:bodyPr>
          <a:lstStyle/>
          <a:p>
            <a:pPr algn="ctr">
              <a:defRPr/>
            </a:pPr>
            <a:r>
              <a:rPr lang="fr-FR" sz="907" b="1" dirty="0" smtClean="0">
                <a:solidFill>
                  <a:srgbClr val="00338D"/>
                </a:solidFill>
                <a:latin typeface="Univers 45 Light" pitchFamily="2" charset="0"/>
                <a:cs typeface="Arial" panose="020B0604020202020204" pitchFamily="34" charset="0"/>
              </a:rPr>
              <a:t>Restitution</a:t>
            </a:r>
            <a:endParaRPr lang="fr-FR" sz="907" b="1" dirty="0">
              <a:solidFill>
                <a:srgbClr val="00338D"/>
              </a:solidFill>
              <a:latin typeface="Univers 45 Light" pitchFamily="2" charset="0"/>
              <a:cs typeface="Arial" panose="020B0604020202020204" pitchFamily="34" charset="0"/>
            </a:endParaRPr>
          </a:p>
        </p:txBody>
      </p:sp>
      <p:sp>
        <p:nvSpPr>
          <p:cNvPr id="27" name="Rectangle à coins arrondis 26"/>
          <p:cNvSpPr/>
          <p:nvPr/>
        </p:nvSpPr>
        <p:spPr bwMode="auto">
          <a:xfrm>
            <a:off x="2953924" y="3514691"/>
            <a:ext cx="853988" cy="762631"/>
          </a:xfrm>
          <a:prstGeom prst="roundRect">
            <a:avLst/>
          </a:prstGeom>
          <a:solidFill>
            <a:srgbClr val="00A3A1"/>
          </a:solidFill>
          <a:ln>
            <a:noFill/>
          </a:ln>
          <a:effectLst>
            <a:outerShdw blurRad="38100" dist="127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54000" tIns="54000" rIns="54000" bIns="54000" anchor="ctr"/>
          <a:lstStyle/>
          <a:p>
            <a:pPr algn="ctr" defTabSz="1042873" eaLnBrk="1" fontAlgn="auto" hangingPunct="1">
              <a:spcBef>
                <a:spcPts val="0"/>
              </a:spcBef>
              <a:spcAft>
                <a:spcPts val="0"/>
              </a:spcAft>
              <a:defRPr/>
            </a:pPr>
            <a:r>
              <a:rPr lang="fr-FR" sz="900" dirty="0" smtClean="0">
                <a:latin typeface="Univers 47 CondensedLight" panose="00000400000000000000" pitchFamily="2" charset="0"/>
              </a:rPr>
              <a:t>Intérim et </a:t>
            </a:r>
            <a:r>
              <a:rPr lang="fr-FR" sz="900" dirty="0" err="1" smtClean="0">
                <a:latin typeface="Univers 47 CondensedLight" panose="00000400000000000000" pitchFamily="2" charset="0"/>
              </a:rPr>
              <a:t>hardclose</a:t>
            </a:r>
            <a:r>
              <a:rPr lang="fr-FR" sz="900" dirty="0" smtClean="0">
                <a:latin typeface="Univers 47 CondensedLight" panose="00000400000000000000" pitchFamily="2" charset="0"/>
              </a:rPr>
              <a:t> de Believe S.A.S. et de </a:t>
            </a:r>
            <a:r>
              <a:rPr lang="fr-FR" sz="900" dirty="0" err="1" smtClean="0">
                <a:latin typeface="Univers 47 CondensedLight" panose="00000400000000000000" pitchFamily="2" charset="0"/>
              </a:rPr>
              <a:t>Tunecore</a:t>
            </a:r>
            <a:endParaRPr lang="fr-FR" sz="900" dirty="0">
              <a:latin typeface="Univers 47 CondensedLight" panose="00000400000000000000" pitchFamily="2" charset="0"/>
            </a:endParaRPr>
          </a:p>
        </p:txBody>
      </p:sp>
      <p:sp>
        <p:nvSpPr>
          <p:cNvPr id="28" name="Rectangle 27"/>
          <p:cNvSpPr/>
          <p:nvPr/>
        </p:nvSpPr>
        <p:spPr>
          <a:xfrm>
            <a:off x="2907961" y="4630566"/>
            <a:ext cx="898892" cy="931650"/>
          </a:xfrm>
          <a:prstGeom prst="rect">
            <a:avLst/>
          </a:prstGeom>
          <a:solidFill>
            <a:schemeClr val="bg1">
              <a:alpha val="68000"/>
            </a:schemeClr>
          </a:solidFill>
          <a:ln w="6350">
            <a:solidFill>
              <a:srgbClr val="005EB8"/>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32659" tIns="65317" rIns="32659" bIns="32659" anchor="t" anchorCtr="0"/>
          <a:lstStyle/>
          <a:p>
            <a:pPr algn="ctr" defTabSz="712890">
              <a:spcAft>
                <a:spcPts val="272"/>
              </a:spcAft>
              <a:buClr>
                <a:srgbClr val="FFFFFF"/>
              </a:buClr>
              <a:buSzPct val="85000"/>
              <a:defRPr/>
            </a:pPr>
            <a:r>
              <a:rPr lang="fr-FR" sz="900" b="1" dirty="0">
                <a:solidFill>
                  <a:schemeClr val="tx1"/>
                </a:solidFill>
                <a:latin typeface="Univers 45 Light" pitchFamily="2" charset="0"/>
              </a:rPr>
              <a:t>Intervention la semaine du </a:t>
            </a:r>
            <a:r>
              <a:rPr lang="fr-FR" sz="900" b="1" dirty="0" smtClean="0">
                <a:solidFill>
                  <a:schemeClr val="tx1"/>
                </a:solidFill>
                <a:latin typeface="Univers 45 Light" pitchFamily="2" charset="0"/>
              </a:rPr>
              <a:t>25 </a:t>
            </a:r>
            <a:r>
              <a:rPr lang="fr-FR" sz="900" b="1" dirty="0">
                <a:solidFill>
                  <a:schemeClr val="tx1"/>
                </a:solidFill>
                <a:latin typeface="Univers 45 Light" pitchFamily="2" charset="0"/>
              </a:rPr>
              <a:t>novembre </a:t>
            </a:r>
            <a:r>
              <a:rPr lang="fr-FR" sz="900" b="1" dirty="0" smtClean="0">
                <a:solidFill>
                  <a:schemeClr val="tx1"/>
                </a:solidFill>
                <a:latin typeface="Univers 45 Light" pitchFamily="2" charset="0"/>
              </a:rPr>
              <a:t>et du 2 décembre</a:t>
            </a:r>
          </a:p>
          <a:p>
            <a:pPr algn="ctr" defTabSz="712890">
              <a:spcAft>
                <a:spcPts val="272"/>
              </a:spcAft>
              <a:buClr>
                <a:srgbClr val="FFFFFF"/>
              </a:buClr>
              <a:buSzPct val="85000"/>
              <a:defRPr/>
            </a:pPr>
            <a:r>
              <a:rPr lang="fr-FR" sz="900" b="1" dirty="0" smtClean="0">
                <a:solidFill>
                  <a:schemeClr val="tx1"/>
                </a:solidFill>
                <a:latin typeface="Univers 45 Light" pitchFamily="2" charset="0"/>
              </a:rPr>
              <a:t>(</a:t>
            </a:r>
            <a:r>
              <a:rPr lang="fr-FR" sz="900" b="1" dirty="0">
                <a:solidFill>
                  <a:schemeClr val="tx1"/>
                </a:solidFill>
                <a:latin typeface="Univers 45 Light" pitchFamily="2" charset="0"/>
              </a:rPr>
              <a:t>2</a:t>
            </a:r>
            <a:r>
              <a:rPr lang="fr-FR" sz="900" b="1" dirty="0" smtClean="0">
                <a:solidFill>
                  <a:schemeClr val="tx1"/>
                </a:solidFill>
                <a:latin typeface="Univers 45 Light" pitchFamily="2" charset="0"/>
              </a:rPr>
              <a:t> semaines)</a:t>
            </a:r>
            <a:endParaRPr lang="fr-FR" sz="900" b="1" dirty="0">
              <a:solidFill>
                <a:schemeClr val="tx1"/>
              </a:solidFill>
              <a:latin typeface="Univers 45 Light" pitchFamily="2" charset="0"/>
            </a:endParaRPr>
          </a:p>
        </p:txBody>
      </p:sp>
      <p:cxnSp>
        <p:nvCxnSpPr>
          <p:cNvPr id="29" name="Connecteur droit 109"/>
          <p:cNvCxnSpPr/>
          <p:nvPr/>
        </p:nvCxnSpPr>
        <p:spPr>
          <a:xfrm>
            <a:off x="2907854" y="4392941"/>
            <a:ext cx="900547" cy="1440"/>
          </a:xfrm>
          <a:prstGeom prst="line">
            <a:avLst/>
          </a:prstGeom>
          <a:ln w="6350">
            <a:solidFill>
              <a:srgbClr val="0091DA"/>
            </a:solidFill>
          </a:ln>
        </p:spPr>
        <p:style>
          <a:lnRef idx="1">
            <a:schemeClr val="accent1"/>
          </a:lnRef>
          <a:fillRef idx="0">
            <a:schemeClr val="accent1"/>
          </a:fillRef>
          <a:effectRef idx="0">
            <a:schemeClr val="accent1"/>
          </a:effectRef>
          <a:fontRef idx="minor">
            <a:schemeClr val="tx1"/>
          </a:fontRef>
        </p:style>
      </p:cxnSp>
      <p:cxnSp>
        <p:nvCxnSpPr>
          <p:cNvPr id="30" name="Connecteur droit 110"/>
          <p:cNvCxnSpPr/>
          <p:nvPr/>
        </p:nvCxnSpPr>
        <p:spPr>
          <a:xfrm flipH="1">
            <a:off x="3346499" y="4394380"/>
            <a:ext cx="1655" cy="260668"/>
          </a:xfrm>
          <a:prstGeom prst="line">
            <a:avLst/>
          </a:prstGeom>
          <a:ln w="6350">
            <a:solidFill>
              <a:srgbClr val="0091DA"/>
            </a:solidFill>
            <a:tailEnd type="oval" w="sm" len="sm"/>
          </a:ln>
        </p:spPr>
        <p:style>
          <a:lnRef idx="1">
            <a:schemeClr val="accent1"/>
          </a:lnRef>
          <a:fillRef idx="0">
            <a:schemeClr val="accent1"/>
          </a:fillRef>
          <a:effectRef idx="0">
            <a:schemeClr val="accent1"/>
          </a:effectRef>
          <a:fontRef idx="minor">
            <a:schemeClr val="tx1"/>
          </a:fontRef>
        </p:style>
      </p:cxnSp>
      <p:sp>
        <p:nvSpPr>
          <p:cNvPr id="31" name="Rectangle 30"/>
          <p:cNvSpPr/>
          <p:nvPr/>
        </p:nvSpPr>
        <p:spPr>
          <a:xfrm>
            <a:off x="5503397" y="4630565"/>
            <a:ext cx="898892" cy="931651"/>
          </a:xfrm>
          <a:prstGeom prst="rect">
            <a:avLst/>
          </a:prstGeom>
          <a:solidFill>
            <a:schemeClr val="bg1">
              <a:alpha val="68000"/>
            </a:schemeClr>
          </a:solidFill>
          <a:ln w="6350">
            <a:solidFill>
              <a:srgbClr val="005EB8"/>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32659" tIns="65317" rIns="32659" bIns="32659" anchor="t" anchorCtr="0"/>
          <a:lstStyle/>
          <a:p>
            <a:pPr algn="ctr" defTabSz="712890">
              <a:spcAft>
                <a:spcPts val="272"/>
              </a:spcAft>
              <a:buClr>
                <a:srgbClr val="FFFFFF"/>
              </a:buClr>
              <a:buSzPct val="85000"/>
              <a:defRPr/>
            </a:pPr>
            <a:r>
              <a:rPr lang="fr-FR" sz="900" b="1" dirty="0">
                <a:solidFill>
                  <a:schemeClr val="tx1"/>
                </a:solidFill>
                <a:latin typeface="Univers 45 Light" pitchFamily="2" charset="0"/>
              </a:rPr>
              <a:t>Intervention la semaine du </a:t>
            </a:r>
            <a:r>
              <a:rPr lang="fr-FR" sz="900" b="1" dirty="0" smtClean="0">
                <a:solidFill>
                  <a:schemeClr val="tx1"/>
                </a:solidFill>
                <a:latin typeface="Univers 45 Light" pitchFamily="2" charset="0"/>
              </a:rPr>
              <a:t>17 </a:t>
            </a:r>
            <a:r>
              <a:rPr lang="fr-FR" sz="900" b="1" dirty="0">
                <a:solidFill>
                  <a:schemeClr val="tx1"/>
                </a:solidFill>
                <a:latin typeface="Univers 45 Light" pitchFamily="2" charset="0"/>
              </a:rPr>
              <a:t>février </a:t>
            </a:r>
            <a:endParaRPr lang="fr-FR" sz="900" b="1" dirty="0" smtClean="0">
              <a:solidFill>
                <a:schemeClr val="tx1"/>
              </a:solidFill>
              <a:latin typeface="Univers 45 Light" pitchFamily="2" charset="0"/>
            </a:endParaRPr>
          </a:p>
          <a:p>
            <a:pPr algn="ctr" defTabSz="712890">
              <a:spcAft>
                <a:spcPts val="272"/>
              </a:spcAft>
              <a:buClr>
                <a:srgbClr val="FFFFFF"/>
              </a:buClr>
              <a:buSzPct val="85000"/>
              <a:defRPr/>
            </a:pPr>
            <a:r>
              <a:rPr lang="fr-FR" sz="900" b="1" dirty="0" smtClean="0">
                <a:solidFill>
                  <a:schemeClr val="tx1"/>
                </a:solidFill>
                <a:latin typeface="Univers 45 Light" pitchFamily="2" charset="0"/>
              </a:rPr>
              <a:t>(</a:t>
            </a:r>
            <a:r>
              <a:rPr lang="fr-FR" sz="900" b="1" dirty="0">
                <a:solidFill>
                  <a:schemeClr val="tx1"/>
                </a:solidFill>
                <a:latin typeface="Univers 45 Light" pitchFamily="2" charset="0"/>
              </a:rPr>
              <a:t>1 semaine</a:t>
            </a:r>
            <a:r>
              <a:rPr lang="fr-FR" sz="900" b="1" dirty="0" smtClean="0">
                <a:solidFill>
                  <a:schemeClr val="tx1"/>
                </a:solidFill>
                <a:latin typeface="Univers 45 Light" pitchFamily="2" charset="0"/>
              </a:rPr>
              <a:t>)</a:t>
            </a:r>
            <a:endParaRPr lang="fr-FR" sz="900" b="1" dirty="0">
              <a:solidFill>
                <a:schemeClr val="tx1"/>
              </a:solidFill>
              <a:latin typeface="Univers 45 Light" pitchFamily="2" charset="0"/>
            </a:endParaRPr>
          </a:p>
        </p:txBody>
      </p:sp>
      <p:cxnSp>
        <p:nvCxnSpPr>
          <p:cNvPr id="32" name="Connecteur droit 109"/>
          <p:cNvCxnSpPr/>
          <p:nvPr/>
        </p:nvCxnSpPr>
        <p:spPr>
          <a:xfrm>
            <a:off x="5503290" y="4392941"/>
            <a:ext cx="900547" cy="1440"/>
          </a:xfrm>
          <a:prstGeom prst="line">
            <a:avLst/>
          </a:prstGeom>
          <a:ln w="6350">
            <a:solidFill>
              <a:srgbClr val="0091DA"/>
            </a:solidFill>
          </a:ln>
        </p:spPr>
        <p:style>
          <a:lnRef idx="1">
            <a:schemeClr val="accent1"/>
          </a:lnRef>
          <a:fillRef idx="0">
            <a:schemeClr val="accent1"/>
          </a:fillRef>
          <a:effectRef idx="0">
            <a:schemeClr val="accent1"/>
          </a:effectRef>
          <a:fontRef idx="minor">
            <a:schemeClr val="tx1"/>
          </a:fontRef>
        </p:style>
      </p:cxnSp>
      <p:cxnSp>
        <p:nvCxnSpPr>
          <p:cNvPr id="33" name="Connecteur droit 110"/>
          <p:cNvCxnSpPr/>
          <p:nvPr/>
        </p:nvCxnSpPr>
        <p:spPr>
          <a:xfrm flipH="1">
            <a:off x="5941935" y="4394380"/>
            <a:ext cx="1655" cy="260668"/>
          </a:xfrm>
          <a:prstGeom prst="line">
            <a:avLst/>
          </a:prstGeom>
          <a:ln w="6350">
            <a:solidFill>
              <a:srgbClr val="0091DA"/>
            </a:solidFill>
            <a:tailEnd type="oval" w="sm" len="sm"/>
          </a:ln>
        </p:spPr>
        <p:style>
          <a:lnRef idx="1">
            <a:schemeClr val="accent1"/>
          </a:lnRef>
          <a:fillRef idx="0">
            <a:schemeClr val="accent1"/>
          </a:fillRef>
          <a:effectRef idx="0">
            <a:schemeClr val="accent1"/>
          </a:effectRef>
          <a:fontRef idx="minor">
            <a:schemeClr val="tx1"/>
          </a:fontRef>
        </p:style>
      </p:cxnSp>
      <p:sp>
        <p:nvSpPr>
          <p:cNvPr id="34" name="Rectangle 33"/>
          <p:cNvSpPr/>
          <p:nvPr/>
        </p:nvSpPr>
        <p:spPr>
          <a:xfrm>
            <a:off x="6488876" y="4630565"/>
            <a:ext cx="898892" cy="931651"/>
          </a:xfrm>
          <a:prstGeom prst="rect">
            <a:avLst/>
          </a:prstGeom>
          <a:solidFill>
            <a:schemeClr val="bg1">
              <a:alpha val="68000"/>
            </a:schemeClr>
          </a:solidFill>
          <a:ln w="6350">
            <a:solidFill>
              <a:srgbClr val="005EB8"/>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32659" tIns="65317" rIns="32659" bIns="32659" anchor="t" anchorCtr="0"/>
          <a:lstStyle/>
          <a:p>
            <a:pPr algn="ctr" defTabSz="712890">
              <a:spcAft>
                <a:spcPts val="272"/>
              </a:spcAft>
              <a:buClr>
                <a:srgbClr val="FFFFFF"/>
              </a:buClr>
              <a:buSzPct val="85000"/>
              <a:defRPr/>
            </a:pPr>
            <a:r>
              <a:rPr lang="fr-FR" sz="900" b="1" dirty="0">
                <a:solidFill>
                  <a:schemeClr val="tx1"/>
                </a:solidFill>
                <a:latin typeface="Univers 45 Light" pitchFamily="2" charset="0"/>
              </a:rPr>
              <a:t>Intervention la semaine du 9</a:t>
            </a:r>
            <a:r>
              <a:rPr lang="fr-FR" sz="900" b="1" dirty="0" smtClean="0">
                <a:solidFill>
                  <a:schemeClr val="tx1"/>
                </a:solidFill>
                <a:latin typeface="Univers 45 Light" pitchFamily="2" charset="0"/>
              </a:rPr>
              <a:t> </a:t>
            </a:r>
            <a:r>
              <a:rPr lang="fr-FR" sz="900" b="1" dirty="0">
                <a:solidFill>
                  <a:schemeClr val="tx1"/>
                </a:solidFill>
                <a:latin typeface="Univers 45 Light" pitchFamily="2" charset="0"/>
              </a:rPr>
              <a:t>mars et </a:t>
            </a:r>
            <a:r>
              <a:rPr lang="fr-FR" sz="900" b="1" dirty="0" smtClean="0">
                <a:solidFill>
                  <a:schemeClr val="tx1"/>
                </a:solidFill>
                <a:latin typeface="Univers 45 Light" pitchFamily="2" charset="0"/>
              </a:rPr>
              <a:t>16 mars</a:t>
            </a:r>
          </a:p>
          <a:p>
            <a:pPr algn="ctr" defTabSz="712890">
              <a:spcAft>
                <a:spcPts val="272"/>
              </a:spcAft>
              <a:buClr>
                <a:srgbClr val="FFFFFF"/>
              </a:buClr>
              <a:buSzPct val="85000"/>
              <a:defRPr/>
            </a:pPr>
            <a:r>
              <a:rPr lang="fr-FR" sz="900" b="1" dirty="0" smtClean="0">
                <a:solidFill>
                  <a:schemeClr val="tx1"/>
                </a:solidFill>
                <a:latin typeface="Univers 45 Light" pitchFamily="2" charset="0"/>
              </a:rPr>
              <a:t>(</a:t>
            </a:r>
            <a:r>
              <a:rPr lang="fr-FR" sz="900" b="1" dirty="0">
                <a:solidFill>
                  <a:schemeClr val="tx1"/>
                </a:solidFill>
                <a:latin typeface="Univers 45 Light" pitchFamily="2" charset="0"/>
              </a:rPr>
              <a:t>2 semaines</a:t>
            </a:r>
            <a:r>
              <a:rPr lang="fr-FR" sz="900" b="1" dirty="0" smtClean="0">
                <a:solidFill>
                  <a:schemeClr val="tx1"/>
                </a:solidFill>
                <a:latin typeface="Univers 45 Light" pitchFamily="2" charset="0"/>
              </a:rPr>
              <a:t>)</a:t>
            </a:r>
            <a:endParaRPr lang="fr-FR" sz="900" b="1" dirty="0">
              <a:solidFill>
                <a:schemeClr val="tx1"/>
              </a:solidFill>
              <a:latin typeface="Univers 45 Light" pitchFamily="2" charset="0"/>
            </a:endParaRPr>
          </a:p>
        </p:txBody>
      </p:sp>
      <p:cxnSp>
        <p:nvCxnSpPr>
          <p:cNvPr id="35" name="Connecteur droit 109"/>
          <p:cNvCxnSpPr/>
          <p:nvPr/>
        </p:nvCxnSpPr>
        <p:spPr>
          <a:xfrm>
            <a:off x="6488769" y="4392941"/>
            <a:ext cx="900547" cy="1440"/>
          </a:xfrm>
          <a:prstGeom prst="line">
            <a:avLst/>
          </a:prstGeom>
          <a:ln w="6350">
            <a:solidFill>
              <a:srgbClr val="0091DA"/>
            </a:solidFill>
          </a:ln>
        </p:spPr>
        <p:style>
          <a:lnRef idx="1">
            <a:schemeClr val="accent1"/>
          </a:lnRef>
          <a:fillRef idx="0">
            <a:schemeClr val="accent1"/>
          </a:fillRef>
          <a:effectRef idx="0">
            <a:schemeClr val="accent1"/>
          </a:effectRef>
          <a:fontRef idx="minor">
            <a:schemeClr val="tx1"/>
          </a:fontRef>
        </p:style>
      </p:cxnSp>
      <p:cxnSp>
        <p:nvCxnSpPr>
          <p:cNvPr id="36" name="Connecteur droit 110"/>
          <p:cNvCxnSpPr/>
          <p:nvPr/>
        </p:nvCxnSpPr>
        <p:spPr>
          <a:xfrm flipH="1">
            <a:off x="6927414" y="4394380"/>
            <a:ext cx="1655" cy="260668"/>
          </a:xfrm>
          <a:prstGeom prst="line">
            <a:avLst/>
          </a:prstGeom>
          <a:ln w="6350">
            <a:solidFill>
              <a:srgbClr val="0091DA"/>
            </a:solidFill>
            <a:tailEnd type="oval" w="sm" len="sm"/>
          </a:ln>
        </p:spPr>
        <p:style>
          <a:lnRef idx="1">
            <a:schemeClr val="accent1"/>
          </a:lnRef>
          <a:fillRef idx="0">
            <a:schemeClr val="accent1"/>
          </a:fillRef>
          <a:effectRef idx="0">
            <a:schemeClr val="accent1"/>
          </a:effectRef>
          <a:fontRef idx="minor">
            <a:schemeClr val="tx1"/>
          </a:fontRef>
        </p:style>
      </p:cxnSp>
      <p:sp>
        <p:nvSpPr>
          <p:cNvPr id="37" name="Rectangle 36"/>
          <p:cNvSpPr/>
          <p:nvPr/>
        </p:nvSpPr>
        <p:spPr>
          <a:xfrm>
            <a:off x="7474141" y="4630565"/>
            <a:ext cx="898892" cy="931651"/>
          </a:xfrm>
          <a:prstGeom prst="rect">
            <a:avLst/>
          </a:prstGeom>
          <a:solidFill>
            <a:schemeClr val="bg1">
              <a:alpha val="68000"/>
            </a:schemeClr>
          </a:solidFill>
          <a:ln w="6350">
            <a:solidFill>
              <a:srgbClr val="005EB8"/>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32659" tIns="65317" rIns="32659" bIns="32659" anchor="t" anchorCtr="0"/>
          <a:lstStyle/>
          <a:p>
            <a:pPr algn="ctr" defTabSz="712890">
              <a:spcAft>
                <a:spcPts val="272"/>
              </a:spcAft>
              <a:buClr>
                <a:srgbClr val="FFFFFF"/>
              </a:buClr>
              <a:buSzPct val="85000"/>
              <a:defRPr/>
            </a:pPr>
            <a:r>
              <a:rPr lang="fr-FR" sz="900" b="1" dirty="0">
                <a:solidFill>
                  <a:schemeClr val="tx1"/>
                </a:solidFill>
                <a:latin typeface="Univers 45 Light" pitchFamily="2" charset="0"/>
              </a:rPr>
              <a:t>Intervention </a:t>
            </a:r>
            <a:r>
              <a:rPr lang="fr-FR" sz="900" b="1" dirty="0" smtClean="0">
                <a:solidFill>
                  <a:schemeClr val="tx1"/>
                </a:solidFill>
                <a:latin typeface="Univers 45 Light" pitchFamily="2" charset="0"/>
              </a:rPr>
              <a:t>à partir du 14 avril 2020</a:t>
            </a:r>
          </a:p>
          <a:p>
            <a:pPr algn="ctr" defTabSz="712890">
              <a:spcAft>
                <a:spcPts val="272"/>
              </a:spcAft>
              <a:buClr>
                <a:srgbClr val="FFFFFF"/>
              </a:buClr>
              <a:buSzPct val="85000"/>
              <a:defRPr/>
            </a:pPr>
            <a:endParaRPr lang="fr-FR" sz="900" b="1" dirty="0">
              <a:solidFill>
                <a:schemeClr val="tx1"/>
              </a:solidFill>
              <a:latin typeface="Univers 45 Light" pitchFamily="2" charset="0"/>
            </a:endParaRPr>
          </a:p>
        </p:txBody>
      </p:sp>
      <p:cxnSp>
        <p:nvCxnSpPr>
          <p:cNvPr id="38" name="Connecteur droit 109"/>
          <p:cNvCxnSpPr/>
          <p:nvPr/>
        </p:nvCxnSpPr>
        <p:spPr>
          <a:xfrm>
            <a:off x="7474034" y="4392941"/>
            <a:ext cx="900547" cy="1440"/>
          </a:xfrm>
          <a:prstGeom prst="line">
            <a:avLst/>
          </a:prstGeom>
          <a:ln w="6350">
            <a:solidFill>
              <a:srgbClr val="0091DA"/>
            </a:solidFill>
          </a:ln>
        </p:spPr>
        <p:style>
          <a:lnRef idx="1">
            <a:schemeClr val="accent1"/>
          </a:lnRef>
          <a:fillRef idx="0">
            <a:schemeClr val="accent1"/>
          </a:fillRef>
          <a:effectRef idx="0">
            <a:schemeClr val="accent1"/>
          </a:effectRef>
          <a:fontRef idx="minor">
            <a:schemeClr val="tx1"/>
          </a:fontRef>
        </p:style>
      </p:cxnSp>
      <p:cxnSp>
        <p:nvCxnSpPr>
          <p:cNvPr id="39" name="Connecteur droit 110"/>
          <p:cNvCxnSpPr/>
          <p:nvPr/>
        </p:nvCxnSpPr>
        <p:spPr>
          <a:xfrm flipH="1">
            <a:off x="7912679" y="4394380"/>
            <a:ext cx="1655" cy="260668"/>
          </a:xfrm>
          <a:prstGeom prst="line">
            <a:avLst/>
          </a:prstGeom>
          <a:ln w="6350">
            <a:solidFill>
              <a:srgbClr val="0091DA"/>
            </a:solidFill>
            <a:tailEnd type="oval" w="sm" len="sm"/>
          </a:ln>
        </p:spPr>
        <p:style>
          <a:lnRef idx="1">
            <a:schemeClr val="accent1"/>
          </a:lnRef>
          <a:fillRef idx="0">
            <a:schemeClr val="accent1"/>
          </a:fillRef>
          <a:effectRef idx="0">
            <a:schemeClr val="accent1"/>
          </a:effectRef>
          <a:fontRef idx="minor">
            <a:schemeClr val="tx1"/>
          </a:fontRef>
        </p:style>
      </p:cxnSp>
      <p:sp>
        <p:nvSpPr>
          <p:cNvPr id="40" name="Rectangle à coins arrondis 39"/>
          <p:cNvSpPr/>
          <p:nvPr/>
        </p:nvSpPr>
        <p:spPr bwMode="auto">
          <a:xfrm>
            <a:off x="8435473" y="3518307"/>
            <a:ext cx="1008714" cy="762634"/>
          </a:xfrm>
          <a:prstGeom prst="roundRect">
            <a:avLst/>
          </a:prstGeom>
          <a:solidFill>
            <a:srgbClr val="00A3A1"/>
          </a:solidFill>
          <a:ln>
            <a:noFill/>
          </a:ln>
          <a:effectLst>
            <a:outerShdw blurRad="38100" dist="127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54000" tIns="54000" rIns="54000" bIns="54000" anchor="ctr"/>
          <a:lstStyle/>
          <a:p>
            <a:pPr algn="ctr" defTabSz="1042873" eaLnBrk="1" fontAlgn="auto" hangingPunct="1">
              <a:spcBef>
                <a:spcPts val="0"/>
              </a:spcBef>
              <a:spcAft>
                <a:spcPts val="0"/>
              </a:spcAft>
              <a:defRPr/>
            </a:pPr>
            <a:r>
              <a:rPr lang="fr-FR" sz="900" dirty="0" smtClean="0">
                <a:latin typeface="Univers 47 CondensedLight" panose="00000400000000000000" pitchFamily="2" charset="0"/>
              </a:rPr>
              <a:t>CAC comptes sociaux et comptes consolidés</a:t>
            </a:r>
            <a:endParaRPr lang="fr-FR" sz="900" dirty="0">
              <a:latin typeface="Univers 47 CondensedLight" panose="00000400000000000000" pitchFamily="2" charset="0"/>
            </a:endParaRPr>
          </a:p>
        </p:txBody>
      </p:sp>
      <p:sp>
        <p:nvSpPr>
          <p:cNvPr id="41" name="Rectangle 40"/>
          <p:cNvSpPr/>
          <p:nvPr/>
        </p:nvSpPr>
        <p:spPr>
          <a:xfrm>
            <a:off x="8693341" y="4626246"/>
            <a:ext cx="750845" cy="931651"/>
          </a:xfrm>
          <a:prstGeom prst="rect">
            <a:avLst/>
          </a:prstGeom>
          <a:solidFill>
            <a:schemeClr val="bg1">
              <a:alpha val="68000"/>
            </a:schemeClr>
          </a:solidFill>
          <a:ln w="6350">
            <a:solidFill>
              <a:srgbClr val="005EB8"/>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32659" tIns="65317" rIns="32659" bIns="32659" anchor="t" anchorCtr="0"/>
          <a:lstStyle/>
          <a:p>
            <a:pPr algn="ctr" defTabSz="712890">
              <a:spcAft>
                <a:spcPts val="272"/>
              </a:spcAft>
              <a:buClr>
                <a:srgbClr val="FFFFFF"/>
              </a:buClr>
              <a:buSzPct val="85000"/>
              <a:defRPr/>
            </a:pPr>
            <a:r>
              <a:rPr lang="fr-FR" sz="900" b="1" dirty="0" smtClean="0">
                <a:solidFill>
                  <a:schemeClr val="tx1"/>
                </a:solidFill>
                <a:latin typeface="Univers 45 Light" pitchFamily="2" charset="0"/>
              </a:rPr>
              <a:t>Mai 2020</a:t>
            </a:r>
            <a:endParaRPr lang="fr-FR" sz="900" b="1" dirty="0">
              <a:solidFill>
                <a:schemeClr val="tx1"/>
              </a:solidFill>
              <a:latin typeface="Univers 45 Light" pitchFamily="2" charset="0"/>
            </a:endParaRPr>
          </a:p>
        </p:txBody>
      </p:sp>
      <p:cxnSp>
        <p:nvCxnSpPr>
          <p:cNvPr id="42" name="Connecteur droit 109"/>
          <p:cNvCxnSpPr/>
          <p:nvPr/>
        </p:nvCxnSpPr>
        <p:spPr>
          <a:xfrm>
            <a:off x="8693234" y="4388622"/>
            <a:ext cx="900547" cy="1440"/>
          </a:xfrm>
          <a:prstGeom prst="line">
            <a:avLst/>
          </a:prstGeom>
          <a:ln w="6350">
            <a:solidFill>
              <a:srgbClr val="0091DA"/>
            </a:solidFill>
          </a:ln>
        </p:spPr>
        <p:style>
          <a:lnRef idx="1">
            <a:schemeClr val="accent1"/>
          </a:lnRef>
          <a:fillRef idx="0">
            <a:schemeClr val="accent1"/>
          </a:fillRef>
          <a:effectRef idx="0">
            <a:schemeClr val="accent1"/>
          </a:effectRef>
          <a:fontRef idx="minor">
            <a:schemeClr val="tx1"/>
          </a:fontRef>
        </p:style>
      </p:cxnSp>
      <p:cxnSp>
        <p:nvCxnSpPr>
          <p:cNvPr id="43" name="Connecteur droit 110"/>
          <p:cNvCxnSpPr/>
          <p:nvPr/>
        </p:nvCxnSpPr>
        <p:spPr>
          <a:xfrm flipH="1">
            <a:off x="9131879" y="4390061"/>
            <a:ext cx="1655" cy="260668"/>
          </a:xfrm>
          <a:prstGeom prst="line">
            <a:avLst/>
          </a:prstGeom>
          <a:ln w="6350">
            <a:solidFill>
              <a:srgbClr val="0091DA"/>
            </a:solidFill>
            <a:tailEnd type="oval" w="sm" len="sm"/>
          </a:ln>
        </p:spPr>
        <p:style>
          <a:lnRef idx="1">
            <a:schemeClr val="accent1"/>
          </a:lnRef>
          <a:fillRef idx="0">
            <a:schemeClr val="accent1"/>
          </a:fillRef>
          <a:effectRef idx="0">
            <a:schemeClr val="accent1"/>
          </a:effectRef>
          <a:fontRef idx="minor">
            <a:schemeClr val="tx1"/>
          </a:fontRef>
        </p:style>
      </p:cxnSp>
      <p:sp>
        <p:nvSpPr>
          <p:cNvPr id="44" name="Rectangle 43"/>
          <p:cNvSpPr/>
          <p:nvPr/>
        </p:nvSpPr>
        <p:spPr>
          <a:xfrm>
            <a:off x="6488876" y="5688656"/>
            <a:ext cx="898892" cy="931651"/>
          </a:xfrm>
          <a:prstGeom prst="rect">
            <a:avLst/>
          </a:prstGeom>
          <a:solidFill>
            <a:schemeClr val="bg1">
              <a:alpha val="68000"/>
            </a:schemeClr>
          </a:solidFill>
          <a:ln w="6350">
            <a:solidFill>
              <a:srgbClr val="005EB8"/>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32659" tIns="65317" rIns="32659" bIns="32659" anchor="t" anchorCtr="0"/>
          <a:lstStyle/>
          <a:p>
            <a:pPr algn="ctr" defTabSz="712890">
              <a:spcAft>
                <a:spcPts val="272"/>
              </a:spcAft>
              <a:buClr>
                <a:srgbClr val="FFFFFF"/>
              </a:buClr>
              <a:buSzPct val="85000"/>
              <a:defRPr/>
            </a:pPr>
            <a:r>
              <a:rPr lang="fr-FR" sz="900" b="1" dirty="0" smtClean="0">
                <a:solidFill>
                  <a:schemeClr val="tx1"/>
                </a:solidFill>
                <a:latin typeface="Univers 45 Light" pitchFamily="2" charset="0"/>
              </a:rPr>
              <a:t>Remontée des </a:t>
            </a:r>
            <a:r>
              <a:rPr lang="fr-FR" sz="900" b="1" dirty="0" err="1" smtClean="0">
                <a:solidFill>
                  <a:schemeClr val="tx1"/>
                </a:solidFill>
                <a:latin typeface="Univers 45 Light" pitchFamily="2" charset="0"/>
              </a:rPr>
              <a:t>reporting</a:t>
            </a:r>
            <a:r>
              <a:rPr lang="fr-FR" sz="900" b="1" dirty="0" smtClean="0">
                <a:solidFill>
                  <a:schemeClr val="tx1"/>
                </a:solidFill>
                <a:latin typeface="Univers 45 Light" pitchFamily="2" charset="0"/>
              </a:rPr>
              <a:t> des sociétés </a:t>
            </a:r>
            <a:r>
              <a:rPr lang="fr-FR" sz="900" b="1" dirty="0" err="1" smtClean="0">
                <a:solidFill>
                  <a:schemeClr val="tx1"/>
                </a:solidFill>
                <a:latin typeface="Univers 45 Light" pitchFamily="2" charset="0"/>
              </a:rPr>
              <a:t>scopées</a:t>
            </a:r>
            <a:endParaRPr lang="fr-FR" sz="900" b="1" dirty="0" smtClean="0">
              <a:solidFill>
                <a:schemeClr val="tx1"/>
              </a:solidFill>
              <a:latin typeface="Univers 45 Light" pitchFamily="2" charset="0"/>
            </a:endParaRPr>
          </a:p>
          <a:p>
            <a:pPr algn="ctr" defTabSz="712890">
              <a:spcAft>
                <a:spcPts val="272"/>
              </a:spcAft>
              <a:buClr>
                <a:srgbClr val="FFFFFF"/>
              </a:buClr>
              <a:buSzPct val="85000"/>
              <a:defRPr/>
            </a:pPr>
            <a:r>
              <a:rPr lang="fr-FR" sz="900" b="1" dirty="0" smtClean="0">
                <a:solidFill>
                  <a:schemeClr val="tx1"/>
                </a:solidFill>
                <a:latin typeface="Univers 45 Light" pitchFamily="2" charset="0"/>
              </a:rPr>
              <a:t>(mi-mars)</a:t>
            </a:r>
            <a:endParaRPr lang="fr-FR" sz="900" b="1" dirty="0">
              <a:solidFill>
                <a:schemeClr val="tx1"/>
              </a:solidFill>
              <a:latin typeface="Univers 45 Light" pitchFamily="2" charset="0"/>
            </a:endParaRPr>
          </a:p>
        </p:txBody>
      </p:sp>
      <p:sp>
        <p:nvSpPr>
          <p:cNvPr id="45" name="ZoneTexte 44"/>
          <p:cNvSpPr txBox="1"/>
          <p:nvPr/>
        </p:nvSpPr>
        <p:spPr>
          <a:xfrm>
            <a:off x="876730" y="1097338"/>
            <a:ext cx="4360158" cy="338554"/>
          </a:xfrm>
          <a:prstGeom prst="rect">
            <a:avLst/>
          </a:prstGeom>
          <a:noFill/>
        </p:spPr>
        <p:txBody>
          <a:bodyPr wrap="square" lIns="0" rIns="0" rtlCol="0">
            <a:spAutoFit/>
          </a:bodyPr>
          <a:lstStyle/>
          <a:p>
            <a:pPr algn="just"/>
            <a:r>
              <a:rPr lang="en-US" sz="1600" b="1" dirty="0" smtClean="0">
                <a:solidFill>
                  <a:srgbClr val="003087"/>
                </a:solidFill>
                <a:latin typeface="Univers LT Std 45 Light"/>
                <a:cs typeface="Univers LT Std 45 Light"/>
              </a:rPr>
              <a:t>Planning </a:t>
            </a:r>
            <a:r>
              <a:rPr lang="en-US" sz="1600" b="1" dirty="0" err="1" smtClean="0">
                <a:solidFill>
                  <a:srgbClr val="003087"/>
                </a:solidFill>
                <a:latin typeface="Univers LT Std 45 Light"/>
                <a:cs typeface="Univers LT Std 45 Light"/>
              </a:rPr>
              <a:t>prévisionnel</a:t>
            </a:r>
            <a:endParaRPr lang="en-US" sz="1600" b="1" dirty="0" smtClean="0">
              <a:solidFill>
                <a:srgbClr val="003087"/>
              </a:solidFill>
              <a:latin typeface="Univers LT Std 45 Light"/>
              <a:cs typeface="Univers LT Std 45 Light"/>
            </a:endParaRPr>
          </a:p>
        </p:txBody>
      </p:sp>
      <p:sp>
        <p:nvSpPr>
          <p:cNvPr id="46" name="ZoneTexte 45"/>
          <p:cNvSpPr txBox="1"/>
          <p:nvPr/>
        </p:nvSpPr>
        <p:spPr>
          <a:xfrm>
            <a:off x="881179" y="335139"/>
            <a:ext cx="2997224" cy="261610"/>
          </a:xfrm>
          <a:prstGeom prst="rect">
            <a:avLst/>
          </a:prstGeom>
          <a:noFill/>
        </p:spPr>
        <p:txBody>
          <a:bodyPr wrap="square" lIns="0" rIns="0" rtlCol="0">
            <a:spAutoFit/>
          </a:bodyPr>
          <a:lstStyle/>
          <a:p>
            <a:pPr defTabSz="472972"/>
            <a:r>
              <a:rPr lang="en-US" sz="1100" b="1" dirty="0">
                <a:solidFill>
                  <a:srgbClr val="002060"/>
                </a:solidFill>
                <a:latin typeface="Univers LT Std 45 Light"/>
                <a:cs typeface="Univers LT Std 45 Light"/>
              </a:rPr>
              <a:t>[</a:t>
            </a:r>
            <a:r>
              <a:rPr lang="en-US" sz="1100" b="1" dirty="0" err="1">
                <a:solidFill>
                  <a:srgbClr val="002060"/>
                </a:solidFill>
                <a:latin typeface="Univers LT Std 45 Light"/>
                <a:cs typeface="Univers LT Std 45 Light"/>
              </a:rPr>
              <a:t>Objectifs</a:t>
            </a:r>
            <a:r>
              <a:rPr lang="en-US" sz="1100" b="1" dirty="0">
                <a:solidFill>
                  <a:srgbClr val="002060"/>
                </a:solidFill>
                <a:latin typeface="Univers LT Std 45 Light"/>
                <a:cs typeface="Univers LT Std 45 Light"/>
              </a:rPr>
              <a:t>, </a:t>
            </a:r>
            <a:r>
              <a:rPr lang="en-US" sz="1100" b="1" dirty="0" err="1">
                <a:solidFill>
                  <a:srgbClr val="002060"/>
                </a:solidFill>
                <a:latin typeface="Univers LT Std 45 Light"/>
                <a:cs typeface="Univers LT Std 45 Light"/>
              </a:rPr>
              <a:t>modalités</a:t>
            </a:r>
            <a:r>
              <a:rPr lang="en-US" sz="1100" b="1" dirty="0">
                <a:solidFill>
                  <a:srgbClr val="002060"/>
                </a:solidFill>
                <a:latin typeface="Univers LT Std 45 Light"/>
                <a:cs typeface="Univers LT Std 45 Light"/>
              </a:rPr>
              <a:t> et </a:t>
            </a:r>
            <a:r>
              <a:rPr lang="en-US" sz="1100" b="1" dirty="0" err="1" smtClean="0">
                <a:solidFill>
                  <a:srgbClr val="002060"/>
                </a:solidFill>
                <a:latin typeface="Univers LT Std 45 Light"/>
                <a:cs typeface="Univers LT Std 45 Light"/>
              </a:rPr>
              <a:t>limites</a:t>
            </a:r>
            <a:r>
              <a:rPr lang="en-US" sz="1100" b="1" dirty="0" smtClean="0">
                <a:solidFill>
                  <a:srgbClr val="002060"/>
                </a:solidFill>
                <a:latin typeface="Univers LT Std 45 Light"/>
                <a:cs typeface="Univers LT Std 45 Light"/>
              </a:rPr>
              <a:t>]</a:t>
            </a:r>
            <a:endParaRPr lang="en-US" sz="1100" b="1" dirty="0">
              <a:solidFill>
                <a:srgbClr val="002060"/>
              </a:solidFill>
              <a:latin typeface="Univers LT Std 45 Light"/>
              <a:cs typeface="Univers LT Std 45 Light"/>
            </a:endParaRPr>
          </a:p>
        </p:txBody>
      </p:sp>
      <p:sp>
        <p:nvSpPr>
          <p:cNvPr id="48" name="Titre 1"/>
          <p:cNvSpPr txBox="1">
            <a:spLocks/>
          </p:cNvSpPr>
          <p:nvPr/>
        </p:nvSpPr>
        <p:spPr>
          <a:xfrm>
            <a:off x="879968" y="666751"/>
            <a:ext cx="9218786" cy="942975"/>
          </a:xfrm>
          <a:prstGeom prst="rect">
            <a:avLst/>
          </a:prstGeom>
          <a:noFill/>
        </p:spPr>
        <p:txBody>
          <a:bodyPr vert="horz" lIns="0" tIns="0" rIns="0" bIns="0" rtlCol="0" anchor="t" anchorCtr="0">
            <a:noAutofit/>
          </a:bodyPr>
          <a:lstStyle>
            <a:lvl1pPr eaLnBrk="1" hangingPunct="1">
              <a:lnSpc>
                <a:spcPct val="70000"/>
              </a:lnSpc>
              <a:defRPr sz="3998">
                <a:solidFill>
                  <a:srgbClr val="003087"/>
                </a:solidFill>
                <a:latin typeface="KPMG Extralight" panose="020B0303030202040204" pitchFamily="34" charset="0"/>
                <a:cs typeface="KPMG Extralight" panose="020B0303030202040204" pitchFamily="34" charset="0"/>
              </a:defRPr>
            </a:lvl1pPr>
          </a:lstStyle>
          <a:p>
            <a:pPr lvl="0" defTabSz="914400"/>
            <a:r>
              <a:rPr lang="fr-FR" kern="0" dirty="0"/>
              <a:t>Organisation de nos interventions</a:t>
            </a:r>
            <a:endParaRPr kumimoji="0" lang="fr-FR" sz="3998" b="0" i="0" u="none" strike="noStrike" kern="0" cap="none" spc="0" normalizeH="0" baseline="0" noProof="0" dirty="0">
              <a:ln>
                <a:noFill/>
              </a:ln>
              <a:solidFill>
                <a:srgbClr val="003087"/>
              </a:solidFill>
              <a:effectLst/>
              <a:uLnTx/>
              <a:uFillTx/>
              <a:latin typeface="KPMG Extralight" panose="020B0303030202040204" pitchFamily="34" charset="0"/>
            </a:endParaRPr>
          </a:p>
        </p:txBody>
      </p:sp>
      <p:sp>
        <p:nvSpPr>
          <p:cNvPr id="51" name="Rectangle 61"/>
          <p:cNvSpPr>
            <a:spLocks noChangeArrowheads="1"/>
          </p:cNvSpPr>
          <p:nvPr/>
        </p:nvSpPr>
        <p:spPr bwMode="auto">
          <a:xfrm>
            <a:off x="9694420" y="1551150"/>
            <a:ext cx="972245" cy="579241"/>
          </a:xfrm>
          <a:prstGeom prst="rect">
            <a:avLst/>
          </a:prstGeom>
          <a:solidFill>
            <a:schemeClr val="accent2">
              <a:lumMod val="20000"/>
              <a:lumOff val="80000"/>
            </a:schemeClr>
          </a:solidFill>
          <a:ln w="9525" algn="ctr">
            <a:noFill/>
            <a:miter lim="800000"/>
            <a:headEnd/>
            <a:tailEnd/>
          </a:ln>
        </p:spPr>
        <p:txBody>
          <a:bodyPr lIns="36000" tIns="38100" rIns="36000" bIns="38100" anchor="ctr"/>
          <a:lstStyle/>
          <a:p>
            <a:pPr algn="ctr" defTabSz="785813">
              <a:buClr>
                <a:srgbClr val="FFFFFF"/>
              </a:buClr>
            </a:pPr>
            <a:r>
              <a:rPr lang="fr-FR" sz="700" b="1" dirty="0" smtClean="0">
                <a:solidFill>
                  <a:schemeClr val="accent2"/>
                </a:solidFill>
                <a:latin typeface="+mj-lt"/>
                <a:cs typeface="Calibri" panose="020F0502020204030204" pitchFamily="34" charset="0"/>
              </a:rPr>
              <a:t>30 juin – Assemblée générale d’approbation des comptes annuels et consolidés</a:t>
            </a:r>
            <a:endParaRPr lang="fr-FR" sz="700" b="1" dirty="0">
              <a:solidFill>
                <a:schemeClr val="accent2"/>
              </a:solidFill>
              <a:latin typeface="+mj-lt"/>
              <a:cs typeface="Calibri" panose="020F0502020204030204" pitchFamily="34" charset="0"/>
            </a:endParaRPr>
          </a:p>
        </p:txBody>
      </p:sp>
      <p:sp>
        <p:nvSpPr>
          <p:cNvPr id="52" name="Oval 90"/>
          <p:cNvSpPr>
            <a:spLocks noChangeArrowheads="1"/>
          </p:cNvSpPr>
          <p:nvPr/>
        </p:nvSpPr>
        <p:spPr bwMode="auto">
          <a:xfrm>
            <a:off x="10031970" y="2655667"/>
            <a:ext cx="104106" cy="106459"/>
          </a:xfrm>
          <a:prstGeom prst="ellipse">
            <a:avLst/>
          </a:prstGeom>
          <a:solidFill>
            <a:schemeClr val="accent2"/>
          </a:solidFill>
          <a:ln w="25400" algn="ctr">
            <a:noFill/>
            <a:round/>
            <a:headEnd/>
            <a:tailEnd/>
          </a:ln>
          <a:effectLst/>
        </p:spPr>
        <p:txBody>
          <a:bodyPr wrap="none" anchor="ctr"/>
          <a:lstStyle/>
          <a:p>
            <a:pPr>
              <a:defRPr/>
            </a:pPr>
            <a:endParaRPr lang="en-US" kern="0">
              <a:solidFill>
                <a:srgbClr val="747678"/>
              </a:solidFill>
              <a:latin typeface="+mj-lt"/>
              <a:cs typeface="Calibri" panose="020F0502020204030204" pitchFamily="34" charset="0"/>
            </a:endParaRPr>
          </a:p>
        </p:txBody>
      </p:sp>
      <p:sp>
        <p:nvSpPr>
          <p:cNvPr id="55" name="Rectangle 61"/>
          <p:cNvSpPr>
            <a:spLocks noChangeArrowheads="1"/>
          </p:cNvSpPr>
          <p:nvPr/>
        </p:nvSpPr>
        <p:spPr bwMode="auto">
          <a:xfrm>
            <a:off x="5082563" y="1551150"/>
            <a:ext cx="1063329" cy="579241"/>
          </a:xfrm>
          <a:prstGeom prst="rect">
            <a:avLst/>
          </a:prstGeom>
          <a:solidFill>
            <a:schemeClr val="accent2">
              <a:lumMod val="20000"/>
              <a:lumOff val="80000"/>
            </a:schemeClr>
          </a:solidFill>
          <a:ln w="9525" algn="ctr">
            <a:noFill/>
            <a:miter lim="800000"/>
            <a:headEnd/>
            <a:tailEnd/>
          </a:ln>
        </p:spPr>
        <p:txBody>
          <a:bodyPr lIns="36000" tIns="38100" rIns="36000" bIns="38100" anchor="ctr"/>
          <a:lstStyle/>
          <a:p>
            <a:pPr algn="ctr" defTabSz="785813">
              <a:buClr>
                <a:srgbClr val="FFFFFF"/>
              </a:buClr>
            </a:pPr>
            <a:r>
              <a:rPr lang="fr-FR" sz="700" b="1" dirty="0" smtClean="0">
                <a:solidFill>
                  <a:schemeClr val="accent2"/>
                </a:solidFill>
                <a:latin typeface="+mj-lt"/>
                <a:cs typeface="Calibri" panose="020F0502020204030204" pitchFamily="34" charset="0"/>
              </a:rPr>
              <a:t>26 février – Conseil d’administration de présentation des résultats 2019 non audités</a:t>
            </a:r>
            <a:endParaRPr lang="fr-FR" sz="700" b="1" dirty="0">
              <a:solidFill>
                <a:schemeClr val="accent2"/>
              </a:solidFill>
              <a:latin typeface="+mj-lt"/>
              <a:cs typeface="Calibri" panose="020F0502020204030204" pitchFamily="34" charset="0"/>
            </a:endParaRPr>
          </a:p>
        </p:txBody>
      </p:sp>
      <p:sp>
        <p:nvSpPr>
          <p:cNvPr id="56" name="Oval 90"/>
          <p:cNvSpPr>
            <a:spLocks noChangeArrowheads="1"/>
          </p:cNvSpPr>
          <p:nvPr/>
        </p:nvSpPr>
        <p:spPr bwMode="auto">
          <a:xfrm>
            <a:off x="5994991" y="2655667"/>
            <a:ext cx="104106" cy="106459"/>
          </a:xfrm>
          <a:prstGeom prst="ellipse">
            <a:avLst/>
          </a:prstGeom>
          <a:solidFill>
            <a:schemeClr val="accent2"/>
          </a:solidFill>
          <a:ln w="25400" algn="ctr">
            <a:noFill/>
            <a:round/>
            <a:headEnd/>
            <a:tailEnd/>
          </a:ln>
          <a:effectLst/>
        </p:spPr>
        <p:txBody>
          <a:bodyPr wrap="none" anchor="ctr"/>
          <a:lstStyle/>
          <a:p>
            <a:pPr>
              <a:defRPr/>
            </a:pPr>
            <a:endParaRPr lang="en-US" kern="0">
              <a:solidFill>
                <a:srgbClr val="747678"/>
              </a:solidFill>
              <a:latin typeface="+mj-lt"/>
              <a:cs typeface="Calibri" panose="020F0502020204030204" pitchFamily="34" charset="0"/>
            </a:endParaRPr>
          </a:p>
        </p:txBody>
      </p:sp>
      <p:sp>
        <p:nvSpPr>
          <p:cNvPr id="65" name="Rectangle 61"/>
          <p:cNvSpPr>
            <a:spLocks noChangeArrowheads="1"/>
          </p:cNvSpPr>
          <p:nvPr/>
        </p:nvSpPr>
        <p:spPr bwMode="auto">
          <a:xfrm>
            <a:off x="8690381" y="1551150"/>
            <a:ext cx="972245" cy="579241"/>
          </a:xfrm>
          <a:prstGeom prst="rect">
            <a:avLst/>
          </a:prstGeom>
          <a:solidFill>
            <a:schemeClr val="accent2">
              <a:lumMod val="20000"/>
              <a:lumOff val="80000"/>
            </a:schemeClr>
          </a:solidFill>
          <a:ln w="9525" algn="ctr">
            <a:noFill/>
            <a:miter lim="800000"/>
            <a:headEnd/>
            <a:tailEnd/>
          </a:ln>
        </p:spPr>
        <p:txBody>
          <a:bodyPr lIns="36000" tIns="38100" rIns="36000" bIns="38100" anchor="ctr"/>
          <a:lstStyle/>
          <a:p>
            <a:pPr algn="ctr" defTabSz="785813">
              <a:buClr>
                <a:srgbClr val="FFFFFF"/>
              </a:buClr>
            </a:pPr>
            <a:r>
              <a:rPr lang="fr-FR" sz="700" b="1" dirty="0" smtClean="0">
                <a:solidFill>
                  <a:schemeClr val="accent2"/>
                </a:solidFill>
                <a:latin typeface="+mj-lt"/>
                <a:cs typeface="Calibri" panose="020F0502020204030204" pitchFamily="34" charset="0"/>
              </a:rPr>
              <a:t>20 mai – </a:t>
            </a:r>
            <a:r>
              <a:rPr lang="fr-FR" sz="700" b="1" dirty="0">
                <a:solidFill>
                  <a:schemeClr val="accent2"/>
                </a:solidFill>
                <a:cs typeface="Calibri" panose="020F0502020204030204" pitchFamily="34" charset="0"/>
              </a:rPr>
              <a:t>Conseil d’administration </a:t>
            </a:r>
            <a:r>
              <a:rPr lang="fr-FR" sz="700" b="1" dirty="0" smtClean="0">
                <a:solidFill>
                  <a:schemeClr val="accent2"/>
                </a:solidFill>
                <a:cs typeface="Calibri" panose="020F0502020204030204" pitchFamily="34" charset="0"/>
              </a:rPr>
              <a:t>arrêtant les comptes</a:t>
            </a:r>
            <a:endParaRPr lang="fr-FR" sz="700" b="1" dirty="0">
              <a:solidFill>
                <a:schemeClr val="accent2"/>
              </a:solidFill>
              <a:latin typeface="+mj-lt"/>
              <a:cs typeface="Calibri" panose="020F0502020204030204" pitchFamily="34" charset="0"/>
            </a:endParaRPr>
          </a:p>
        </p:txBody>
      </p:sp>
      <p:sp>
        <p:nvSpPr>
          <p:cNvPr id="66" name="Oval 90"/>
          <p:cNvSpPr>
            <a:spLocks noChangeArrowheads="1"/>
          </p:cNvSpPr>
          <p:nvPr/>
        </p:nvSpPr>
        <p:spPr bwMode="auto">
          <a:xfrm>
            <a:off x="8906011" y="2655667"/>
            <a:ext cx="104106" cy="106459"/>
          </a:xfrm>
          <a:prstGeom prst="ellipse">
            <a:avLst/>
          </a:prstGeom>
          <a:solidFill>
            <a:schemeClr val="accent2"/>
          </a:solidFill>
          <a:ln w="25400" algn="ctr">
            <a:noFill/>
            <a:round/>
            <a:headEnd/>
            <a:tailEnd/>
          </a:ln>
          <a:effectLst/>
        </p:spPr>
        <p:txBody>
          <a:bodyPr wrap="none" anchor="ctr"/>
          <a:lstStyle/>
          <a:p>
            <a:pPr>
              <a:defRPr/>
            </a:pPr>
            <a:endParaRPr lang="en-US" kern="0">
              <a:solidFill>
                <a:srgbClr val="747678"/>
              </a:solidFill>
              <a:latin typeface="+mj-lt"/>
              <a:cs typeface="Calibri" panose="020F0502020204030204" pitchFamily="34" charset="0"/>
            </a:endParaRPr>
          </a:p>
        </p:txBody>
      </p:sp>
      <p:sp>
        <p:nvSpPr>
          <p:cNvPr id="68" name="Rectangle 61"/>
          <p:cNvSpPr>
            <a:spLocks noChangeArrowheads="1"/>
          </p:cNvSpPr>
          <p:nvPr/>
        </p:nvSpPr>
        <p:spPr bwMode="auto">
          <a:xfrm>
            <a:off x="7457062" y="902942"/>
            <a:ext cx="972245" cy="579241"/>
          </a:xfrm>
          <a:prstGeom prst="rect">
            <a:avLst/>
          </a:prstGeom>
          <a:solidFill>
            <a:schemeClr val="accent2">
              <a:lumMod val="20000"/>
              <a:lumOff val="80000"/>
            </a:schemeClr>
          </a:solidFill>
          <a:ln w="9525" algn="ctr">
            <a:noFill/>
            <a:miter lim="800000"/>
            <a:headEnd/>
            <a:tailEnd/>
          </a:ln>
        </p:spPr>
        <p:txBody>
          <a:bodyPr lIns="36000" tIns="38100" rIns="36000" bIns="38100" anchor="ctr"/>
          <a:lstStyle/>
          <a:p>
            <a:pPr algn="ctr" defTabSz="785813">
              <a:buClr>
                <a:srgbClr val="FFFFFF"/>
              </a:buClr>
            </a:pPr>
            <a:r>
              <a:rPr lang="fr-FR" sz="700" b="1" dirty="0" smtClean="0">
                <a:solidFill>
                  <a:schemeClr val="accent2"/>
                </a:solidFill>
                <a:latin typeface="+mj-lt"/>
                <a:cs typeface="Calibri" panose="020F0502020204030204" pitchFamily="34" charset="0"/>
              </a:rPr>
              <a:t>Début mai – Réunion de synthèse sur l’audit des comptes consolidés</a:t>
            </a:r>
            <a:endParaRPr lang="fr-FR" sz="700" b="1" dirty="0">
              <a:solidFill>
                <a:schemeClr val="accent2"/>
              </a:solidFill>
              <a:latin typeface="+mj-lt"/>
              <a:cs typeface="Calibri" panose="020F0502020204030204" pitchFamily="34" charset="0"/>
            </a:endParaRPr>
          </a:p>
        </p:txBody>
      </p:sp>
      <p:sp>
        <p:nvSpPr>
          <p:cNvPr id="69" name="Oval 90"/>
          <p:cNvSpPr>
            <a:spLocks noChangeArrowheads="1"/>
          </p:cNvSpPr>
          <p:nvPr/>
        </p:nvSpPr>
        <p:spPr bwMode="auto">
          <a:xfrm>
            <a:off x="8348332" y="2655667"/>
            <a:ext cx="104106" cy="106459"/>
          </a:xfrm>
          <a:prstGeom prst="ellipse">
            <a:avLst/>
          </a:prstGeom>
          <a:solidFill>
            <a:schemeClr val="accent2"/>
          </a:solidFill>
          <a:ln w="25400" algn="ctr">
            <a:noFill/>
            <a:round/>
            <a:headEnd/>
            <a:tailEnd/>
          </a:ln>
          <a:effectLst/>
        </p:spPr>
        <p:txBody>
          <a:bodyPr wrap="none" anchor="ctr"/>
          <a:lstStyle/>
          <a:p>
            <a:pPr>
              <a:defRPr/>
            </a:pPr>
            <a:endParaRPr lang="en-US" kern="0">
              <a:solidFill>
                <a:srgbClr val="747678"/>
              </a:solidFill>
              <a:latin typeface="+mj-lt"/>
              <a:cs typeface="Calibri" panose="020F0502020204030204" pitchFamily="34" charset="0"/>
            </a:endParaRPr>
          </a:p>
        </p:txBody>
      </p:sp>
      <p:cxnSp>
        <p:nvCxnSpPr>
          <p:cNvPr id="70" name="Connecteur droit 132"/>
          <p:cNvCxnSpPr>
            <a:cxnSpLocks noChangeShapeType="1"/>
          </p:cNvCxnSpPr>
          <p:nvPr/>
        </p:nvCxnSpPr>
        <p:spPr bwMode="auto">
          <a:xfrm rot="5400000">
            <a:off x="7239387" y="1408413"/>
            <a:ext cx="0" cy="1764000"/>
          </a:xfrm>
          <a:prstGeom prst="line">
            <a:avLst/>
          </a:prstGeom>
          <a:noFill/>
          <a:ln w="3175">
            <a:solidFill>
              <a:schemeClr val="accent5"/>
            </a:solidFill>
            <a:prstDash val="dash"/>
            <a:bevel/>
            <a:headEnd type="triangle" w="sm" len="sm"/>
            <a:tailEnd type="triangle" w="sm" len="sm"/>
          </a:ln>
        </p:spPr>
      </p:cxnSp>
      <p:sp>
        <p:nvSpPr>
          <p:cNvPr id="77" name="Rectangle 61"/>
          <p:cNvSpPr>
            <a:spLocks noChangeArrowheads="1"/>
          </p:cNvSpPr>
          <p:nvPr/>
        </p:nvSpPr>
        <p:spPr bwMode="auto">
          <a:xfrm>
            <a:off x="6357387" y="1679729"/>
            <a:ext cx="1764000" cy="559962"/>
          </a:xfrm>
          <a:prstGeom prst="rect">
            <a:avLst/>
          </a:prstGeom>
          <a:solidFill>
            <a:schemeClr val="accent2">
              <a:lumMod val="20000"/>
              <a:lumOff val="80000"/>
            </a:schemeClr>
          </a:solidFill>
          <a:ln w="9525" algn="ctr">
            <a:noFill/>
            <a:miter lim="800000"/>
            <a:headEnd/>
            <a:tailEnd/>
          </a:ln>
        </p:spPr>
        <p:txBody>
          <a:bodyPr lIns="36000" tIns="38100" rIns="36000" bIns="38100" anchor="ctr"/>
          <a:lstStyle/>
          <a:p>
            <a:pPr algn="ctr" defTabSz="785813">
              <a:buClr>
                <a:srgbClr val="FFFFFF"/>
              </a:buClr>
            </a:pPr>
            <a:r>
              <a:rPr lang="fr-FR" sz="700" b="1" dirty="0" smtClean="0">
                <a:solidFill>
                  <a:schemeClr val="accent2"/>
                </a:solidFill>
                <a:latin typeface="+mj-lt"/>
                <a:cs typeface="Calibri" panose="020F0502020204030204" pitchFamily="34" charset="0"/>
              </a:rPr>
              <a:t>Communication permanente sur l’avancée de nos travaux, les points d’audits et les éventuels ajustements identifiés aussi bien dans les filiales que pour Believe S.A.S.</a:t>
            </a:r>
            <a:endParaRPr lang="fr-FR" sz="700" b="1" dirty="0">
              <a:solidFill>
                <a:schemeClr val="accent2"/>
              </a:solidFill>
              <a:latin typeface="+mj-lt"/>
              <a:cs typeface="Calibri" panose="020F0502020204030204" pitchFamily="34" charset="0"/>
            </a:endParaRPr>
          </a:p>
        </p:txBody>
      </p:sp>
      <p:cxnSp>
        <p:nvCxnSpPr>
          <p:cNvPr id="79" name="Connecteur droit 132"/>
          <p:cNvCxnSpPr>
            <a:cxnSpLocks noChangeShapeType="1"/>
          </p:cNvCxnSpPr>
          <p:nvPr/>
        </p:nvCxnSpPr>
        <p:spPr bwMode="auto">
          <a:xfrm>
            <a:off x="4872128" y="1982059"/>
            <a:ext cx="0" cy="720000"/>
          </a:xfrm>
          <a:prstGeom prst="line">
            <a:avLst/>
          </a:prstGeom>
          <a:noFill/>
          <a:ln w="3175">
            <a:solidFill>
              <a:schemeClr val="accent5"/>
            </a:solidFill>
            <a:prstDash val="dash"/>
            <a:bevel/>
            <a:headEnd type="none" w="sm" len="sm"/>
            <a:tailEnd type="none" w="sm" len="sm"/>
          </a:ln>
        </p:spPr>
      </p:cxnSp>
      <p:sp>
        <p:nvSpPr>
          <p:cNvPr id="80" name="Rectangle 61"/>
          <p:cNvSpPr>
            <a:spLocks noChangeArrowheads="1"/>
          </p:cNvSpPr>
          <p:nvPr/>
        </p:nvSpPr>
        <p:spPr bwMode="auto">
          <a:xfrm>
            <a:off x="3908251" y="1551150"/>
            <a:ext cx="1063329" cy="579241"/>
          </a:xfrm>
          <a:prstGeom prst="rect">
            <a:avLst/>
          </a:prstGeom>
          <a:solidFill>
            <a:schemeClr val="accent2">
              <a:lumMod val="20000"/>
              <a:lumOff val="80000"/>
            </a:schemeClr>
          </a:solidFill>
          <a:ln w="9525" algn="ctr">
            <a:noFill/>
            <a:miter lim="800000"/>
            <a:headEnd/>
            <a:tailEnd/>
          </a:ln>
        </p:spPr>
        <p:txBody>
          <a:bodyPr lIns="36000" tIns="38100" rIns="36000" bIns="38100" anchor="ctr"/>
          <a:lstStyle/>
          <a:p>
            <a:pPr algn="ctr" defTabSz="785813">
              <a:buClr>
                <a:srgbClr val="FFFFFF"/>
              </a:buClr>
            </a:pPr>
            <a:r>
              <a:rPr lang="fr-FR" sz="700" b="1" dirty="0" smtClean="0">
                <a:solidFill>
                  <a:schemeClr val="accent2"/>
                </a:solidFill>
                <a:latin typeface="+mj-lt"/>
                <a:cs typeface="Calibri" panose="020F0502020204030204" pitchFamily="34" charset="0"/>
              </a:rPr>
              <a:t>23 janvier – Réunion de synthèse contrôle interne</a:t>
            </a:r>
            <a:endParaRPr lang="fr-FR" sz="700" b="1" dirty="0">
              <a:solidFill>
                <a:schemeClr val="accent2"/>
              </a:solidFill>
              <a:latin typeface="+mj-lt"/>
              <a:cs typeface="Calibri" panose="020F0502020204030204" pitchFamily="34" charset="0"/>
            </a:endParaRPr>
          </a:p>
        </p:txBody>
      </p:sp>
      <p:sp>
        <p:nvSpPr>
          <p:cNvPr id="81" name="Oval 90"/>
          <p:cNvSpPr>
            <a:spLocks noChangeArrowheads="1"/>
          </p:cNvSpPr>
          <p:nvPr/>
        </p:nvSpPr>
        <p:spPr bwMode="auto">
          <a:xfrm>
            <a:off x="4820679" y="2655667"/>
            <a:ext cx="104106" cy="106459"/>
          </a:xfrm>
          <a:prstGeom prst="ellipse">
            <a:avLst/>
          </a:prstGeom>
          <a:solidFill>
            <a:schemeClr val="accent2"/>
          </a:solidFill>
          <a:ln w="25400" algn="ctr">
            <a:noFill/>
            <a:round/>
            <a:headEnd/>
            <a:tailEnd/>
          </a:ln>
          <a:effectLst/>
        </p:spPr>
        <p:txBody>
          <a:bodyPr wrap="none" anchor="ctr"/>
          <a:lstStyle/>
          <a:p>
            <a:pPr>
              <a:defRPr/>
            </a:pPr>
            <a:endParaRPr lang="en-US" kern="0">
              <a:solidFill>
                <a:srgbClr val="747678"/>
              </a:solidFill>
              <a:latin typeface="+mj-lt"/>
              <a:cs typeface="Calibri" panose="020F0502020204030204" pitchFamily="34" charset="0"/>
            </a:endParaRPr>
          </a:p>
        </p:txBody>
      </p:sp>
      <p:cxnSp>
        <p:nvCxnSpPr>
          <p:cNvPr id="72" name="Connecteur droit 132"/>
          <p:cNvCxnSpPr>
            <a:cxnSpLocks noChangeShapeType="1"/>
          </p:cNvCxnSpPr>
          <p:nvPr/>
        </p:nvCxnSpPr>
        <p:spPr bwMode="auto">
          <a:xfrm>
            <a:off x="8602627" y="1460651"/>
            <a:ext cx="0" cy="1224000"/>
          </a:xfrm>
          <a:prstGeom prst="line">
            <a:avLst/>
          </a:prstGeom>
          <a:noFill/>
          <a:ln w="3175">
            <a:solidFill>
              <a:schemeClr val="accent5"/>
            </a:solidFill>
            <a:prstDash val="dash"/>
            <a:bevel/>
            <a:headEnd type="none" w="sm" len="sm"/>
            <a:tailEnd type="none" w="sm" len="sm"/>
          </a:ln>
        </p:spPr>
      </p:cxnSp>
      <p:sp>
        <p:nvSpPr>
          <p:cNvPr id="73" name="Rectangle 61"/>
          <p:cNvSpPr>
            <a:spLocks noChangeArrowheads="1"/>
          </p:cNvSpPr>
          <p:nvPr/>
        </p:nvSpPr>
        <p:spPr bwMode="auto">
          <a:xfrm>
            <a:off x="8496869" y="902942"/>
            <a:ext cx="972245" cy="579241"/>
          </a:xfrm>
          <a:prstGeom prst="rect">
            <a:avLst/>
          </a:prstGeom>
          <a:solidFill>
            <a:schemeClr val="accent2">
              <a:lumMod val="20000"/>
              <a:lumOff val="80000"/>
            </a:schemeClr>
          </a:solidFill>
          <a:ln w="9525" algn="ctr">
            <a:noFill/>
            <a:miter lim="800000"/>
            <a:headEnd/>
            <a:tailEnd/>
          </a:ln>
        </p:spPr>
        <p:txBody>
          <a:bodyPr lIns="36000" tIns="38100" rIns="36000" bIns="38100" anchor="ctr"/>
          <a:lstStyle/>
          <a:p>
            <a:pPr algn="ctr" defTabSz="785813">
              <a:buClr>
                <a:srgbClr val="FFFFFF"/>
              </a:buClr>
            </a:pPr>
            <a:r>
              <a:rPr lang="fr-FR" sz="700" b="1" dirty="0">
                <a:solidFill>
                  <a:schemeClr val="accent2"/>
                </a:solidFill>
                <a:latin typeface="+mj-lt"/>
                <a:cs typeface="Calibri" panose="020F0502020204030204" pitchFamily="34" charset="0"/>
              </a:rPr>
              <a:t>M</a:t>
            </a:r>
            <a:r>
              <a:rPr lang="fr-FR" sz="700" b="1" dirty="0" smtClean="0">
                <a:solidFill>
                  <a:schemeClr val="accent2"/>
                </a:solidFill>
                <a:latin typeface="+mj-lt"/>
                <a:cs typeface="Calibri" panose="020F0502020204030204" pitchFamily="34" charset="0"/>
              </a:rPr>
              <a:t>ai – Comité d’audit sur les comptes 2019</a:t>
            </a:r>
            <a:endParaRPr lang="fr-FR" sz="700" b="1" dirty="0">
              <a:solidFill>
                <a:schemeClr val="accent2"/>
              </a:solidFill>
              <a:latin typeface="+mj-lt"/>
              <a:cs typeface="Calibri" panose="020F0502020204030204" pitchFamily="34" charset="0"/>
            </a:endParaRPr>
          </a:p>
        </p:txBody>
      </p:sp>
      <p:sp>
        <p:nvSpPr>
          <p:cNvPr id="74" name="Oval 90"/>
          <p:cNvSpPr>
            <a:spLocks noChangeArrowheads="1"/>
          </p:cNvSpPr>
          <p:nvPr/>
        </p:nvSpPr>
        <p:spPr bwMode="auto">
          <a:xfrm>
            <a:off x="8544859" y="2655667"/>
            <a:ext cx="104106" cy="106459"/>
          </a:xfrm>
          <a:prstGeom prst="ellipse">
            <a:avLst/>
          </a:prstGeom>
          <a:solidFill>
            <a:schemeClr val="accent2"/>
          </a:solidFill>
          <a:ln w="25400" algn="ctr">
            <a:noFill/>
            <a:round/>
            <a:headEnd/>
            <a:tailEnd/>
          </a:ln>
          <a:effectLst/>
        </p:spPr>
        <p:txBody>
          <a:bodyPr wrap="none" anchor="ctr"/>
          <a:lstStyle/>
          <a:p>
            <a:pPr>
              <a:defRPr/>
            </a:pPr>
            <a:endParaRPr lang="en-US" kern="0">
              <a:solidFill>
                <a:srgbClr val="747678"/>
              </a:solidFill>
              <a:latin typeface="+mj-lt"/>
              <a:cs typeface="Calibri" panose="020F0502020204030204" pitchFamily="34" charset="0"/>
            </a:endParaRPr>
          </a:p>
        </p:txBody>
      </p:sp>
    </p:spTree>
    <p:extLst>
      <p:ext uri="{BB962C8B-B14F-4D97-AF65-F5344CB8AC3E}">
        <p14:creationId xmlns:p14="http://schemas.microsoft.com/office/powerpoint/2010/main" val="369959706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 name="ZoneTexte 44"/>
          <p:cNvSpPr txBox="1"/>
          <p:nvPr/>
        </p:nvSpPr>
        <p:spPr>
          <a:xfrm>
            <a:off x="876730" y="1286995"/>
            <a:ext cx="4360158" cy="338554"/>
          </a:xfrm>
          <a:prstGeom prst="rect">
            <a:avLst/>
          </a:prstGeom>
          <a:noFill/>
        </p:spPr>
        <p:txBody>
          <a:bodyPr wrap="square" lIns="0" rIns="0" rtlCol="0">
            <a:spAutoFit/>
          </a:bodyPr>
          <a:lstStyle/>
          <a:p>
            <a:pPr algn="just"/>
            <a:r>
              <a:rPr lang="fr-FR" sz="1600" b="1" dirty="0">
                <a:solidFill>
                  <a:srgbClr val="003087"/>
                </a:solidFill>
                <a:latin typeface="Univers LT Std 45 Light"/>
                <a:cs typeface="Univers LT Std 45 Light"/>
              </a:rPr>
              <a:t>Les 4 étapes de la démarche d’audit</a:t>
            </a:r>
          </a:p>
        </p:txBody>
      </p:sp>
      <p:sp>
        <p:nvSpPr>
          <p:cNvPr id="46" name="Oval 14"/>
          <p:cNvSpPr>
            <a:spLocks noChangeAspect="1" noChangeArrowheads="1"/>
          </p:cNvSpPr>
          <p:nvPr/>
        </p:nvSpPr>
        <p:spPr bwMode="auto">
          <a:xfrm>
            <a:off x="236463" y="2089552"/>
            <a:ext cx="10212053" cy="4674241"/>
          </a:xfrm>
          <a:prstGeom prst="ellipse">
            <a:avLst/>
          </a:prstGeom>
          <a:noFill/>
          <a:ln w="25400">
            <a:solidFill>
              <a:srgbClr val="1F497D">
                <a:alpha val="50195"/>
              </a:srgbClr>
            </a:solidFill>
            <a:round/>
            <a:headEnd/>
            <a:tailEnd/>
          </a:ln>
        </p:spPr>
        <p:txBody>
          <a:bodyPr wrap="none" anchor="ctr"/>
          <a:lstStyle/>
          <a:p>
            <a:pPr marL="0" marR="0" lvl="0" indent="0" algn="ctr" defTabSz="457200" eaLnBrk="0" fontAlgn="auto" latinLnBrk="0" hangingPunct="0">
              <a:lnSpc>
                <a:spcPct val="100000"/>
              </a:lnSpc>
              <a:spcBef>
                <a:spcPts val="0"/>
              </a:spcBef>
              <a:spcAft>
                <a:spcPts val="0"/>
              </a:spcAft>
              <a:buClrTx/>
              <a:buSzTx/>
              <a:buFontTx/>
              <a:buNone/>
              <a:tabLst/>
              <a:defRPr/>
            </a:pPr>
            <a:endParaRPr kumimoji="0" lang="fr-FR" sz="971" b="1" i="0" u="none" strike="noStrike" kern="0" cap="none" spc="0" normalizeH="0" baseline="0" noProof="0" smtClean="0">
              <a:ln>
                <a:noFill/>
              </a:ln>
              <a:solidFill>
                <a:srgbClr val="000000"/>
              </a:solidFill>
              <a:effectLst/>
              <a:uLnTx/>
              <a:uFillTx/>
              <a:latin typeface="Univers 45 Light" pitchFamily="2" charset="0"/>
            </a:endParaRPr>
          </a:p>
        </p:txBody>
      </p:sp>
      <p:sp>
        <p:nvSpPr>
          <p:cNvPr id="47" name="Oval 15"/>
          <p:cNvSpPr>
            <a:spLocks noChangeAspect="1" noChangeArrowheads="1"/>
          </p:cNvSpPr>
          <p:nvPr/>
        </p:nvSpPr>
        <p:spPr bwMode="auto">
          <a:xfrm>
            <a:off x="378293" y="2230061"/>
            <a:ext cx="9927378" cy="4403520"/>
          </a:xfrm>
          <a:prstGeom prst="ellipse">
            <a:avLst/>
          </a:prstGeom>
          <a:solidFill>
            <a:srgbClr val="EEECE1">
              <a:alpha val="50196"/>
            </a:srgbClr>
          </a:solidFill>
          <a:ln w="9525">
            <a:noFill/>
            <a:round/>
            <a:headEnd/>
            <a:tailEnd/>
          </a:ln>
        </p:spPr>
        <p:txBody>
          <a:bodyPr wrap="none" anchor="ctr"/>
          <a:lstStyle/>
          <a:p>
            <a:pPr marL="0" marR="0" lvl="0" indent="0" algn="ctr" defTabSz="457200" eaLnBrk="0" fontAlgn="auto" latinLnBrk="0" hangingPunct="0">
              <a:lnSpc>
                <a:spcPct val="100000"/>
              </a:lnSpc>
              <a:spcBef>
                <a:spcPts val="0"/>
              </a:spcBef>
              <a:spcAft>
                <a:spcPts val="0"/>
              </a:spcAft>
              <a:buClrTx/>
              <a:buSzTx/>
              <a:buFontTx/>
              <a:buNone/>
              <a:tabLst/>
              <a:defRPr/>
            </a:pPr>
            <a:endParaRPr kumimoji="0" lang="fr-FR" sz="971" b="1" i="0" u="none" strike="noStrike" kern="0" cap="none" spc="0" normalizeH="0" baseline="0" noProof="0" smtClean="0">
              <a:ln>
                <a:noFill/>
              </a:ln>
              <a:solidFill>
                <a:srgbClr val="00338D"/>
              </a:solidFill>
              <a:effectLst/>
              <a:uLnTx/>
              <a:uFillTx/>
              <a:latin typeface="Univers 45 Light" pitchFamily="2" charset="0"/>
            </a:endParaRPr>
          </a:p>
        </p:txBody>
      </p:sp>
      <p:sp>
        <p:nvSpPr>
          <p:cNvPr id="48" name="Oval 23"/>
          <p:cNvSpPr>
            <a:spLocks noChangeAspect="1" noChangeArrowheads="1"/>
          </p:cNvSpPr>
          <p:nvPr/>
        </p:nvSpPr>
        <p:spPr bwMode="auto">
          <a:xfrm>
            <a:off x="3754129" y="3683051"/>
            <a:ext cx="3193836" cy="1483832"/>
          </a:xfrm>
          <a:prstGeom prst="ellipse">
            <a:avLst/>
          </a:prstGeom>
          <a:solidFill>
            <a:srgbClr val="BC204B"/>
          </a:solidFill>
          <a:ln w="9525">
            <a:noFill/>
            <a:round/>
            <a:headEnd/>
            <a:tailEnd/>
          </a:ln>
        </p:spPr>
        <p:txBody>
          <a:bodyPr wrap="none" anchor="ctr"/>
          <a:lstStyle/>
          <a:p>
            <a:pPr marL="0" marR="0" lvl="0" indent="0" algn="ctr" defTabSz="457200" eaLnBrk="0" fontAlgn="auto" latinLnBrk="0" hangingPunct="0">
              <a:lnSpc>
                <a:spcPct val="100000"/>
              </a:lnSpc>
              <a:spcBef>
                <a:spcPts val="0"/>
              </a:spcBef>
              <a:spcAft>
                <a:spcPts val="0"/>
              </a:spcAft>
              <a:buClrTx/>
              <a:buSzTx/>
              <a:buFontTx/>
              <a:buNone/>
              <a:tabLst/>
              <a:defRPr/>
            </a:pPr>
            <a:r>
              <a:rPr kumimoji="0" lang="fr-FR" sz="1295" b="1" i="0" u="none" strike="noStrike" kern="0" cap="none" spc="0" normalizeH="0" baseline="0" noProof="0" smtClean="0">
                <a:ln>
                  <a:noFill/>
                </a:ln>
                <a:solidFill>
                  <a:srgbClr val="FFFFFF"/>
                </a:solidFill>
                <a:effectLst/>
                <a:uLnTx/>
                <a:uFillTx/>
              </a:rPr>
              <a:t>Anticipation</a:t>
            </a:r>
            <a:br>
              <a:rPr kumimoji="0" lang="fr-FR" sz="1295" b="1" i="0" u="none" strike="noStrike" kern="0" cap="none" spc="0" normalizeH="0" baseline="0" noProof="0" smtClean="0">
                <a:ln>
                  <a:noFill/>
                </a:ln>
                <a:solidFill>
                  <a:srgbClr val="FFFFFF"/>
                </a:solidFill>
                <a:effectLst/>
                <a:uLnTx/>
                <a:uFillTx/>
              </a:rPr>
            </a:br>
            <a:r>
              <a:rPr kumimoji="0" lang="fr-FR" sz="1295" b="1" i="0" u="none" strike="noStrike" kern="0" cap="none" spc="0" normalizeH="0" baseline="0" noProof="0" smtClean="0">
                <a:ln>
                  <a:noFill/>
                </a:ln>
                <a:solidFill>
                  <a:srgbClr val="FFFFFF"/>
                </a:solidFill>
                <a:effectLst/>
                <a:uLnTx/>
                <a:uFillTx/>
              </a:rPr>
              <a:t> permanente</a:t>
            </a:r>
          </a:p>
        </p:txBody>
      </p:sp>
      <p:sp>
        <p:nvSpPr>
          <p:cNvPr id="49" name="Text Box 29"/>
          <p:cNvSpPr txBox="1">
            <a:spLocks noChangeAspect="1" noChangeArrowheads="1"/>
          </p:cNvSpPr>
          <p:nvPr/>
        </p:nvSpPr>
        <p:spPr bwMode="auto">
          <a:xfrm>
            <a:off x="6901702" y="3520267"/>
            <a:ext cx="2873425" cy="1819472"/>
          </a:xfrm>
          <a:prstGeom prst="rect">
            <a:avLst/>
          </a:prstGeom>
          <a:noFill/>
          <a:ln w="25400" algn="ctr">
            <a:noFill/>
            <a:miter lim="800000"/>
            <a:headEnd/>
            <a:tailEnd/>
          </a:ln>
        </p:spPr>
        <p:txBody>
          <a:bodyPr>
            <a:spAutoFit/>
          </a:bodyPr>
          <a:lstStyle/>
          <a:p>
            <a:pPr marL="0" marR="0" lvl="0" indent="0" defTabSz="457200" eaLnBrk="1" fontAlgn="auto" latinLnBrk="0" hangingPunct="1">
              <a:lnSpc>
                <a:spcPct val="100000"/>
              </a:lnSpc>
              <a:spcBef>
                <a:spcPct val="50000"/>
              </a:spcBef>
              <a:spcAft>
                <a:spcPts val="0"/>
              </a:spcAft>
              <a:buClrTx/>
              <a:buSzTx/>
              <a:buFontTx/>
              <a:buNone/>
              <a:tabLst/>
              <a:defRPr/>
            </a:pPr>
            <a:r>
              <a:rPr kumimoji="0" lang="fr-FR" sz="1079" b="1" i="0" u="none" strike="noStrike" kern="0" cap="none" spc="0" normalizeH="0" baseline="0" noProof="0" dirty="0">
                <a:ln>
                  <a:noFill/>
                </a:ln>
                <a:solidFill>
                  <a:srgbClr val="0091DA"/>
                </a:solidFill>
                <a:effectLst/>
                <a:uLnTx/>
                <a:uFillTx/>
              </a:rPr>
              <a:t>2. Évaluation du contrôle </a:t>
            </a:r>
            <a:br>
              <a:rPr kumimoji="0" lang="fr-FR" sz="1079" b="1" i="0" u="none" strike="noStrike" kern="0" cap="none" spc="0" normalizeH="0" baseline="0" noProof="0" dirty="0">
                <a:ln>
                  <a:noFill/>
                </a:ln>
                <a:solidFill>
                  <a:srgbClr val="0091DA"/>
                </a:solidFill>
                <a:effectLst/>
                <a:uLnTx/>
                <a:uFillTx/>
              </a:rPr>
            </a:br>
            <a:r>
              <a:rPr kumimoji="0" lang="fr-FR" sz="1079" b="1" i="0" u="none" strike="noStrike" kern="0" cap="none" spc="0" normalizeH="0" baseline="0" noProof="0" dirty="0">
                <a:ln>
                  <a:noFill/>
                </a:ln>
                <a:solidFill>
                  <a:srgbClr val="0091DA"/>
                </a:solidFill>
                <a:effectLst/>
                <a:uLnTx/>
                <a:uFillTx/>
              </a:rPr>
              <a:t>interne et des systèmes d’information</a:t>
            </a:r>
          </a:p>
          <a:p>
            <a:pPr marL="195326" marR="0" lvl="0" indent="-92523" defTabSz="457200" eaLnBrk="1" fontAlgn="auto" latinLnBrk="0" hangingPunct="1">
              <a:lnSpc>
                <a:spcPct val="80000"/>
              </a:lnSpc>
              <a:spcBef>
                <a:spcPct val="10000"/>
              </a:spcBef>
              <a:spcAft>
                <a:spcPts val="0"/>
              </a:spcAft>
              <a:buClrTx/>
              <a:buSzTx/>
              <a:buFont typeface="Arial" pitchFamily="34" charset="0"/>
              <a:buChar char="•"/>
              <a:tabLst/>
              <a:defRPr/>
            </a:pPr>
            <a:r>
              <a:rPr kumimoji="0" lang="fr-FR" sz="1079" b="0" i="0" u="none" strike="noStrike" kern="0" cap="none" spc="0" normalizeH="0" baseline="0" noProof="0" dirty="0">
                <a:ln>
                  <a:noFill/>
                </a:ln>
                <a:solidFill>
                  <a:srgbClr val="1F497D"/>
                </a:solidFill>
                <a:effectLst/>
                <a:uLnTx/>
                <a:uFillTx/>
              </a:rPr>
              <a:t>Mettre à jour notre connaissance des systèmes comptables, activités de </a:t>
            </a:r>
            <a:r>
              <a:rPr kumimoji="0" lang="fr-FR" sz="1079" b="0" i="0" u="none" strike="noStrike" kern="0" cap="none" spc="0" normalizeH="0" baseline="0" noProof="0" dirty="0" err="1">
                <a:ln>
                  <a:noFill/>
                </a:ln>
                <a:solidFill>
                  <a:srgbClr val="1F497D"/>
                </a:solidFill>
                <a:effectLst/>
                <a:uLnTx/>
                <a:uFillTx/>
              </a:rPr>
              <a:t>reporting</a:t>
            </a:r>
            <a:r>
              <a:rPr kumimoji="0" lang="fr-FR" sz="1079" b="0" i="0" u="none" strike="noStrike" kern="0" cap="none" spc="0" normalizeH="0" baseline="0" noProof="0" dirty="0">
                <a:ln>
                  <a:noFill/>
                </a:ln>
                <a:solidFill>
                  <a:srgbClr val="1F497D"/>
                </a:solidFill>
                <a:effectLst/>
                <a:uLnTx/>
                <a:uFillTx/>
              </a:rPr>
              <a:t> et systèmes d’information</a:t>
            </a:r>
          </a:p>
          <a:p>
            <a:pPr marL="195326" marR="0" lvl="0" indent="-92523" defTabSz="457200" eaLnBrk="1" fontAlgn="auto" latinLnBrk="0" hangingPunct="1">
              <a:lnSpc>
                <a:spcPct val="80000"/>
              </a:lnSpc>
              <a:spcBef>
                <a:spcPct val="10000"/>
              </a:spcBef>
              <a:spcAft>
                <a:spcPts val="0"/>
              </a:spcAft>
              <a:buClrTx/>
              <a:buSzTx/>
              <a:buFont typeface="Arial" pitchFamily="34" charset="0"/>
              <a:buChar char="•"/>
              <a:tabLst/>
              <a:defRPr/>
            </a:pPr>
            <a:r>
              <a:rPr kumimoji="0" lang="fr-FR" sz="1079" b="0" i="0" u="none" strike="noStrike" kern="0" cap="none" spc="0" normalizeH="0" baseline="0" noProof="0" dirty="0">
                <a:ln>
                  <a:noFill/>
                </a:ln>
                <a:solidFill>
                  <a:srgbClr val="1F497D"/>
                </a:solidFill>
                <a:effectLst/>
                <a:uLnTx/>
                <a:uFillTx/>
              </a:rPr>
              <a:t>Évaluer la conception et l’application des contrôles clés, notamment au regard des faiblesses identifiées en </a:t>
            </a:r>
            <a:r>
              <a:rPr kumimoji="0" lang="fr-FR" sz="1079" b="0" i="0" u="none" strike="noStrike" kern="0" cap="none" spc="0" normalizeH="0" baseline="0" noProof="0" dirty="0" smtClean="0">
                <a:ln>
                  <a:noFill/>
                </a:ln>
                <a:solidFill>
                  <a:srgbClr val="1F497D"/>
                </a:solidFill>
                <a:effectLst/>
                <a:uLnTx/>
                <a:uFillTx/>
              </a:rPr>
              <a:t>2018, </a:t>
            </a:r>
            <a:r>
              <a:rPr kumimoji="0" lang="fr-FR" sz="1079" b="0" i="0" u="none" strike="noStrike" kern="0" cap="none" spc="0" normalizeH="0" baseline="0" noProof="0" dirty="0">
                <a:ln>
                  <a:noFill/>
                </a:ln>
                <a:solidFill>
                  <a:srgbClr val="1F497D"/>
                </a:solidFill>
                <a:effectLst/>
                <a:uLnTx/>
                <a:uFillTx/>
              </a:rPr>
              <a:t>et des plans d’actions mis en œuvre par le management.</a:t>
            </a:r>
          </a:p>
          <a:p>
            <a:pPr marL="195326" marR="0" lvl="0" indent="-92523" defTabSz="457200" eaLnBrk="1" fontAlgn="auto" latinLnBrk="0" hangingPunct="1">
              <a:lnSpc>
                <a:spcPct val="80000"/>
              </a:lnSpc>
              <a:spcBef>
                <a:spcPct val="10000"/>
              </a:spcBef>
              <a:spcAft>
                <a:spcPts val="0"/>
              </a:spcAft>
              <a:buClrTx/>
              <a:buSzTx/>
              <a:buFont typeface="Arial" pitchFamily="34" charset="0"/>
              <a:buChar char="•"/>
              <a:tabLst/>
              <a:defRPr/>
            </a:pPr>
            <a:r>
              <a:rPr kumimoji="0" lang="fr-FR" sz="1079" b="0" i="0" u="none" strike="noStrike" kern="0" cap="none" spc="0" normalizeH="0" baseline="0" noProof="0" dirty="0">
                <a:ln>
                  <a:noFill/>
                </a:ln>
                <a:solidFill>
                  <a:srgbClr val="1F497D"/>
                </a:solidFill>
                <a:effectLst/>
                <a:uLnTx/>
                <a:uFillTx/>
              </a:rPr>
              <a:t>Tester l’efficacité opérationnelle </a:t>
            </a:r>
            <a:br>
              <a:rPr kumimoji="0" lang="fr-FR" sz="1079" b="0" i="0" u="none" strike="noStrike" kern="0" cap="none" spc="0" normalizeH="0" baseline="0" noProof="0" dirty="0">
                <a:ln>
                  <a:noFill/>
                </a:ln>
                <a:solidFill>
                  <a:srgbClr val="1F497D"/>
                </a:solidFill>
                <a:effectLst/>
                <a:uLnTx/>
                <a:uFillTx/>
              </a:rPr>
            </a:br>
            <a:r>
              <a:rPr kumimoji="0" lang="fr-FR" sz="1079" b="0" i="0" u="none" strike="noStrike" kern="0" cap="none" spc="0" normalizeH="0" baseline="0" noProof="0" dirty="0">
                <a:ln>
                  <a:noFill/>
                </a:ln>
                <a:solidFill>
                  <a:srgbClr val="1F497D"/>
                </a:solidFill>
                <a:effectLst/>
                <a:uLnTx/>
                <a:uFillTx/>
              </a:rPr>
              <a:t>des contrôles retenus</a:t>
            </a:r>
          </a:p>
          <a:p>
            <a:pPr marL="195326" marR="0" lvl="0" indent="-92523" defTabSz="457200" eaLnBrk="1" fontAlgn="auto" latinLnBrk="0" hangingPunct="1">
              <a:lnSpc>
                <a:spcPct val="80000"/>
              </a:lnSpc>
              <a:spcBef>
                <a:spcPct val="10000"/>
              </a:spcBef>
              <a:spcAft>
                <a:spcPts val="0"/>
              </a:spcAft>
              <a:buClrTx/>
              <a:buSzTx/>
              <a:buFont typeface="Arial" pitchFamily="34" charset="0"/>
              <a:buChar char="•"/>
              <a:tabLst/>
              <a:defRPr/>
            </a:pPr>
            <a:r>
              <a:rPr kumimoji="0" lang="fr-FR" sz="1079" b="0" i="0" u="none" strike="noStrike" kern="0" cap="none" spc="0" normalizeH="0" baseline="0" noProof="0" dirty="0">
                <a:ln>
                  <a:noFill/>
                </a:ln>
                <a:solidFill>
                  <a:srgbClr val="1F497D"/>
                </a:solidFill>
                <a:effectLst/>
                <a:uLnTx/>
                <a:uFillTx/>
              </a:rPr>
              <a:t>Évaluer le </a:t>
            </a:r>
            <a:r>
              <a:rPr kumimoji="0" lang="fr-FR" sz="1079" b="0" i="0" u="none" strike="noStrike" kern="0" cap="none" spc="0" normalizeH="0" baseline="0" noProof="0" dirty="0" smtClean="0">
                <a:ln>
                  <a:noFill/>
                </a:ln>
                <a:solidFill>
                  <a:srgbClr val="1F497D"/>
                </a:solidFill>
                <a:effectLst/>
                <a:uLnTx/>
                <a:uFillTx/>
              </a:rPr>
              <a:t>risque</a:t>
            </a:r>
            <a:r>
              <a:rPr lang="fr-FR" sz="1079" kern="0" dirty="0">
                <a:solidFill>
                  <a:srgbClr val="1F497D"/>
                </a:solidFill>
              </a:rPr>
              <a:t> </a:t>
            </a:r>
            <a:r>
              <a:rPr kumimoji="0" lang="fr-FR" sz="1079" b="0" i="0" u="none" strike="noStrike" kern="0" cap="none" spc="0" normalizeH="0" baseline="0" noProof="0" dirty="0" smtClean="0">
                <a:ln>
                  <a:noFill/>
                </a:ln>
                <a:solidFill>
                  <a:srgbClr val="1F497D"/>
                </a:solidFill>
                <a:effectLst/>
                <a:uLnTx/>
                <a:uFillTx/>
              </a:rPr>
              <a:t>de </a:t>
            </a:r>
            <a:r>
              <a:rPr kumimoji="0" lang="fr-FR" sz="1079" b="0" i="0" u="none" strike="noStrike" kern="0" cap="none" spc="0" normalizeH="0" baseline="0" noProof="0" dirty="0">
                <a:ln>
                  <a:noFill/>
                </a:ln>
                <a:solidFill>
                  <a:srgbClr val="1F497D"/>
                </a:solidFill>
                <a:effectLst/>
                <a:uLnTx/>
                <a:uFillTx/>
              </a:rPr>
              <a:t>contrôle</a:t>
            </a:r>
          </a:p>
        </p:txBody>
      </p:sp>
      <p:sp>
        <p:nvSpPr>
          <p:cNvPr id="50" name="Text Box 23"/>
          <p:cNvSpPr txBox="1">
            <a:spLocks noChangeArrowheads="1"/>
          </p:cNvSpPr>
          <p:nvPr/>
        </p:nvSpPr>
        <p:spPr bwMode="auto">
          <a:xfrm>
            <a:off x="2522182" y="1623532"/>
            <a:ext cx="5762271" cy="332142"/>
          </a:xfrm>
          <a:prstGeom prst="rect">
            <a:avLst/>
          </a:prstGeom>
          <a:noFill/>
          <a:ln w="6350">
            <a:noFill/>
            <a:miter lim="800000"/>
            <a:headEnd/>
            <a:tailEnd/>
          </a:ln>
        </p:spPr>
        <p:txBody>
          <a:bodyPr lIns="0" tIns="0" rIns="0" bIns="0">
            <a:spAutoFit/>
          </a:bodyPr>
          <a:lstStyle/>
          <a:p>
            <a:pPr marL="0" marR="0" lvl="0" indent="0" algn="ctr" defTabSz="457200" eaLnBrk="1" fontAlgn="auto" latinLnBrk="0" hangingPunct="1">
              <a:lnSpc>
                <a:spcPct val="100000"/>
              </a:lnSpc>
              <a:spcBef>
                <a:spcPts val="0"/>
              </a:spcBef>
              <a:spcAft>
                <a:spcPts val="0"/>
              </a:spcAft>
              <a:buClrTx/>
              <a:buSzTx/>
              <a:buFontTx/>
              <a:buNone/>
              <a:tabLst/>
              <a:defRPr/>
            </a:pPr>
            <a:r>
              <a:rPr kumimoji="0" lang="fr-FR" sz="1079" b="1" i="0" u="none" strike="noStrike" kern="0" cap="none" spc="0" normalizeH="0" baseline="0" noProof="0" dirty="0" smtClean="0">
                <a:ln>
                  <a:noFill/>
                </a:ln>
                <a:solidFill>
                  <a:srgbClr val="0091DA"/>
                </a:solidFill>
                <a:effectLst/>
                <a:uLnTx/>
                <a:uFillTx/>
              </a:rPr>
              <a:t>Anticipation permanente :</a:t>
            </a:r>
          </a:p>
          <a:p>
            <a:pPr marL="0" marR="0" lvl="0" indent="0" algn="ctr" defTabSz="457200" eaLnBrk="1" fontAlgn="auto" latinLnBrk="0" hangingPunct="1">
              <a:lnSpc>
                <a:spcPct val="100000"/>
              </a:lnSpc>
              <a:spcBef>
                <a:spcPts val="0"/>
              </a:spcBef>
              <a:spcAft>
                <a:spcPts val="0"/>
              </a:spcAft>
              <a:buClrTx/>
              <a:buSzTx/>
              <a:buFontTx/>
              <a:buNone/>
              <a:tabLst/>
              <a:defRPr/>
            </a:pPr>
            <a:r>
              <a:rPr kumimoji="0" lang="fr-FR" sz="1079" b="1" i="0" u="none" strike="noStrike" kern="0" cap="none" spc="0" normalizeH="0" baseline="0" noProof="0" dirty="0" smtClean="0">
                <a:ln>
                  <a:noFill/>
                </a:ln>
                <a:solidFill>
                  <a:srgbClr val="0091DA"/>
                </a:solidFill>
                <a:effectLst/>
                <a:uLnTx/>
                <a:uFillTx/>
              </a:rPr>
              <a:t>Pré-validation des options de clôture</a:t>
            </a:r>
          </a:p>
        </p:txBody>
      </p:sp>
      <p:sp>
        <p:nvSpPr>
          <p:cNvPr id="51" name="Text Box 25"/>
          <p:cNvSpPr txBox="1">
            <a:spLocks noChangeArrowheads="1"/>
          </p:cNvSpPr>
          <p:nvPr/>
        </p:nvSpPr>
        <p:spPr bwMode="auto">
          <a:xfrm>
            <a:off x="272387" y="6333812"/>
            <a:ext cx="2676380" cy="498213"/>
          </a:xfrm>
          <a:prstGeom prst="rect">
            <a:avLst/>
          </a:prstGeom>
          <a:noFill/>
          <a:ln w="6350">
            <a:noFill/>
            <a:miter lim="800000"/>
            <a:headEnd/>
            <a:tailEnd/>
          </a:ln>
        </p:spPr>
        <p:txBody>
          <a:bodyPr lIns="0" tIns="0" rIns="0" bIns="0">
            <a:spAutoFit/>
          </a:bodyPr>
          <a:lstStyle/>
          <a:p>
            <a:pPr marL="0" marR="0" lvl="0" indent="0" algn="ctr" defTabSz="457200" eaLnBrk="1" fontAlgn="auto" latinLnBrk="0" hangingPunct="1">
              <a:lnSpc>
                <a:spcPct val="100000"/>
              </a:lnSpc>
              <a:spcBef>
                <a:spcPts val="0"/>
              </a:spcBef>
              <a:spcAft>
                <a:spcPts val="0"/>
              </a:spcAft>
              <a:buClrTx/>
              <a:buSzTx/>
              <a:buFontTx/>
              <a:buNone/>
              <a:tabLst/>
              <a:defRPr/>
            </a:pPr>
            <a:r>
              <a:rPr kumimoji="0" lang="fr-FR" sz="1079" b="1" i="0" u="none" strike="noStrike" kern="0" cap="none" spc="0" normalizeH="0" baseline="0" noProof="0" dirty="0" smtClean="0">
                <a:ln>
                  <a:noFill/>
                </a:ln>
                <a:solidFill>
                  <a:srgbClr val="0091DA"/>
                </a:solidFill>
                <a:effectLst/>
                <a:uLnTx/>
                <a:uFillTx/>
              </a:rPr>
              <a:t>Anticipation permanente :</a:t>
            </a:r>
          </a:p>
          <a:p>
            <a:pPr marL="0" marR="0" lvl="0" indent="0" algn="ctr" defTabSz="457200" eaLnBrk="1" fontAlgn="auto" latinLnBrk="0" hangingPunct="1">
              <a:lnSpc>
                <a:spcPct val="100000"/>
              </a:lnSpc>
              <a:spcBef>
                <a:spcPts val="0"/>
              </a:spcBef>
              <a:spcAft>
                <a:spcPts val="0"/>
              </a:spcAft>
              <a:buClrTx/>
              <a:buSzTx/>
              <a:buFontTx/>
              <a:buNone/>
              <a:tabLst/>
              <a:defRPr/>
            </a:pPr>
            <a:r>
              <a:rPr kumimoji="0" lang="fr-FR" sz="1079" b="1" i="0" u="none" strike="noStrike" kern="0" cap="none" spc="0" normalizeH="0" baseline="0" noProof="0" dirty="0" smtClean="0">
                <a:ln>
                  <a:noFill/>
                </a:ln>
                <a:solidFill>
                  <a:srgbClr val="0091DA"/>
                </a:solidFill>
                <a:effectLst/>
                <a:uLnTx/>
                <a:uFillTx/>
              </a:rPr>
              <a:t>Restitutions des résultats de notre audit au 31 décembre 2019</a:t>
            </a:r>
          </a:p>
        </p:txBody>
      </p:sp>
      <p:sp>
        <p:nvSpPr>
          <p:cNvPr id="52" name="Text Box 19"/>
          <p:cNvSpPr txBox="1">
            <a:spLocks noChangeAspect="1" noChangeArrowheads="1"/>
          </p:cNvSpPr>
          <p:nvPr/>
        </p:nvSpPr>
        <p:spPr bwMode="auto">
          <a:xfrm>
            <a:off x="1220260" y="3606903"/>
            <a:ext cx="2525906" cy="1254831"/>
          </a:xfrm>
          <a:prstGeom prst="rect">
            <a:avLst/>
          </a:prstGeom>
          <a:noFill/>
          <a:ln w="25400" algn="ctr">
            <a:noFill/>
            <a:miter lim="800000"/>
            <a:headEnd/>
            <a:tailEnd/>
          </a:ln>
        </p:spPr>
        <p:txBody>
          <a:bodyPr wrap="square">
            <a:spAutoFit/>
          </a:bodyPr>
          <a:lstStyle/>
          <a:p>
            <a:pPr marL="195326" marR="0" lvl="0" indent="-195326" defTabSz="457200" eaLnBrk="1" fontAlgn="auto" latinLnBrk="0" hangingPunct="1">
              <a:lnSpc>
                <a:spcPct val="100000"/>
              </a:lnSpc>
              <a:spcBef>
                <a:spcPct val="50000"/>
              </a:spcBef>
              <a:spcAft>
                <a:spcPts val="0"/>
              </a:spcAft>
              <a:buClrTx/>
              <a:buSzTx/>
              <a:buFontTx/>
              <a:buNone/>
              <a:tabLst/>
              <a:defRPr/>
            </a:pPr>
            <a:r>
              <a:rPr kumimoji="0" lang="fr-FR" sz="1079" b="1" i="0" u="none" strike="noStrike" kern="0" cap="none" spc="0" normalizeH="0" baseline="0" noProof="0" dirty="0">
                <a:ln>
                  <a:noFill/>
                </a:ln>
                <a:solidFill>
                  <a:srgbClr val="0091DA"/>
                </a:solidFill>
                <a:effectLst/>
                <a:uLnTx/>
                <a:uFillTx/>
              </a:rPr>
              <a:t>4. Synthèse</a:t>
            </a:r>
            <a:r>
              <a:rPr kumimoji="0" lang="fr-FR" sz="1295" b="1" i="0" u="none" strike="noStrike" kern="0" cap="none" spc="0" normalizeH="0" baseline="0" noProof="0" dirty="0">
                <a:ln>
                  <a:noFill/>
                </a:ln>
                <a:solidFill>
                  <a:srgbClr val="0091DA"/>
                </a:solidFill>
                <a:effectLst/>
                <a:uLnTx/>
                <a:uFillTx/>
              </a:rPr>
              <a:t> </a:t>
            </a:r>
          </a:p>
          <a:p>
            <a:pPr marL="195326" marR="0" lvl="0" indent="-102803" defTabSz="457200" eaLnBrk="1" fontAlgn="auto" latinLnBrk="0" hangingPunct="1">
              <a:lnSpc>
                <a:spcPct val="90000"/>
              </a:lnSpc>
              <a:spcBef>
                <a:spcPct val="10000"/>
              </a:spcBef>
              <a:spcAft>
                <a:spcPts val="0"/>
              </a:spcAft>
              <a:buClrTx/>
              <a:buSzTx/>
              <a:buFont typeface="Arial" pitchFamily="34" charset="0"/>
              <a:buChar char="•"/>
              <a:tabLst/>
              <a:defRPr/>
            </a:pPr>
            <a:r>
              <a:rPr kumimoji="0" lang="fr-FR" sz="1079" b="0" i="0" u="none" strike="noStrike" kern="0" cap="none" spc="0" normalizeH="0" baseline="0" noProof="0" dirty="0">
                <a:ln>
                  <a:noFill/>
                </a:ln>
                <a:solidFill>
                  <a:srgbClr val="1F497D"/>
                </a:solidFill>
                <a:effectLst/>
                <a:uLnTx/>
                <a:uFillTx/>
              </a:rPr>
              <a:t>Mettre en œuvre les procédures de synthèse</a:t>
            </a:r>
          </a:p>
          <a:p>
            <a:pPr marL="195326" marR="0" lvl="0" indent="-102803" defTabSz="457200" eaLnBrk="1" fontAlgn="auto" latinLnBrk="0" hangingPunct="1">
              <a:lnSpc>
                <a:spcPct val="90000"/>
              </a:lnSpc>
              <a:spcBef>
                <a:spcPct val="10000"/>
              </a:spcBef>
              <a:spcAft>
                <a:spcPts val="0"/>
              </a:spcAft>
              <a:buClrTx/>
              <a:buSzTx/>
              <a:buFont typeface="Arial" pitchFamily="34" charset="0"/>
              <a:buChar char="•"/>
              <a:tabLst/>
              <a:defRPr/>
            </a:pPr>
            <a:r>
              <a:rPr kumimoji="0" lang="fr-FR" sz="1079" b="0" i="0" u="none" strike="noStrike" kern="0" cap="none" spc="0" normalizeH="0" baseline="0" noProof="0" dirty="0">
                <a:ln>
                  <a:noFill/>
                </a:ln>
                <a:solidFill>
                  <a:srgbClr val="1F497D"/>
                </a:solidFill>
                <a:effectLst/>
                <a:uLnTx/>
                <a:uFillTx/>
              </a:rPr>
              <a:t>Effectuer une évaluation d’ensemble</a:t>
            </a:r>
          </a:p>
          <a:p>
            <a:pPr marL="195326" marR="0" lvl="0" indent="-102803" defTabSz="457200" eaLnBrk="1" fontAlgn="auto" latinLnBrk="0" hangingPunct="1">
              <a:lnSpc>
                <a:spcPct val="90000"/>
              </a:lnSpc>
              <a:spcBef>
                <a:spcPct val="10000"/>
              </a:spcBef>
              <a:spcAft>
                <a:spcPts val="0"/>
              </a:spcAft>
              <a:buClrTx/>
              <a:buSzTx/>
              <a:buFont typeface="Arial" pitchFamily="34" charset="0"/>
              <a:buChar char="•"/>
              <a:tabLst/>
              <a:defRPr/>
            </a:pPr>
            <a:r>
              <a:rPr kumimoji="0" lang="fr-FR" sz="1079" b="0" i="0" u="none" strike="noStrike" kern="0" cap="none" spc="0" normalizeH="0" baseline="0" noProof="0" dirty="0">
                <a:ln>
                  <a:noFill/>
                </a:ln>
                <a:solidFill>
                  <a:srgbClr val="1F497D"/>
                </a:solidFill>
                <a:effectLst/>
                <a:uLnTx/>
                <a:uFillTx/>
              </a:rPr>
              <a:t>Exprimer une opinion d’audit</a:t>
            </a:r>
          </a:p>
          <a:p>
            <a:pPr marL="195326" marR="0" lvl="0" indent="-102803" defTabSz="457200" eaLnBrk="1" fontAlgn="auto" latinLnBrk="0" hangingPunct="1">
              <a:lnSpc>
                <a:spcPct val="90000"/>
              </a:lnSpc>
              <a:spcBef>
                <a:spcPct val="10000"/>
              </a:spcBef>
              <a:spcAft>
                <a:spcPts val="0"/>
              </a:spcAft>
              <a:buClrTx/>
              <a:buSzTx/>
              <a:buFont typeface="Arial" pitchFamily="34" charset="0"/>
              <a:buChar char="•"/>
              <a:tabLst/>
              <a:defRPr/>
            </a:pPr>
            <a:r>
              <a:rPr kumimoji="0" lang="fr-FR" sz="1079" b="0" i="0" u="none" strike="noStrike" kern="0" cap="none" spc="0" normalizeH="0" baseline="0" noProof="0" dirty="0">
                <a:ln>
                  <a:noFill/>
                </a:ln>
                <a:solidFill>
                  <a:srgbClr val="1F497D"/>
                </a:solidFill>
                <a:effectLst/>
                <a:uLnTx/>
                <a:uFillTx/>
              </a:rPr>
              <a:t>Présentation de nos conclusions au </a:t>
            </a:r>
            <a:r>
              <a:rPr kumimoji="0" lang="fr-FR" sz="1079" b="0" i="0" u="none" strike="noStrike" kern="0" cap="none" spc="0" normalizeH="0" baseline="0" noProof="0" dirty="0" smtClean="0">
                <a:ln>
                  <a:noFill/>
                </a:ln>
                <a:solidFill>
                  <a:srgbClr val="1F497D"/>
                </a:solidFill>
                <a:effectLst/>
                <a:uLnTx/>
                <a:uFillTx/>
              </a:rPr>
              <a:t>Management</a:t>
            </a:r>
            <a:endParaRPr kumimoji="0" lang="fr-FR" sz="1079" b="1" i="0" u="none" strike="noStrike" kern="0" cap="none" spc="0" normalizeH="0" baseline="0" noProof="0" dirty="0">
              <a:ln>
                <a:noFill/>
              </a:ln>
              <a:solidFill>
                <a:srgbClr val="0091DA"/>
              </a:solidFill>
              <a:effectLst/>
              <a:uLnTx/>
              <a:uFillTx/>
            </a:endParaRPr>
          </a:p>
        </p:txBody>
      </p:sp>
      <p:sp>
        <p:nvSpPr>
          <p:cNvPr id="53" name="Text Box 18"/>
          <p:cNvSpPr txBox="1">
            <a:spLocks noChangeAspect="1" noChangeArrowheads="1"/>
          </p:cNvSpPr>
          <p:nvPr/>
        </p:nvSpPr>
        <p:spPr bwMode="auto">
          <a:xfrm>
            <a:off x="3995723" y="2422035"/>
            <a:ext cx="3118318" cy="889474"/>
          </a:xfrm>
          <a:prstGeom prst="rect">
            <a:avLst/>
          </a:prstGeom>
          <a:noFill/>
          <a:ln w="25400" algn="ctr">
            <a:noFill/>
            <a:miter lim="800000"/>
            <a:headEnd/>
            <a:tailEnd/>
          </a:ln>
        </p:spPr>
        <p:txBody>
          <a:bodyPr wrap="square">
            <a:spAutoFit/>
          </a:bodyPr>
          <a:lstStyle/>
          <a:p>
            <a:pPr marL="195326" marR="0" lvl="0" indent="-195326" defTabSz="457200" eaLnBrk="1" fontAlgn="auto" latinLnBrk="0" hangingPunct="1">
              <a:lnSpc>
                <a:spcPct val="100000"/>
              </a:lnSpc>
              <a:spcBef>
                <a:spcPct val="50000"/>
              </a:spcBef>
              <a:spcAft>
                <a:spcPts val="0"/>
              </a:spcAft>
              <a:buClrTx/>
              <a:buSzTx/>
              <a:buFontTx/>
              <a:buAutoNum type="arabicPeriod"/>
              <a:tabLst/>
              <a:defRPr/>
            </a:pPr>
            <a:r>
              <a:rPr kumimoji="0" lang="fr-FR" sz="1079" b="1" i="0" u="none" strike="noStrike" kern="0" cap="none" spc="0" normalizeH="0" baseline="0" noProof="0" dirty="0">
                <a:ln>
                  <a:noFill/>
                </a:ln>
                <a:solidFill>
                  <a:srgbClr val="0091DA"/>
                </a:solidFill>
                <a:effectLst/>
                <a:uLnTx/>
                <a:uFillTx/>
              </a:rPr>
              <a:t>Planning</a:t>
            </a:r>
          </a:p>
          <a:p>
            <a:pPr marL="195326" marR="0" lvl="0" indent="-102803" defTabSz="457200" eaLnBrk="1" fontAlgn="auto" latinLnBrk="0" hangingPunct="1">
              <a:lnSpc>
                <a:spcPct val="90000"/>
              </a:lnSpc>
              <a:spcBef>
                <a:spcPct val="10000"/>
              </a:spcBef>
              <a:spcAft>
                <a:spcPts val="0"/>
              </a:spcAft>
              <a:buClrTx/>
              <a:buSzTx/>
              <a:buFont typeface="Arial" pitchFamily="34" charset="0"/>
              <a:buChar char="•"/>
              <a:tabLst/>
              <a:defRPr/>
            </a:pPr>
            <a:r>
              <a:rPr kumimoji="0" lang="fr-FR" sz="1079" b="0" i="0" u="none" strike="noStrike" kern="0" cap="none" spc="0" normalizeH="0" baseline="0" noProof="0" dirty="0" smtClean="0">
                <a:ln>
                  <a:noFill/>
                </a:ln>
                <a:solidFill>
                  <a:srgbClr val="1F497D"/>
                </a:solidFill>
                <a:effectLst/>
                <a:uLnTx/>
                <a:uFillTx/>
              </a:rPr>
              <a:t>Définir </a:t>
            </a:r>
            <a:r>
              <a:rPr kumimoji="0" lang="fr-FR" sz="1079" b="0" i="0" u="none" strike="noStrike" kern="0" cap="none" spc="0" normalizeH="0" baseline="0" noProof="0" dirty="0">
                <a:ln>
                  <a:noFill/>
                </a:ln>
                <a:solidFill>
                  <a:srgbClr val="1F497D"/>
                </a:solidFill>
                <a:effectLst/>
                <a:uLnTx/>
                <a:uFillTx/>
              </a:rPr>
              <a:t>notre stratégie d’audit, en nous appuyant sur les points d’audit identifiés en </a:t>
            </a:r>
            <a:r>
              <a:rPr kumimoji="0" lang="fr-FR" sz="1079" b="0" i="0" u="none" strike="noStrike" kern="0" cap="none" spc="0" normalizeH="0" baseline="0" noProof="0" dirty="0" smtClean="0">
                <a:ln>
                  <a:noFill/>
                </a:ln>
                <a:solidFill>
                  <a:srgbClr val="1F497D"/>
                </a:solidFill>
                <a:effectLst/>
                <a:uLnTx/>
                <a:uFillTx/>
              </a:rPr>
              <a:t>2018 et </a:t>
            </a:r>
            <a:r>
              <a:rPr kumimoji="0" lang="fr-FR" sz="1079" b="0" i="0" u="none" strike="noStrike" kern="0" cap="none" spc="0" normalizeH="0" baseline="0" noProof="0" dirty="0">
                <a:ln>
                  <a:noFill/>
                </a:ln>
                <a:solidFill>
                  <a:srgbClr val="1F497D"/>
                </a:solidFill>
                <a:effectLst/>
                <a:uLnTx/>
                <a:uFillTx/>
              </a:rPr>
              <a:t>les faits marquants </a:t>
            </a:r>
            <a:r>
              <a:rPr kumimoji="0" lang="fr-FR" sz="1079" b="0" i="0" u="none" strike="noStrike" kern="0" cap="none" spc="0" normalizeH="0" baseline="0" noProof="0" dirty="0" smtClean="0">
                <a:ln>
                  <a:noFill/>
                </a:ln>
                <a:solidFill>
                  <a:srgbClr val="1F497D"/>
                </a:solidFill>
                <a:effectLst/>
                <a:uLnTx/>
                <a:uFillTx/>
              </a:rPr>
              <a:t>2019.</a:t>
            </a:r>
            <a:endParaRPr kumimoji="0" lang="fr-FR" sz="1079" b="0" i="0" u="none" strike="noStrike" kern="0" cap="none" spc="0" normalizeH="0" baseline="0" noProof="0" dirty="0">
              <a:ln>
                <a:noFill/>
              </a:ln>
              <a:solidFill>
                <a:srgbClr val="1F497D"/>
              </a:solidFill>
              <a:effectLst/>
              <a:uLnTx/>
              <a:uFillTx/>
            </a:endParaRPr>
          </a:p>
          <a:p>
            <a:pPr marL="195326" marR="0" lvl="0" indent="-102803" defTabSz="457200" eaLnBrk="1" fontAlgn="auto" latinLnBrk="0" hangingPunct="1">
              <a:lnSpc>
                <a:spcPct val="90000"/>
              </a:lnSpc>
              <a:spcBef>
                <a:spcPct val="10000"/>
              </a:spcBef>
              <a:spcAft>
                <a:spcPts val="0"/>
              </a:spcAft>
              <a:buClrTx/>
              <a:buSzTx/>
              <a:buFont typeface="Arial" pitchFamily="34" charset="0"/>
              <a:buChar char="•"/>
              <a:tabLst/>
              <a:defRPr/>
            </a:pPr>
            <a:endParaRPr kumimoji="0" lang="fr-FR" sz="1079" b="1" i="0" u="none" strike="noStrike" kern="0" cap="none" spc="0" normalizeH="0" baseline="0" noProof="0" dirty="0">
              <a:ln>
                <a:noFill/>
              </a:ln>
              <a:solidFill>
                <a:srgbClr val="0091DA"/>
              </a:solidFill>
              <a:effectLst/>
              <a:uLnTx/>
              <a:uFillTx/>
            </a:endParaRPr>
          </a:p>
        </p:txBody>
      </p:sp>
      <p:sp>
        <p:nvSpPr>
          <p:cNvPr id="54" name="Text Box 20"/>
          <p:cNvSpPr txBox="1">
            <a:spLocks noChangeAspect="1" noChangeArrowheads="1"/>
          </p:cNvSpPr>
          <p:nvPr/>
        </p:nvSpPr>
        <p:spPr bwMode="auto">
          <a:xfrm>
            <a:off x="3995723" y="5316758"/>
            <a:ext cx="2691801" cy="690189"/>
          </a:xfrm>
          <a:prstGeom prst="rect">
            <a:avLst/>
          </a:prstGeom>
          <a:noFill/>
          <a:ln w="25400" algn="ctr">
            <a:noFill/>
            <a:miter lim="800000"/>
            <a:headEnd/>
            <a:tailEnd/>
          </a:ln>
        </p:spPr>
        <p:txBody>
          <a:bodyPr>
            <a:spAutoFit/>
          </a:bodyPr>
          <a:lstStyle/>
          <a:p>
            <a:pPr marL="195326" marR="0" lvl="0" indent="-195326" defTabSz="457200" eaLnBrk="1" fontAlgn="auto" latinLnBrk="0" hangingPunct="1">
              <a:lnSpc>
                <a:spcPct val="100000"/>
              </a:lnSpc>
              <a:spcBef>
                <a:spcPct val="50000"/>
              </a:spcBef>
              <a:spcAft>
                <a:spcPts val="0"/>
              </a:spcAft>
              <a:buClrTx/>
              <a:buSzTx/>
              <a:buFontTx/>
              <a:buNone/>
              <a:tabLst/>
              <a:defRPr/>
            </a:pPr>
            <a:r>
              <a:rPr kumimoji="0" lang="fr-FR" sz="1079" b="1" i="0" u="none" strike="noStrike" kern="0" cap="none" spc="0" normalizeH="0" baseline="0" noProof="0" dirty="0">
                <a:ln>
                  <a:noFill/>
                </a:ln>
                <a:solidFill>
                  <a:srgbClr val="0091DA"/>
                </a:solidFill>
                <a:effectLst/>
                <a:uLnTx/>
                <a:uFillTx/>
              </a:rPr>
              <a:t>3. Procédures substantives d’audit</a:t>
            </a:r>
          </a:p>
          <a:p>
            <a:pPr marL="195326" marR="0" lvl="0" indent="-102803" defTabSz="457200" eaLnBrk="1" fontAlgn="auto" latinLnBrk="0" hangingPunct="1">
              <a:lnSpc>
                <a:spcPct val="80000"/>
              </a:lnSpc>
              <a:spcBef>
                <a:spcPct val="10000"/>
              </a:spcBef>
              <a:spcAft>
                <a:spcPts val="0"/>
              </a:spcAft>
              <a:buClrTx/>
              <a:buSzTx/>
              <a:buFont typeface="Arial" pitchFamily="34" charset="0"/>
              <a:buChar char="•"/>
              <a:tabLst/>
              <a:defRPr/>
            </a:pPr>
            <a:r>
              <a:rPr kumimoji="0" lang="fr-FR" sz="1079" b="0" i="0" u="none" strike="noStrike" kern="0" cap="none" spc="0" normalizeH="0" baseline="0" noProof="0" dirty="0">
                <a:ln>
                  <a:noFill/>
                </a:ln>
                <a:solidFill>
                  <a:srgbClr val="1F497D"/>
                </a:solidFill>
                <a:effectLst/>
                <a:uLnTx/>
                <a:uFillTx/>
              </a:rPr>
              <a:t>Planifier et réaliser les procédures substantives</a:t>
            </a:r>
          </a:p>
          <a:p>
            <a:pPr marL="195326" marR="0" lvl="0" indent="-102803" defTabSz="457200" eaLnBrk="1" fontAlgn="auto" latinLnBrk="0" hangingPunct="1">
              <a:lnSpc>
                <a:spcPct val="80000"/>
              </a:lnSpc>
              <a:spcBef>
                <a:spcPct val="10000"/>
              </a:spcBef>
              <a:spcAft>
                <a:spcPts val="0"/>
              </a:spcAft>
              <a:buClrTx/>
              <a:buSzTx/>
              <a:buFont typeface="Arial" pitchFamily="34" charset="0"/>
              <a:buChar char="•"/>
              <a:tabLst/>
              <a:defRPr/>
            </a:pPr>
            <a:r>
              <a:rPr kumimoji="0" lang="fr-FR" sz="1079" b="0" i="0" u="none" strike="noStrike" kern="0" cap="none" spc="0" normalizeH="0" baseline="0" noProof="0" dirty="0">
                <a:ln>
                  <a:noFill/>
                </a:ln>
                <a:solidFill>
                  <a:srgbClr val="1F497D"/>
                </a:solidFill>
                <a:effectLst/>
                <a:uLnTx/>
                <a:uFillTx/>
              </a:rPr>
              <a:t>Conclure pour chaque objectif d’audit </a:t>
            </a:r>
          </a:p>
        </p:txBody>
      </p:sp>
      <p:sp>
        <p:nvSpPr>
          <p:cNvPr id="55" name="AutoShape 28"/>
          <p:cNvSpPr>
            <a:spLocks noChangeArrowheads="1"/>
          </p:cNvSpPr>
          <p:nvPr/>
        </p:nvSpPr>
        <p:spPr bwMode="auto">
          <a:xfrm rot="5400000">
            <a:off x="5243957" y="1987611"/>
            <a:ext cx="260442" cy="224459"/>
          </a:xfrm>
          <a:prstGeom prst="triangle">
            <a:avLst>
              <a:gd name="adj" fmla="val 50000"/>
            </a:avLst>
          </a:prstGeom>
          <a:solidFill>
            <a:srgbClr val="4BACC6">
              <a:alpha val="74901"/>
            </a:srgbClr>
          </a:solidFill>
          <a:ln w="6350">
            <a:solidFill>
              <a:srgbClr val="1F497D"/>
            </a:solidFill>
            <a:miter lim="800000"/>
            <a:headEnd/>
            <a:tailEnd/>
          </a:ln>
        </p:spPr>
        <p:txBody>
          <a:bodyPr wrap="none" lIns="0" tIns="0" rIns="0" bIns="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fr-FR" sz="1079" b="1" i="0" u="none" strike="noStrike" kern="0" cap="none" spc="0" normalizeH="0" baseline="0" noProof="0" smtClean="0">
              <a:ln>
                <a:noFill/>
              </a:ln>
              <a:solidFill>
                <a:srgbClr val="000000"/>
              </a:solidFill>
              <a:effectLst/>
              <a:uLnTx/>
              <a:uFillTx/>
              <a:latin typeface="Univers 45 Light" pitchFamily="2" charset="0"/>
            </a:endParaRPr>
          </a:p>
        </p:txBody>
      </p:sp>
      <p:sp>
        <p:nvSpPr>
          <p:cNvPr id="56" name="AutoShape 29"/>
          <p:cNvSpPr>
            <a:spLocks noChangeArrowheads="1"/>
          </p:cNvSpPr>
          <p:nvPr/>
        </p:nvSpPr>
        <p:spPr bwMode="auto">
          <a:xfrm rot="-5400000">
            <a:off x="5171993" y="6651573"/>
            <a:ext cx="260442" cy="224459"/>
          </a:xfrm>
          <a:prstGeom prst="triangle">
            <a:avLst>
              <a:gd name="adj" fmla="val 50000"/>
            </a:avLst>
          </a:prstGeom>
          <a:solidFill>
            <a:srgbClr val="4BACC6">
              <a:alpha val="74901"/>
            </a:srgbClr>
          </a:solidFill>
          <a:ln w="6350">
            <a:solidFill>
              <a:srgbClr val="1F497D"/>
            </a:solidFill>
            <a:miter lim="800000"/>
            <a:headEnd/>
            <a:tailEnd/>
          </a:ln>
        </p:spPr>
        <p:txBody>
          <a:bodyPr wrap="none" lIns="0" tIns="0" rIns="0" bIns="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fr-FR" sz="1079" b="1" i="0" u="none" strike="noStrike" kern="0" cap="none" spc="0" normalizeH="0" baseline="0" noProof="0" smtClean="0">
              <a:ln>
                <a:noFill/>
              </a:ln>
              <a:solidFill>
                <a:srgbClr val="000000"/>
              </a:solidFill>
              <a:effectLst/>
              <a:uLnTx/>
              <a:uFillTx/>
              <a:latin typeface="Univers 45 Light" pitchFamily="2" charset="0"/>
            </a:endParaRPr>
          </a:p>
        </p:txBody>
      </p:sp>
      <p:sp>
        <p:nvSpPr>
          <p:cNvPr id="57" name="AutoShape 30"/>
          <p:cNvSpPr>
            <a:spLocks noChangeArrowheads="1"/>
          </p:cNvSpPr>
          <p:nvPr/>
        </p:nvSpPr>
        <p:spPr bwMode="auto">
          <a:xfrm rot="10800000">
            <a:off x="10305670" y="4286171"/>
            <a:ext cx="260442" cy="224459"/>
          </a:xfrm>
          <a:prstGeom prst="triangle">
            <a:avLst>
              <a:gd name="adj" fmla="val 50000"/>
            </a:avLst>
          </a:prstGeom>
          <a:solidFill>
            <a:srgbClr val="4BACC6">
              <a:alpha val="74901"/>
            </a:srgbClr>
          </a:solidFill>
          <a:ln w="6350">
            <a:solidFill>
              <a:srgbClr val="1F497D"/>
            </a:solidFill>
            <a:miter lim="800000"/>
            <a:headEnd/>
            <a:tailEnd/>
          </a:ln>
        </p:spPr>
        <p:txBody>
          <a:bodyPr wrap="none" lIns="0" tIns="0" rIns="0" bIns="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fr-FR" sz="1079" b="1" i="0" u="none" strike="noStrike" kern="0" cap="none" spc="0" normalizeH="0" baseline="0" noProof="0" smtClean="0">
              <a:ln>
                <a:noFill/>
              </a:ln>
              <a:solidFill>
                <a:srgbClr val="000000"/>
              </a:solidFill>
              <a:effectLst/>
              <a:uLnTx/>
              <a:uFillTx/>
              <a:latin typeface="Univers 45 Light" pitchFamily="2" charset="0"/>
            </a:endParaRPr>
          </a:p>
        </p:txBody>
      </p:sp>
      <p:sp>
        <p:nvSpPr>
          <p:cNvPr id="58" name="AutoShape 31"/>
          <p:cNvSpPr>
            <a:spLocks noChangeArrowheads="1"/>
          </p:cNvSpPr>
          <p:nvPr/>
        </p:nvSpPr>
        <p:spPr bwMode="auto">
          <a:xfrm>
            <a:off x="117850" y="4275891"/>
            <a:ext cx="260442" cy="224459"/>
          </a:xfrm>
          <a:prstGeom prst="triangle">
            <a:avLst>
              <a:gd name="adj" fmla="val 50000"/>
            </a:avLst>
          </a:prstGeom>
          <a:solidFill>
            <a:srgbClr val="4BACC6">
              <a:alpha val="74901"/>
            </a:srgbClr>
          </a:solidFill>
          <a:ln w="6350">
            <a:solidFill>
              <a:srgbClr val="1F497D"/>
            </a:solidFill>
            <a:miter lim="800000"/>
            <a:headEnd/>
            <a:tailEnd/>
          </a:ln>
        </p:spPr>
        <p:txBody>
          <a:bodyPr wrap="none" lIns="0" tIns="0" rIns="0" bIns="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fr-FR" sz="1079" b="1" i="0" u="none" strike="noStrike" kern="0" cap="none" spc="0" normalizeH="0" baseline="0" noProof="0" smtClean="0">
              <a:ln>
                <a:noFill/>
              </a:ln>
              <a:solidFill>
                <a:srgbClr val="000000"/>
              </a:solidFill>
              <a:effectLst/>
              <a:uLnTx/>
              <a:uFillTx/>
              <a:latin typeface="Univers 45 Light" pitchFamily="2" charset="0"/>
            </a:endParaRPr>
          </a:p>
        </p:txBody>
      </p:sp>
      <p:sp>
        <p:nvSpPr>
          <p:cNvPr id="59" name="ZoneTexte 58"/>
          <p:cNvSpPr txBox="1"/>
          <p:nvPr/>
        </p:nvSpPr>
        <p:spPr>
          <a:xfrm>
            <a:off x="881179" y="335139"/>
            <a:ext cx="2997224" cy="261610"/>
          </a:xfrm>
          <a:prstGeom prst="rect">
            <a:avLst/>
          </a:prstGeom>
          <a:noFill/>
        </p:spPr>
        <p:txBody>
          <a:bodyPr wrap="square" lIns="0" rIns="0" rtlCol="0">
            <a:spAutoFit/>
          </a:bodyPr>
          <a:lstStyle/>
          <a:p>
            <a:pPr defTabSz="472972"/>
            <a:r>
              <a:rPr lang="en-US" sz="1100" b="1" dirty="0">
                <a:solidFill>
                  <a:srgbClr val="002060"/>
                </a:solidFill>
                <a:latin typeface="Univers LT Std 45 Light"/>
                <a:cs typeface="Univers LT Std 45 Light"/>
              </a:rPr>
              <a:t>[</a:t>
            </a:r>
            <a:r>
              <a:rPr lang="en-US" sz="1100" b="1" dirty="0" err="1">
                <a:solidFill>
                  <a:srgbClr val="002060"/>
                </a:solidFill>
                <a:latin typeface="Univers LT Std 45 Light"/>
                <a:cs typeface="Univers LT Std 45 Light"/>
              </a:rPr>
              <a:t>Objectifs</a:t>
            </a:r>
            <a:r>
              <a:rPr lang="en-US" sz="1100" b="1" dirty="0">
                <a:solidFill>
                  <a:srgbClr val="002060"/>
                </a:solidFill>
                <a:latin typeface="Univers LT Std 45 Light"/>
                <a:cs typeface="Univers LT Std 45 Light"/>
              </a:rPr>
              <a:t>, </a:t>
            </a:r>
            <a:r>
              <a:rPr lang="en-US" sz="1100" b="1" dirty="0" err="1">
                <a:solidFill>
                  <a:srgbClr val="002060"/>
                </a:solidFill>
                <a:latin typeface="Univers LT Std 45 Light"/>
                <a:cs typeface="Univers LT Std 45 Light"/>
              </a:rPr>
              <a:t>modalités</a:t>
            </a:r>
            <a:r>
              <a:rPr lang="en-US" sz="1100" b="1" dirty="0">
                <a:solidFill>
                  <a:srgbClr val="002060"/>
                </a:solidFill>
                <a:latin typeface="Univers LT Std 45 Light"/>
                <a:cs typeface="Univers LT Std 45 Light"/>
              </a:rPr>
              <a:t> et </a:t>
            </a:r>
            <a:r>
              <a:rPr lang="en-US" sz="1100" b="1" dirty="0" err="1" smtClean="0">
                <a:solidFill>
                  <a:srgbClr val="002060"/>
                </a:solidFill>
                <a:latin typeface="Univers LT Std 45 Light"/>
                <a:cs typeface="Univers LT Std 45 Light"/>
              </a:rPr>
              <a:t>limites</a:t>
            </a:r>
            <a:r>
              <a:rPr lang="en-US" sz="1100" b="1" dirty="0" smtClean="0">
                <a:solidFill>
                  <a:srgbClr val="002060"/>
                </a:solidFill>
                <a:latin typeface="Univers LT Std 45 Light"/>
                <a:cs typeface="Univers LT Std 45 Light"/>
              </a:rPr>
              <a:t>]</a:t>
            </a:r>
            <a:endParaRPr lang="en-US" sz="1100" b="1" dirty="0">
              <a:solidFill>
                <a:srgbClr val="002060"/>
              </a:solidFill>
              <a:latin typeface="Univers LT Std 45 Light"/>
              <a:cs typeface="Univers LT Std 45 Light"/>
            </a:endParaRPr>
          </a:p>
        </p:txBody>
      </p:sp>
      <p:sp>
        <p:nvSpPr>
          <p:cNvPr id="60" name="Rectangle 59"/>
          <p:cNvSpPr/>
          <p:nvPr/>
        </p:nvSpPr>
        <p:spPr>
          <a:xfrm>
            <a:off x="6947965" y="3503482"/>
            <a:ext cx="2827162" cy="1836257"/>
          </a:xfrm>
          <a:prstGeom prst="rect">
            <a:avLst/>
          </a:prstGeom>
          <a:noFill/>
          <a:ln>
            <a:solidFill>
              <a:schemeClr val="accent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61" name="Titre 1"/>
          <p:cNvSpPr txBox="1">
            <a:spLocks/>
          </p:cNvSpPr>
          <p:nvPr/>
        </p:nvSpPr>
        <p:spPr>
          <a:xfrm>
            <a:off x="879968" y="666751"/>
            <a:ext cx="9218786" cy="942975"/>
          </a:xfrm>
          <a:prstGeom prst="rect">
            <a:avLst/>
          </a:prstGeom>
          <a:noFill/>
        </p:spPr>
        <p:txBody>
          <a:bodyPr vert="horz" lIns="0" tIns="0" rIns="0" bIns="0" rtlCol="0" anchor="t" anchorCtr="0">
            <a:noAutofit/>
          </a:bodyPr>
          <a:lstStyle>
            <a:lvl1pPr eaLnBrk="1" hangingPunct="1">
              <a:lnSpc>
                <a:spcPct val="70000"/>
              </a:lnSpc>
              <a:defRPr sz="3998">
                <a:solidFill>
                  <a:srgbClr val="003087"/>
                </a:solidFill>
                <a:latin typeface="KPMG Extralight" panose="020B0303030202040204" pitchFamily="34" charset="0"/>
                <a:cs typeface="KPMG Extralight" panose="020B0303030202040204" pitchFamily="34" charset="0"/>
              </a:defRPr>
            </a:lvl1pPr>
          </a:lstStyle>
          <a:p>
            <a:pPr lvl="0" defTabSz="914400"/>
            <a:r>
              <a:rPr lang="fr-FR" dirty="0"/>
              <a:t>Programme général de nos travaux d’audit</a:t>
            </a:r>
            <a:endParaRPr kumimoji="0" lang="fr-FR" sz="3998" b="0" i="0" u="none" strike="noStrike" kern="0" cap="none" spc="0" normalizeH="0" baseline="0" noProof="0" dirty="0">
              <a:ln>
                <a:noFill/>
              </a:ln>
              <a:solidFill>
                <a:srgbClr val="003087"/>
              </a:solidFill>
              <a:effectLst/>
              <a:uLnTx/>
              <a:uFillTx/>
              <a:latin typeface="KPMG Extralight" panose="020B0303030202040204" pitchFamily="34" charset="0"/>
            </a:endParaRPr>
          </a:p>
        </p:txBody>
      </p:sp>
    </p:spTree>
    <p:extLst>
      <p:ext uri="{BB962C8B-B14F-4D97-AF65-F5344CB8AC3E}">
        <p14:creationId xmlns:p14="http://schemas.microsoft.com/office/powerpoint/2010/main" val="84614151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ZoneTexte 4"/>
          <p:cNvSpPr txBox="1"/>
          <p:nvPr/>
        </p:nvSpPr>
        <p:spPr>
          <a:xfrm>
            <a:off x="881179" y="335139"/>
            <a:ext cx="2997224" cy="261610"/>
          </a:xfrm>
          <a:prstGeom prst="rect">
            <a:avLst/>
          </a:prstGeom>
          <a:noFill/>
        </p:spPr>
        <p:txBody>
          <a:bodyPr wrap="square" lIns="0" rIns="0" rtlCol="0">
            <a:spAutoFit/>
          </a:bodyPr>
          <a:lstStyle/>
          <a:p>
            <a:pPr defTabSz="472972"/>
            <a:r>
              <a:rPr lang="en-US" sz="1100" b="1" dirty="0">
                <a:solidFill>
                  <a:srgbClr val="002060"/>
                </a:solidFill>
                <a:latin typeface="Univers LT Std 45 Light"/>
                <a:cs typeface="Univers LT Std 45 Light"/>
              </a:rPr>
              <a:t>[</a:t>
            </a:r>
            <a:r>
              <a:rPr lang="en-US" sz="1100" b="1" dirty="0" err="1">
                <a:solidFill>
                  <a:srgbClr val="002060"/>
                </a:solidFill>
                <a:latin typeface="Univers LT Std 45 Light"/>
                <a:cs typeface="Univers LT Std 45 Light"/>
              </a:rPr>
              <a:t>Objectifs</a:t>
            </a:r>
            <a:r>
              <a:rPr lang="en-US" sz="1100" b="1" dirty="0">
                <a:solidFill>
                  <a:srgbClr val="002060"/>
                </a:solidFill>
                <a:latin typeface="Univers LT Std 45 Light"/>
                <a:cs typeface="Univers LT Std 45 Light"/>
              </a:rPr>
              <a:t>, </a:t>
            </a:r>
            <a:r>
              <a:rPr lang="en-US" sz="1100" b="1" dirty="0" err="1">
                <a:solidFill>
                  <a:srgbClr val="002060"/>
                </a:solidFill>
                <a:latin typeface="Univers LT Std 45 Light"/>
                <a:cs typeface="Univers LT Std 45 Light"/>
              </a:rPr>
              <a:t>modalités</a:t>
            </a:r>
            <a:r>
              <a:rPr lang="en-US" sz="1100" b="1" dirty="0">
                <a:solidFill>
                  <a:srgbClr val="002060"/>
                </a:solidFill>
                <a:latin typeface="Univers LT Std 45 Light"/>
                <a:cs typeface="Univers LT Std 45 Light"/>
              </a:rPr>
              <a:t> et </a:t>
            </a:r>
            <a:r>
              <a:rPr lang="en-US" sz="1100" b="1" dirty="0" err="1" smtClean="0">
                <a:solidFill>
                  <a:srgbClr val="002060"/>
                </a:solidFill>
                <a:latin typeface="Univers LT Std 45 Light"/>
                <a:cs typeface="Univers LT Std 45 Light"/>
              </a:rPr>
              <a:t>limites</a:t>
            </a:r>
            <a:r>
              <a:rPr lang="en-US" sz="1100" b="1" dirty="0" smtClean="0">
                <a:solidFill>
                  <a:srgbClr val="002060"/>
                </a:solidFill>
                <a:latin typeface="Univers LT Std 45 Light"/>
                <a:cs typeface="Univers LT Std 45 Light"/>
              </a:rPr>
              <a:t>]</a:t>
            </a:r>
            <a:endParaRPr lang="en-US" sz="1100" b="1" dirty="0">
              <a:solidFill>
                <a:srgbClr val="002060"/>
              </a:solidFill>
              <a:latin typeface="Univers LT Std 45 Light"/>
              <a:cs typeface="Univers LT Std 45 Light"/>
            </a:endParaRPr>
          </a:p>
        </p:txBody>
      </p:sp>
      <p:sp>
        <p:nvSpPr>
          <p:cNvPr id="6" name="Titre 1"/>
          <p:cNvSpPr txBox="1">
            <a:spLocks/>
          </p:cNvSpPr>
          <p:nvPr/>
        </p:nvSpPr>
        <p:spPr>
          <a:xfrm>
            <a:off x="879968" y="680297"/>
            <a:ext cx="9218786" cy="942975"/>
          </a:xfrm>
          <a:prstGeom prst="rect">
            <a:avLst/>
          </a:prstGeom>
          <a:noFill/>
        </p:spPr>
        <p:txBody>
          <a:bodyPr vert="horz" lIns="0" tIns="0" rIns="0" bIns="0" rtlCol="0" anchor="t" anchorCtr="0">
            <a:noAutofit/>
          </a:bodyPr>
          <a:lstStyle>
            <a:lvl1pPr eaLnBrk="1" hangingPunct="1">
              <a:lnSpc>
                <a:spcPct val="70000"/>
              </a:lnSpc>
              <a:defRPr sz="3998">
                <a:solidFill>
                  <a:srgbClr val="003087"/>
                </a:solidFill>
                <a:latin typeface="KPMG Extralight" panose="020B0303030202040204" pitchFamily="34" charset="0"/>
                <a:cs typeface="KPMG Extralight" panose="020B0303030202040204" pitchFamily="34" charset="0"/>
              </a:defRPr>
            </a:lvl1pPr>
          </a:lstStyle>
          <a:p>
            <a:pPr lvl="0" defTabSz="914400"/>
            <a:r>
              <a:rPr lang="fr-FR" dirty="0" smtClean="0"/>
              <a:t>Déroulement de notre </a:t>
            </a:r>
            <a:r>
              <a:rPr lang="fr-FR" dirty="0"/>
              <a:t>intervention</a:t>
            </a:r>
            <a:endParaRPr kumimoji="0" lang="fr-FR" sz="3998" b="0" i="0" u="none" strike="noStrike" kern="0" cap="none" spc="0" normalizeH="0" baseline="0" noProof="0" dirty="0">
              <a:ln>
                <a:noFill/>
              </a:ln>
              <a:solidFill>
                <a:srgbClr val="003087"/>
              </a:solidFill>
              <a:effectLst/>
              <a:uLnTx/>
              <a:uFillTx/>
              <a:latin typeface="KPMG Extralight" panose="020B0303030202040204" pitchFamily="34" charset="0"/>
            </a:endParaRPr>
          </a:p>
        </p:txBody>
      </p:sp>
      <p:sp>
        <p:nvSpPr>
          <p:cNvPr id="14" name="Espace réservé du texte 5"/>
          <p:cNvSpPr txBox="1">
            <a:spLocks/>
          </p:cNvSpPr>
          <p:nvPr/>
        </p:nvSpPr>
        <p:spPr>
          <a:xfrm>
            <a:off x="426719" y="1075826"/>
            <a:ext cx="5016215" cy="6040247"/>
          </a:xfrm>
          <a:prstGeom prst="rect">
            <a:avLst/>
          </a:prstGeom>
        </p:spPr>
        <p:txBody>
          <a:bodyPr/>
          <a:lstStyle>
            <a:lvl1pPr eaLnBrk="1" hangingPunct="1">
              <a:spcAft>
                <a:spcPts val="702"/>
              </a:spcAft>
              <a:defRPr sz="1100" b="1" i="0">
                <a:solidFill>
                  <a:srgbClr val="003087"/>
                </a:solidFill>
                <a:latin typeface="Univers 45 Light" pitchFamily="2" charset="0"/>
                <a:cs typeface="Univers 45 Light" pitchFamily="2" charset="0"/>
              </a:defRPr>
            </a:lvl1pPr>
            <a:lvl2pPr marL="0" indent="0" eaLnBrk="1" hangingPunct="1">
              <a:spcAft>
                <a:spcPts val="648"/>
              </a:spcAft>
              <a:buFont typeface="Univers for KPMG"/>
              <a:buNone/>
              <a:defRPr sz="1100" b="0" i="0">
                <a:solidFill>
                  <a:schemeClr val="tx1"/>
                </a:solidFill>
                <a:latin typeface="Univers 45 Light" pitchFamily="2" charset="0"/>
                <a:cs typeface="Univers 45 Light" pitchFamily="2" charset="0"/>
              </a:defRPr>
            </a:lvl2pPr>
            <a:lvl3pPr marL="180975" indent="-153988" algn="l" eaLnBrk="1" hangingPunct="1">
              <a:spcAft>
                <a:spcPts val="648"/>
              </a:spcAft>
              <a:buClr>
                <a:srgbClr val="00338D"/>
              </a:buClr>
              <a:buFont typeface="Wingdings" panose="05000000000000000000" pitchFamily="2" charset="2"/>
              <a:buChar char="§"/>
              <a:defRPr sz="1100" b="0" i="0">
                <a:solidFill>
                  <a:schemeClr val="tx1"/>
                </a:solidFill>
                <a:latin typeface="Univers 45 Light" pitchFamily="2" charset="0"/>
                <a:cs typeface="Univers 45 Light" pitchFamily="2" charset="0"/>
              </a:defRPr>
            </a:lvl3pPr>
            <a:lvl4pPr marL="352425" indent="-161925" algn="l" eaLnBrk="1" hangingPunct="1">
              <a:spcAft>
                <a:spcPts val="648"/>
              </a:spcAft>
              <a:buClr>
                <a:srgbClr val="00338D"/>
              </a:buClr>
              <a:buFont typeface="Univers for KPMG Light" panose="020B0403020202020204" pitchFamily="34" charset="0"/>
              <a:buChar char="–"/>
              <a:defRPr sz="1100" b="0" i="0" baseline="0">
                <a:solidFill>
                  <a:schemeClr val="tx1"/>
                </a:solidFill>
                <a:latin typeface="Univers 45 Light" pitchFamily="2" charset="0"/>
                <a:cs typeface="Univers 45 Light" pitchFamily="2" charset="0"/>
              </a:defRPr>
            </a:lvl4pPr>
            <a:lvl5pPr marL="542925" indent="-180975" algn="l" eaLnBrk="1" hangingPunct="1">
              <a:spcAft>
                <a:spcPts val="648"/>
              </a:spcAft>
              <a:buClr>
                <a:srgbClr val="00338D"/>
              </a:buClr>
              <a:buFont typeface="Arial" panose="020B0604020202020204" pitchFamily="34" charset="0"/>
              <a:buChar char="•"/>
              <a:defRPr lang="en-US" sz="1100" b="0" i="0" dirty="0" smtClean="0">
                <a:solidFill>
                  <a:schemeClr val="tx1"/>
                </a:solidFill>
                <a:latin typeface="Univers 45 Light" pitchFamily="2" charset="0"/>
                <a:cs typeface="Univers 45 Light" pitchFamily="2" charset="0"/>
              </a:defRPr>
            </a:lvl5pPr>
            <a:lvl6pPr marL="1357004" indent="-246728" algn="l" eaLnBrk="1" hangingPunct="1">
              <a:spcAft>
                <a:spcPts val="648"/>
              </a:spcAft>
              <a:buFont typeface="Univers for KPMG Light" panose="020B0403020202020204" pitchFamily="34" charset="0"/>
              <a:buChar char="-"/>
              <a:defRPr lang="en-US" sz="1619" b="0" i="0" baseline="0" dirty="0" smtClean="0">
                <a:solidFill>
                  <a:srgbClr val="003087"/>
                </a:solidFill>
                <a:latin typeface="Univers for KPMG Light" panose="020B0403020202020204" pitchFamily="34" charset="0"/>
              </a:defRPr>
            </a:lvl6pPr>
            <a:lvl7pPr marL="1747657" indent="-305943" algn="l" eaLnBrk="1" hangingPunct="1">
              <a:spcAft>
                <a:spcPts val="648"/>
              </a:spcAft>
              <a:buFont typeface="Univers for KPMG Light" panose="020B0403020202020204" pitchFamily="34" charset="0"/>
              <a:buChar char="—"/>
              <a:defRPr lang="en-US" sz="1619" b="0" i="0" dirty="0" smtClean="0">
                <a:solidFill>
                  <a:srgbClr val="003087"/>
                </a:solidFill>
                <a:latin typeface="Univers for KPMG Light" panose="020B0403020202020204" pitchFamily="34" charset="0"/>
              </a:defRPr>
            </a:lvl7pPr>
            <a:lvl8pPr marL="2035506" indent="-246728" algn="l" eaLnBrk="1" hangingPunct="1">
              <a:spcAft>
                <a:spcPts val="648"/>
              </a:spcAft>
              <a:buFont typeface="Univers for KPMG Light" panose="020B0403020202020204" pitchFamily="34" charset="0"/>
              <a:buChar char="-"/>
              <a:defRPr lang="en-US" sz="1619" b="0" i="0" baseline="0" dirty="0" smtClean="0">
                <a:solidFill>
                  <a:srgbClr val="003087"/>
                </a:solidFill>
                <a:latin typeface="Univers for KPMG Light" panose="020B0403020202020204" pitchFamily="34" charset="0"/>
              </a:defRPr>
            </a:lvl8pPr>
          </a:lstStyle>
          <a:p>
            <a:pPr defTabSz="914400"/>
            <a:r>
              <a:rPr lang="fr-FR" sz="1050" kern="0" dirty="0" smtClean="0"/>
              <a:t>Objectifs</a:t>
            </a:r>
          </a:p>
          <a:p>
            <a:pPr lvl="1" defTabSz="914400"/>
            <a:r>
              <a:rPr lang="fr-FR" sz="860" kern="0" dirty="0" smtClean="0"/>
              <a:t>Dans le cadre de notre mandat de commissariat aux comptes de Believe SAS pour l’exercice clos le 31 décembre 2019, nous avons procédé à une revue ciblée du contrôle interne sur les processus suivants :</a:t>
            </a:r>
          </a:p>
          <a:p>
            <a:pPr lvl="2" defTabSz="914400"/>
            <a:r>
              <a:rPr lang="fr-FR" sz="860" b="1" kern="0" dirty="0" smtClean="0"/>
              <a:t>Chiffre d’affaires / Réception des </a:t>
            </a:r>
            <a:r>
              <a:rPr lang="fr-FR" sz="860" b="1" kern="0" dirty="0" err="1" smtClean="0"/>
              <a:t>statements</a:t>
            </a:r>
            <a:endParaRPr lang="fr-FR" sz="860" b="1" kern="0" dirty="0" smtClean="0"/>
          </a:p>
          <a:p>
            <a:pPr lvl="2" defTabSz="914400"/>
            <a:r>
              <a:rPr lang="fr-FR" sz="860" b="1" kern="0" dirty="0" smtClean="0"/>
              <a:t>Royalties</a:t>
            </a:r>
          </a:p>
          <a:p>
            <a:pPr lvl="2" defTabSz="914400"/>
            <a:r>
              <a:rPr lang="fr-FR" sz="860" b="1" kern="0" dirty="0" smtClean="0"/>
              <a:t>Avances artistes</a:t>
            </a:r>
          </a:p>
          <a:p>
            <a:pPr lvl="2" defTabSz="914400"/>
            <a:r>
              <a:rPr lang="fr-FR" sz="860" b="1" kern="0" dirty="0" smtClean="0"/>
              <a:t>Production immobilisée</a:t>
            </a:r>
          </a:p>
          <a:p>
            <a:pPr lvl="2" defTabSz="914400"/>
            <a:r>
              <a:rPr lang="fr-FR" sz="860" b="1" kern="0" dirty="0" smtClean="0"/>
              <a:t>Personnel/Paie</a:t>
            </a:r>
          </a:p>
          <a:p>
            <a:pPr lvl="1" defTabSz="914400"/>
            <a:r>
              <a:rPr lang="fr-FR" sz="860" kern="0" dirty="0" smtClean="0"/>
              <a:t>Nos travaux avaient pour objectifs d’apprécier les zones de risques ayant un impact sur les états financiers au niveau des différents processus au travers des étapes suivantes : </a:t>
            </a:r>
          </a:p>
          <a:p>
            <a:pPr lvl="2" defTabSz="914400"/>
            <a:r>
              <a:rPr lang="fr-FR" sz="860" kern="0" dirty="0" smtClean="0"/>
              <a:t>Compréhension des risques liés aux flux de transactions, aux systèmes d’information et à l’organisation structurelle, </a:t>
            </a:r>
          </a:p>
          <a:p>
            <a:pPr lvl="2" defTabSz="914400"/>
            <a:r>
              <a:rPr lang="fr-FR" sz="860" kern="0" dirty="0" smtClean="0"/>
              <a:t>L’identification et l’évaluation des contrôles clés mis en place pour couvrir ces risques sur les états financiers. Ces contrôles peuvent être de 2 natures : </a:t>
            </a:r>
          </a:p>
          <a:p>
            <a:pPr lvl="3" defTabSz="914400">
              <a:buFontTx/>
              <a:buChar char="-"/>
            </a:pPr>
            <a:r>
              <a:rPr lang="fr-FR" sz="860" kern="0" dirty="0" smtClean="0"/>
              <a:t>Contrôles applicatifs – ITAC (automatisés ou semi-automatisés),</a:t>
            </a:r>
          </a:p>
          <a:p>
            <a:pPr lvl="3" defTabSz="914400">
              <a:buFontTx/>
              <a:buChar char="-"/>
            </a:pPr>
            <a:r>
              <a:rPr lang="fr-FR" sz="860" kern="0" dirty="0" smtClean="0"/>
              <a:t>Contrôles manuels.</a:t>
            </a:r>
          </a:p>
          <a:p>
            <a:pPr lvl="2" defTabSz="914400"/>
            <a:r>
              <a:rPr lang="fr-FR" sz="860" kern="0" dirty="0" smtClean="0"/>
              <a:t>L’identification des risques résiduels sur les états financiers non couverts par le contrôle interne mis en place.</a:t>
            </a:r>
          </a:p>
          <a:p>
            <a:pPr lvl="1" defTabSz="914400"/>
            <a:r>
              <a:rPr lang="fr-FR" sz="860" kern="0" dirty="0" smtClean="0"/>
              <a:t>Nos travaux dans le cadre de la revue du contrôle interne mis en place par la société comprennent plusieurs niveaux possibles de revue qui ont trait à :</a:t>
            </a:r>
          </a:p>
          <a:p>
            <a:pPr lvl="2" defTabSz="914400"/>
            <a:r>
              <a:rPr lang="fr-FR" sz="860" b="1" kern="0" dirty="0" smtClean="0"/>
              <a:t>La conception des contrôles </a:t>
            </a:r>
            <a:r>
              <a:rPr lang="fr-FR" sz="860" kern="0" dirty="0" smtClean="0"/>
              <a:t>- la revue de la conception des contrôles se fait généralement au travers d’entretiens avec les personnes qui en ont la charge ou qui les supervisent.</a:t>
            </a:r>
          </a:p>
          <a:p>
            <a:pPr lvl="2" defTabSz="914400"/>
            <a:r>
              <a:rPr lang="fr-FR" sz="860" b="1" kern="0" dirty="0" smtClean="0"/>
              <a:t>Leur application/réalité effective </a:t>
            </a:r>
            <a:r>
              <a:rPr lang="fr-FR" sz="860" kern="0" dirty="0" smtClean="0"/>
              <a:t>- la vérification de leur mise en place effective est faite généralement par un test de cheminement (ou « </a:t>
            </a:r>
            <a:r>
              <a:rPr lang="fr-FR" sz="860" kern="0" dirty="0" err="1" smtClean="0"/>
              <a:t>walkthrough</a:t>
            </a:r>
            <a:r>
              <a:rPr lang="fr-FR" sz="860" kern="0" dirty="0" smtClean="0"/>
              <a:t> »), c’est-à-dire une revue, sur la base d’un exemple, de la documentation attestant que le contrôle est mis en œuvre et fonctionne comme il a été décrit, et, le cas échéant, par la consultation des systèmes de production (revue du paramétrage…).</a:t>
            </a:r>
          </a:p>
          <a:p>
            <a:pPr lvl="2" defTabSz="914400"/>
            <a:r>
              <a:rPr lang="fr-FR" sz="860" b="1" kern="0" dirty="0" smtClean="0"/>
              <a:t>Leur efficacité opérationnelle - </a:t>
            </a:r>
            <a:r>
              <a:rPr lang="fr-FR" sz="860" kern="0" dirty="0" smtClean="0"/>
              <a:t>elle est jugée sur la base de tests par le biais de sondages. </a:t>
            </a:r>
          </a:p>
          <a:p>
            <a:pPr defTabSz="914400"/>
            <a:r>
              <a:rPr lang="fr-FR" sz="1050" kern="0" dirty="0"/>
              <a:t>Modalités de notre intervention</a:t>
            </a:r>
          </a:p>
          <a:p>
            <a:pPr lvl="1" defTabSz="914400"/>
            <a:r>
              <a:rPr lang="fr-FR" sz="860" kern="0" dirty="0"/>
              <a:t>Notre intervention s’est déroulée sur la période du 25 novembre au 6 décembre 2019 à Paris (Porte de Saint-Ouen</a:t>
            </a:r>
            <a:r>
              <a:rPr lang="fr-FR" sz="860" kern="0" dirty="0" smtClean="0"/>
              <a:t>).</a:t>
            </a:r>
            <a:endParaRPr lang="fr-FR" sz="860" kern="0" dirty="0"/>
          </a:p>
        </p:txBody>
      </p:sp>
      <p:sp>
        <p:nvSpPr>
          <p:cNvPr id="15" name="Espace réservé du texte 6"/>
          <p:cNvSpPr txBox="1">
            <a:spLocks/>
          </p:cNvSpPr>
          <p:nvPr/>
        </p:nvSpPr>
        <p:spPr>
          <a:xfrm>
            <a:off x="5524500" y="1001486"/>
            <a:ext cx="4823460" cy="6004231"/>
          </a:xfrm>
          <a:prstGeom prst="rect">
            <a:avLst/>
          </a:prstGeom>
        </p:spPr>
        <p:txBody>
          <a:bodyPr/>
          <a:lstStyle>
            <a:lvl1pPr eaLnBrk="1" hangingPunct="1">
              <a:spcAft>
                <a:spcPts val="702"/>
              </a:spcAft>
              <a:defRPr sz="1100" b="1" i="0">
                <a:solidFill>
                  <a:srgbClr val="003087"/>
                </a:solidFill>
                <a:latin typeface="Univers 45 Light" pitchFamily="2" charset="0"/>
                <a:cs typeface="Univers 45 Light" pitchFamily="2" charset="0"/>
              </a:defRPr>
            </a:lvl1pPr>
            <a:lvl2pPr marL="0" indent="0" eaLnBrk="1" hangingPunct="1">
              <a:spcAft>
                <a:spcPts val="648"/>
              </a:spcAft>
              <a:buFont typeface="Univers for KPMG"/>
              <a:buNone/>
              <a:defRPr sz="1100" b="0" i="0">
                <a:solidFill>
                  <a:schemeClr val="tx1"/>
                </a:solidFill>
                <a:latin typeface="Univers 45 Light" pitchFamily="2" charset="0"/>
                <a:cs typeface="Univers 45 Light" pitchFamily="2" charset="0"/>
              </a:defRPr>
            </a:lvl2pPr>
            <a:lvl3pPr marL="180975" indent="-153988" algn="l" eaLnBrk="1" hangingPunct="1">
              <a:spcAft>
                <a:spcPts val="648"/>
              </a:spcAft>
              <a:buClr>
                <a:srgbClr val="00338D"/>
              </a:buClr>
              <a:buFont typeface="Wingdings" panose="05000000000000000000" pitchFamily="2" charset="2"/>
              <a:buChar char="§"/>
              <a:defRPr sz="1100" b="0" i="0">
                <a:solidFill>
                  <a:schemeClr val="tx1"/>
                </a:solidFill>
                <a:latin typeface="Univers 45 Light" pitchFamily="2" charset="0"/>
                <a:cs typeface="Univers 45 Light" pitchFamily="2" charset="0"/>
              </a:defRPr>
            </a:lvl3pPr>
            <a:lvl4pPr marL="352425" indent="-161925" algn="l" eaLnBrk="1" hangingPunct="1">
              <a:spcAft>
                <a:spcPts val="648"/>
              </a:spcAft>
              <a:buClr>
                <a:srgbClr val="00338D"/>
              </a:buClr>
              <a:buFont typeface="Univers for KPMG Light" panose="020B0403020202020204" pitchFamily="34" charset="0"/>
              <a:buChar char="–"/>
              <a:defRPr sz="1100" b="0" i="0" baseline="0">
                <a:solidFill>
                  <a:schemeClr val="tx1"/>
                </a:solidFill>
                <a:latin typeface="Univers 45 Light" pitchFamily="2" charset="0"/>
                <a:cs typeface="Univers 45 Light" pitchFamily="2" charset="0"/>
              </a:defRPr>
            </a:lvl4pPr>
            <a:lvl5pPr marL="542925" indent="-180975" algn="l" eaLnBrk="1" hangingPunct="1">
              <a:spcAft>
                <a:spcPts val="648"/>
              </a:spcAft>
              <a:buClr>
                <a:srgbClr val="00338D"/>
              </a:buClr>
              <a:buFont typeface="Arial" panose="020B0604020202020204" pitchFamily="34" charset="0"/>
              <a:buChar char="•"/>
              <a:defRPr lang="en-US" sz="1100" b="0" i="0" dirty="0" smtClean="0">
                <a:solidFill>
                  <a:schemeClr val="tx1"/>
                </a:solidFill>
                <a:latin typeface="Univers 45 Light" pitchFamily="2" charset="0"/>
                <a:cs typeface="Univers 45 Light" pitchFamily="2" charset="0"/>
              </a:defRPr>
            </a:lvl5pPr>
            <a:lvl6pPr marL="1357004" indent="-246728" algn="l" eaLnBrk="1" hangingPunct="1">
              <a:spcAft>
                <a:spcPts val="648"/>
              </a:spcAft>
              <a:buFont typeface="Univers for KPMG Light" panose="020B0403020202020204" pitchFamily="34" charset="0"/>
              <a:buChar char="-"/>
              <a:defRPr lang="en-US" sz="1619" b="0" i="0" baseline="0" dirty="0" smtClean="0">
                <a:solidFill>
                  <a:srgbClr val="003087"/>
                </a:solidFill>
                <a:latin typeface="Univers for KPMG Light" panose="020B0403020202020204" pitchFamily="34" charset="0"/>
              </a:defRPr>
            </a:lvl6pPr>
            <a:lvl7pPr marL="1747657" indent="-305943" algn="l" eaLnBrk="1" hangingPunct="1">
              <a:spcAft>
                <a:spcPts val="648"/>
              </a:spcAft>
              <a:buFont typeface="Univers for KPMG Light" panose="020B0403020202020204" pitchFamily="34" charset="0"/>
              <a:buChar char="—"/>
              <a:defRPr lang="en-US" sz="1619" b="0" i="0" dirty="0" smtClean="0">
                <a:solidFill>
                  <a:srgbClr val="003087"/>
                </a:solidFill>
                <a:latin typeface="Univers for KPMG Light" panose="020B0403020202020204" pitchFamily="34" charset="0"/>
              </a:defRPr>
            </a:lvl7pPr>
            <a:lvl8pPr marL="2035506" indent="-246728" algn="l" eaLnBrk="1" hangingPunct="1">
              <a:spcAft>
                <a:spcPts val="648"/>
              </a:spcAft>
              <a:buFont typeface="Univers for KPMG Light" panose="020B0403020202020204" pitchFamily="34" charset="0"/>
              <a:buChar char="-"/>
              <a:defRPr lang="en-US" sz="1619" b="0" i="0" baseline="0" dirty="0" smtClean="0">
                <a:solidFill>
                  <a:srgbClr val="003087"/>
                </a:solidFill>
                <a:latin typeface="Univers for KPMG Light" panose="020B0403020202020204" pitchFamily="34" charset="0"/>
              </a:defRPr>
            </a:lvl8pPr>
          </a:lstStyle>
          <a:p>
            <a:pPr lvl="1" defTabSz="914400"/>
            <a:r>
              <a:rPr lang="fr-FR" sz="860" kern="0" dirty="0" smtClean="0"/>
              <a:t>Nous avons procédé par analyse de documents et par entretiens auprès des interlocuteurs suivants :</a:t>
            </a:r>
          </a:p>
          <a:p>
            <a:pPr marL="171450" lvl="1" indent="-171450" defTabSz="914400">
              <a:buFont typeface="Arial" panose="020B0604020202020204" pitchFamily="34" charset="0"/>
              <a:buChar char="•"/>
            </a:pPr>
            <a:r>
              <a:rPr lang="fr-FR" sz="860" b="1" kern="0" dirty="0" smtClean="0"/>
              <a:t>Anne Adamo : </a:t>
            </a:r>
            <a:r>
              <a:rPr lang="fr-FR" sz="860" b="1" kern="0" dirty="0" smtClean="0">
                <a:solidFill>
                  <a:srgbClr val="FF0000"/>
                </a:solidFill>
              </a:rPr>
              <a:t> </a:t>
            </a:r>
            <a:r>
              <a:rPr lang="fr-FR" sz="860" kern="0" dirty="0" smtClean="0"/>
              <a:t>Directrice – Financial Control</a:t>
            </a:r>
          </a:p>
          <a:p>
            <a:pPr marL="171450" lvl="1" indent="-171450" defTabSz="914400">
              <a:buFont typeface="Arial" panose="020B0604020202020204" pitchFamily="34" charset="0"/>
              <a:buChar char="•"/>
            </a:pPr>
            <a:r>
              <a:rPr lang="fr-FR" sz="860" b="1" kern="0" dirty="0" smtClean="0"/>
              <a:t>Gwenaël </a:t>
            </a:r>
            <a:r>
              <a:rPr lang="fr-FR" sz="860" b="1" kern="0" dirty="0" err="1" smtClean="0"/>
              <a:t>Bian</a:t>
            </a:r>
            <a:r>
              <a:rPr lang="fr-FR" sz="860" b="1" kern="0" dirty="0" smtClean="0"/>
              <a:t> : </a:t>
            </a:r>
            <a:r>
              <a:rPr lang="fr-FR" sz="860" b="1" kern="0" dirty="0" smtClean="0">
                <a:solidFill>
                  <a:srgbClr val="FF0000"/>
                </a:solidFill>
              </a:rPr>
              <a:t> </a:t>
            </a:r>
            <a:r>
              <a:rPr lang="fr-FR" sz="860" kern="0" dirty="0" smtClean="0"/>
              <a:t>Directrice – Management Control (</a:t>
            </a:r>
            <a:r>
              <a:rPr lang="fr-FR" sz="860" kern="0" dirty="0" err="1" smtClean="0"/>
              <a:t>Integrated</a:t>
            </a:r>
            <a:r>
              <a:rPr lang="fr-FR" sz="860" kern="0" dirty="0" smtClean="0"/>
              <a:t> </a:t>
            </a:r>
            <a:r>
              <a:rPr lang="fr-FR" sz="860" kern="0" dirty="0" err="1" smtClean="0"/>
              <a:t>subsidiaries</a:t>
            </a:r>
            <a:r>
              <a:rPr lang="fr-FR" sz="860" kern="0" dirty="0" smtClean="0"/>
              <a:t>)</a:t>
            </a:r>
          </a:p>
          <a:p>
            <a:pPr marL="171450" lvl="1" indent="-171450" defTabSz="914400">
              <a:buFont typeface="Arial" panose="020B0604020202020204" pitchFamily="34" charset="0"/>
              <a:buChar char="•"/>
            </a:pPr>
            <a:r>
              <a:rPr lang="fr-FR" sz="860" b="1" kern="0" dirty="0" smtClean="0"/>
              <a:t>Romain Soulard : </a:t>
            </a:r>
            <a:r>
              <a:rPr lang="fr-FR" sz="860" kern="0" dirty="0" smtClean="0"/>
              <a:t>Directeur – Consolidation &amp; </a:t>
            </a:r>
            <a:r>
              <a:rPr lang="fr-FR" sz="860" kern="0" dirty="0" err="1" smtClean="0"/>
              <a:t>Reporting</a:t>
            </a:r>
            <a:endParaRPr lang="fr-FR" sz="860" kern="0" dirty="0" smtClean="0"/>
          </a:p>
          <a:p>
            <a:pPr marL="171450" lvl="1" indent="-171450" defTabSz="914400">
              <a:buFont typeface="Arial" panose="020B0604020202020204" pitchFamily="34" charset="0"/>
              <a:buChar char="•"/>
            </a:pPr>
            <a:r>
              <a:rPr lang="fr-FR" sz="860" b="1" kern="0" dirty="0" smtClean="0"/>
              <a:t>Solange </a:t>
            </a:r>
            <a:r>
              <a:rPr lang="fr-FR" sz="860" b="1" kern="0" dirty="0" err="1" smtClean="0"/>
              <a:t>Viegas</a:t>
            </a:r>
            <a:r>
              <a:rPr lang="fr-FR" sz="860" b="1" kern="0" dirty="0" smtClean="0"/>
              <a:t> Dos Reis : </a:t>
            </a:r>
            <a:r>
              <a:rPr lang="fr-FR" sz="860" kern="0" dirty="0" smtClean="0"/>
              <a:t>Directrice - </a:t>
            </a:r>
            <a:r>
              <a:rPr lang="fr-FR" sz="860" kern="0" dirty="0" err="1" smtClean="0"/>
              <a:t>Legal</a:t>
            </a:r>
            <a:endParaRPr lang="fr-FR" sz="860" kern="0" dirty="0" smtClean="0"/>
          </a:p>
          <a:p>
            <a:pPr marL="171450" lvl="1" indent="-171450" defTabSz="914400">
              <a:buFont typeface="Arial" panose="020B0604020202020204" pitchFamily="34" charset="0"/>
              <a:buChar char="•"/>
            </a:pPr>
            <a:r>
              <a:rPr lang="fr-FR" sz="860" b="1" kern="0" dirty="0"/>
              <a:t>Sandrine </a:t>
            </a:r>
            <a:r>
              <a:rPr lang="fr-FR" sz="860" b="1" kern="0" dirty="0" smtClean="0"/>
              <a:t>Bossard </a:t>
            </a:r>
            <a:r>
              <a:rPr lang="fr-FR" sz="860" b="1" kern="0" dirty="0"/>
              <a:t>: </a:t>
            </a:r>
            <a:r>
              <a:rPr lang="fr-FR" sz="860" kern="0" dirty="0"/>
              <a:t>Directrice des Ressources </a:t>
            </a:r>
            <a:r>
              <a:rPr lang="fr-FR" sz="860" kern="0" dirty="0" smtClean="0"/>
              <a:t>Humaines</a:t>
            </a:r>
            <a:endParaRPr lang="fr-FR" sz="860" b="1" kern="0" dirty="0" smtClean="0"/>
          </a:p>
          <a:p>
            <a:pPr marL="171450" lvl="1" indent="-171450" defTabSz="914400">
              <a:buFont typeface="Arial" panose="020B0604020202020204" pitchFamily="34" charset="0"/>
              <a:buChar char="•"/>
            </a:pPr>
            <a:r>
              <a:rPr lang="fr-FR" sz="860" b="1" kern="0" dirty="0" smtClean="0"/>
              <a:t>Sébastien Surat : </a:t>
            </a:r>
            <a:r>
              <a:rPr lang="fr-FR" sz="860" kern="0" dirty="0" smtClean="0"/>
              <a:t>Responsable comptabilité générale</a:t>
            </a:r>
            <a:endParaRPr lang="fr-FR" sz="860" b="1" kern="0" dirty="0" smtClean="0"/>
          </a:p>
          <a:p>
            <a:pPr marL="171450" lvl="1" indent="-171450" defTabSz="914400">
              <a:buFont typeface="Arial" panose="020B0604020202020204" pitchFamily="34" charset="0"/>
              <a:buChar char="•"/>
            </a:pPr>
            <a:r>
              <a:rPr lang="fr-FR" sz="860" b="1" kern="0" dirty="0" smtClean="0"/>
              <a:t>Abdelhakim </a:t>
            </a:r>
            <a:r>
              <a:rPr lang="fr-FR" sz="860" b="1" kern="0" dirty="0" err="1" smtClean="0"/>
              <a:t>Teyeb</a:t>
            </a:r>
            <a:r>
              <a:rPr lang="fr-FR" sz="860" b="1" kern="0" dirty="0" smtClean="0"/>
              <a:t> : </a:t>
            </a:r>
            <a:r>
              <a:rPr lang="fr-FR" sz="860" kern="0" dirty="0" smtClean="0"/>
              <a:t>Responsable comptabilité clients</a:t>
            </a:r>
          </a:p>
          <a:p>
            <a:pPr marL="171450" lvl="1" indent="-171450" defTabSz="914400">
              <a:buFont typeface="Arial" panose="020B0604020202020204" pitchFamily="34" charset="0"/>
              <a:buChar char="•"/>
            </a:pPr>
            <a:r>
              <a:rPr lang="fr-FR" sz="860" b="1" kern="0" dirty="0" smtClean="0"/>
              <a:t>Julien Fernandez : </a:t>
            </a:r>
            <a:r>
              <a:rPr lang="fr-FR" sz="860" kern="0" dirty="0" smtClean="0"/>
              <a:t>Responsable comptabilité fournisseurs</a:t>
            </a:r>
          </a:p>
          <a:p>
            <a:pPr marL="171450" lvl="1" indent="-171450" defTabSz="914400">
              <a:buFont typeface="Arial" panose="020B0604020202020204" pitchFamily="34" charset="0"/>
              <a:buChar char="•"/>
            </a:pPr>
            <a:r>
              <a:rPr lang="fr-FR" sz="860" b="1" kern="0" dirty="0" smtClean="0"/>
              <a:t>Elena </a:t>
            </a:r>
            <a:r>
              <a:rPr lang="fr-FR" sz="860" b="1" kern="0" dirty="0" err="1" smtClean="0"/>
              <a:t>Quatrini</a:t>
            </a:r>
            <a:r>
              <a:rPr lang="fr-FR" sz="860" b="1" kern="0" dirty="0" smtClean="0"/>
              <a:t> : </a:t>
            </a:r>
            <a:r>
              <a:rPr lang="fr-FR" sz="860" kern="0" dirty="0" smtClean="0"/>
              <a:t>Responsable comptabilité Believe International</a:t>
            </a:r>
          </a:p>
          <a:p>
            <a:pPr marL="171450" lvl="1" indent="-171450" defTabSz="914400">
              <a:buFont typeface="Arial" panose="020B0604020202020204" pitchFamily="34" charset="0"/>
              <a:buChar char="•"/>
            </a:pPr>
            <a:r>
              <a:rPr lang="fr-FR" sz="860" b="1" kern="0" dirty="0" smtClean="0"/>
              <a:t>Clémence </a:t>
            </a:r>
            <a:r>
              <a:rPr lang="fr-FR" sz="860" b="1" kern="0" dirty="0" err="1" smtClean="0"/>
              <a:t>Diette</a:t>
            </a:r>
            <a:r>
              <a:rPr lang="fr-FR" sz="860" b="1" kern="0" dirty="0" smtClean="0"/>
              <a:t> : </a:t>
            </a:r>
            <a:r>
              <a:rPr lang="fr-FR" sz="860" kern="0" dirty="0" smtClean="0"/>
              <a:t>Responsable Contrôle de Gestion – </a:t>
            </a:r>
            <a:r>
              <a:rPr lang="fr-FR" sz="860" kern="0" dirty="0" err="1" smtClean="0"/>
              <a:t>Retail</a:t>
            </a:r>
            <a:endParaRPr lang="fr-FR" sz="860" kern="0" dirty="0" smtClean="0"/>
          </a:p>
          <a:p>
            <a:pPr marL="171450" lvl="1" indent="-171450" defTabSz="914400">
              <a:buFont typeface="Arial" panose="020B0604020202020204" pitchFamily="34" charset="0"/>
              <a:buChar char="•"/>
            </a:pPr>
            <a:r>
              <a:rPr lang="fr-FR" sz="860" b="1" kern="0" dirty="0"/>
              <a:t>Térence </a:t>
            </a:r>
            <a:r>
              <a:rPr lang="fr-FR" sz="860" b="1" kern="0" dirty="0" err="1" smtClean="0"/>
              <a:t>Chevallereau</a:t>
            </a:r>
            <a:r>
              <a:rPr lang="fr-FR" sz="860" b="1" kern="0" dirty="0" smtClean="0"/>
              <a:t>: </a:t>
            </a:r>
            <a:r>
              <a:rPr lang="fr-FR" sz="860" kern="0" dirty="0"/>
              <a:t>Responsable Trésorerie </a:t>
            </a:r>
            <a:endParaRPr lang="fr-FR" sz="860" kern="0" dirty="0" smtClean="0"/>
          </a:p>
          <a:p>
            <a:pPr marL="171450" lvl="1" indent="-171450" defTabSz="914400">
              <a:buFont typeface="Arial" panose="020B0604020202020204" pitchFamily="34" charset="0"/>
              <a:buChar char="•"/>
            </a:pPr>
            <a:r>
              <a:rPr lang="fr-FR" sz="860" b="1" kern="0" dirty="0" smtClean="0"/>
              <a:t>Corine </a:t>
            </a:r>
            <a:r>
              <a:rPr lang="fr-FR" sz="860" b="1" kern="0" dirty="0" err="1" smtClean="0"/>
              <a:t>Begot</a:t>
            </a:r>
            <a:r>
              <a:rPr lang="fr-FR" sz="860" b="1" kern="0" dirty="0" smtClean="0"/>
              <a:t> : </a:t>
            </a:r>
            <a:r>
              <a:rPr lang="fr-FR" sz="860" kern="0" dirty="0" smtClean="0"/>
              <a:t>Comptabilité – </a:t>
            </a:r>
            <a:r>
              <a:rPr lang="fr-FR" sz="860" kern="0" dirty="0" err="1" smtClean="0"/>
              <a:t>Integrated</a:t>
            </a:r>
            <a:r>
              <a:rPr lang="fr-FR" sz="860" kern="0" dirty="0" smtClean="0"/>
              <a:t> </a:t>
            </a:r>
            <a:r>
              <a:rPr lang="fr-FR" sz="860" kern="0" dirty="0" err="1" smtClean="0"/>
              <a:t>subsidiaries</a:t>
            </a:r>
            <a:r>
              <a:rPr lang="fr-FR" sz="860" kern="0" dirty="0" smtClean="0"/>
              <a:t> </a:t>
            </a:r>
            <a:r>
              <a:rPr lang="fr-FR" sz="860" kern="0" dirty="0" err="1" smtClean="0"/>
              <a:t>accounting</a:t>
            </a:r>
            <a:endParaRPr lang="fr-FR" sz="860" kern="0" dirty="0" smtClean="0"/>
          </a:p>
          <a:p>
            <a:pPr marL="171450" lvl="1" indent="-171450" defTabSz="914400">
              <a:buFont typeface="Arial" panose="020B0604020202020204" pitchFamily="34" charset="0"/>
              <a:buChar char="•"/>
            </a:pPr>
            <a:r>
              <a:rPr lang="fr-FR" sz="860" b="1" kern="0" dirty="0" smtClean="0"/>
              <a:t>Benjamin Papillon : </a:t>
            </a:r>
            <a:r>
              <a:rPr lang="fr-FR" sz="860" kern="0" dirty="0" smtClean="0"/>
              <a:t>Contrôleur de Gestion - Distribution</a:t>
            </a:r>
          </a:p>
          <a:p>
            <a:pPr marL="171450" lvl="1" indent="-171450" defTabSz="914400">
              <a:buFont typeface="Arial" panose="020B0604020202020204" pitchFamily="34" charset="0"/>
              <a:buChar char="•"/>
            </a:pPr>
            <a:r>
              <a:rPr lang="fr-FR" sz="860" b="1" kern="0" dirty="0" smtClean="0"/>
              <a:t>Hélène </a:t>
            </a:r>
            <a:r>
              <a:rPr lang="fr-FR" sz="860" b="1" kern="0" dirty="0" err="1" smtClean="0"/>
              <a:t>Grosleron</a:t>
            </a:r>
            <a:r>
              <a:rPr lang="fr-FR" sz="860" b="1" kern="0" dirty="0" smtClean="0"/>
              <a:t> : </a:t>
            </a:r>
            <a:r>
              <a:rPr lang="fr-FR" sz="860" kern="0" dirty="0" smtClean="0"/>
              <a:t>Contrôleur de Gestion - Label et ASD</a:t>
            </a:r>
          </a:p>
          <a:p>
            <a:pPr marL="171450" lvl="1" indent="-171450" defTabSz="914400">
              <a:buFont typeface="Arial" panose="020B0604020202020204" pitchFamily="34" charset="0"/>
              <a:buChar char="•"/>
            </a:pPr>
            <a:r>
              <a:rPr lang="fr-FR" sz="860" b="1" kern="0" dirty="0" smtClean="0"/>
              <a:t>Stephen </a:t>
            </a:r>
            <a:r>
              <a:rPr lang="fr-FR" sz="860" b="1" kern="0" dirty="0" err="1" smtClean="0"/>
              <a:t>Choiset</a:t>
            </a:r>
            <a:r>
              <a:rPr lang="fr-FR" sz="860" b="1" kern="0" dirty="0" smtClean="0"/>
              <a:t> </a:t>
            </a:r>
            <a:r>
              <a:rPr lang="fr-FR" sz="860" kern="0" dirty="0" smtClean="0"/>
              <a:t>: Finance </a:t>
            </a:r>
            <a:r>
              <a:rPr lang="fr-FR" sz="860" kern="0" dirty="0" err="1" smtClean="0"/>
              <a:t>operations</a:t>
            </a:r>
            <a:endParaRPr lang="fr-FR" sz="860" kern="0" dirty="0" smtClean="0"/>
          </a:p>
          <a:p>
            <a:pPr marL="171450" lvl="1" indent="-171450" defTabSz="914400">
              <a:buFont typeface="Arial" panose="020B0604020202020204" pitchFamily="34" charset="0"/>
              <a:buChar char="•"/>
            </a:pPr>
            <a:r>
              <a:rPr lang="fr-FR" sz="860" b="1" kern="0" dirty="0" smtClean="0"/>
              <a:t>Sandrine </a:t>
            </a:r>
            <a:r>
              <a:rPr lang="fr-FR" sz="860" b="1" kern="0" dirty="0" err="1" smtClean="0"/>
              <a:t>Lalau-Keraly</a:t>
            </a:r>
            <a:r>
              <a:rPr lang="fr-FR" sz="860" b="1" kern="0" dirty="0" smtClean="0"/>
              <a:t> : </a:t>
            </a:r>
            <a:r>
              <a:rPr lang="fr-FR" sz="860" kern="0" dirty="0" smtClean="0"/>
              <a:t>Finance </a:t>
            </a:r>
            <a:r>
              <a:rPr lang="fr-FR" sz="860" kern="0" dirty="0" err="1" smtClean="0"/>
              <a:t>operations</a:t>
            </a:r>
            <a:endParaRPr lang="fr-FR" sz="860" kern="0" dirty="0" smtClean="0"/>
          </a:p>
          <a:p>
            <a:pPr marL="171450" lvl="1" indent="-171450" defTabSz="914400">
              <a:buFont typeface="Arial" panose="020B0604020202020204" pitchFamily="34" charset="0"/>
              <a:buChar char="•"/>
            </a:pPr>
            <a:r>
              <a:rPr lang="fr-FR" sz="860" b="1" kern="0" dirty="0" smtClean="0"/>
              <a:t>Benjamin Terray : </a:t>
            </a:r>
            <a:r>
              <a:rPr lang="fr-FR" sz="860" kern="0" dirty="0" err="1" smtClean="0"/>
              <a:t>Director</a:t>
            </a:r>
            <a:r>
              <a:rPr lang="fr-FR" sz="860" kern="0" dirty="0" smtClean="0"/>
              <a:t> – </a:t>
            </a:r>
            <a:r>
              <a:rPr lang="fr-FR" sz="860" kern="0" dirty="0" err="1" smtClean="0"/>
              <a:t>Rights</a:t>
            </a:r>
            <a:r>
              <a:rPr lang="fr-FR" sz="860" kern="0" dirty="0" smtClean="0"/>
              <a:t> Operations</a:t>
            </a:r>
          </a:p>
          <a:p>
            <a:pPr marL="171450" lvl="1" indent="-171450" defTabSz="914400">
              <a:buFont typeface="Arial" panose="020B0604020202020204" pitchFamily="34" charset="0"/>
              <a:buChar char="•"/>
            </a:pPr>
            <a:r>
              <a:rPr lang="fr-FR" sz="860" b="1" kern="0" dirty="0" smtClean="0"/>
              <a:t>Sebastien </a:t>
            </a:r>
            <a:r>
              <a:rPr lang="fr-FR" sz="860" b="1" kern="0" dirty="0" err="1" smtClean="0"/>
              <a:t>Chochoy</a:t>
            </a:r>
            <a:r>
              <a:rPr lang="fr-FR" sz="860" b="1" kern="0" dirty="0" smtClean="0"/>
              <a:t> : </a:t>
            </a:r>
            <a:r>
              <a:rPr lang="fr-FR" sz="860" kern="0" dirty="0" smtClean="0"/>
              <a:t>Senior </a:t>
            </a:r>
            <a:r>
              <a:rPr lang="fr-FR" sz="860" kern="0" dirty="0" err="1" smtClean="0"/>
              <a:t>Reporting</a:t>
            </a:r>
            <a:r>
              <a:rPr lang="fr-FR" sz="860" kern="0" dirty="0" smtClean="0"/>
              <a:t> and Consolidation </a:t>
            </a:r>
            <a:r>
              <a:rPr lang="fr-FR" sz="860" kern="0" dirty="0" err="1" smtClean="0"/>
              <a:t>analsy</a:t>
            </a:r>
            <a:r>
              <a:rPr lang="fr-FR" sz="860" kern="0" dirty="0" smtClean="0"/>
              <a:t> – </a:t>
            </a:r>
            <a:r>
              <a:rPr lang="fr-FR" sz="860" kern="0" dirty="0" err="1" smtClean="0"/>
              <a:t>Tool</a:t>
            </a:r>
            <a:r>
              <a:rPr lang="fr-FR" sz="860" kern="0" dirty="0" smtClean="0"/>
              <a:t> </a:t>
            </a:r>
            <a:r>
              <a:rPr lang="fr-FR" sz="860" kern="0" dirty="0" err="1" smtClean="0"/>
              <a:t>referent</a:t>
            </a:r>
            <a:endParaRPr lang="fr-FR" sz="860" kern="0" dirty="0" smtClean="0"/>
          </a:p>
          <a:p>
            <a:pPr marL="171450" lvl="1" indent="-171450" defTabSz="914400">
              <a:spcAft>
                <a:spcPts val="200"/>
              </a:spcAft>
              <a:buFont typeface="Arial" panose="020B0604020202020204" pitchFamily="34" charset="0"/>
              <a:buChar char="•"/>
            </a:pPr>
            <a:r>
              <a:rPr lang="fr-FR" sz="860" b="1" kern="0" dirty="0" err="1"/>
              <a:t>Dorianne</a:t>
            </a:r>
            <a:r>
              <a:rPr lang="fr-FR" sz="860" b="1" kern="0" dirty="0"/>
              <a:t> </a:t>
            </a:r>
            <a:r>
              <a:rPr lang="fr-FR" sz="860" b="1" kern="0" dirty="0" err="1" smtClean="0"/>
              <a:t>Thieury</a:t>
            </a:r>
            <a:r>
              <a:rPr lang="fr-FR" sz="860" b="1" kern="0" dirty="0" smtClean="0"/>
              <a:t> </a:t>
            </a:r>
            <a:r>
              <a:rPr lang="fr-FR" sz="860" b="1" kern="0" dirty="0"/>
              <a:t>: </a:t>
            </a:r>
            <a:r>
              <a:rPr lang="fr-FR" sz="860" kern="0" dirty="0"/>
              <a:t>Contrôleur de Gestion HR &amp; </a:t>
            </a:r>
            <a:r>
              <a:rPr lang="fr-FR" sz="860" kern="0" dirty="0" err="1"/>
              <a:t>Opex</a:t>
            </a:r>
            <a:r>
              <a:rPr lang="fr-FR" sz="860" kern="0" dirty="0"/>
              <a:t> </a:t>
            </a:r>
          </a:p>
          <a:p>
            <a:pPr marL="171450" lvl="1" indent="-171450" defTabSz="914400">
              <a:spcAft>
                <a:spcPts val="200"/>
              </a:spcAft>
              <a:buFont typeface="Arial" panose="020B0604020202020204" pitchFamily="34" charset="0"/>
              <a:buChar char="•"/>
            </a:pPr>
            <a:r>
              <a:rPr lang="fr-FR" sz="860" b="1" kern="0" dirty="0"/>
              <a:t>Marine </a:t>
            </a:r>
            <a:r>
              <a:rPr lang="fr-FR" sz="860" b="1" kern="0" dirty="0" err="1" smtClean="0"/>
              <a:t>Berchery</a:t>
            </a:r>
            <a:r>
              <a:rPr lang="fr-FR" sz="860" b="1" kern="0" dirty="0" smtClean="0"/>
              <a:t> </a:t>
            </a:r>
            <a:r>
              <a:rPr lang="fr-FR" sz="860" b="1" kern="0" dirty="0"/>
              <a:t>: </a:t>
            </a:r>
            <a:r>
              <a:rPr lang="fr-FR" sz="860" kern="0" dirty="0"/>
              <a:t>Ressources Humaine / Communication avec ADP</a:t>
            </a:r>
          </a:p>
          <a:p>
            <a:pPr lvl="1" defTabSz="914400">
              <a:spcAft>
                <a:spcPts val="0"/>
              </a:spcAft>
            </a:pPr>
            <a:endParaRPr lang="fr-FR" sz="860" kern="0" dirty="0" smtClean="0"/>
          </a:p>
          <a:p>
            <a:pPr lvl="1" defTabSz="914400"/>
            <a:r>
              <a:rPr lang="fr-FR" sz="860" kern="0" dirty="0" smtClean="0"/>
              <a:t>Nous </a:t>
            </a:r>
            <a:r>
              <a:rPr lang="fr-FR" sz="860" kern="0" dirty="0"/>
              <a:t>avons également réalisé des tests ponctuels permettant d’apprécier la qualité de la conception et l’efficacité opérationnelle de certains contrôles identifiés.</a:t>
            </a:r>
          </a:p>
          <a:p>
            <a:pPr lvl="1" defTabSz="914400"/>
            <a:r>
              <a:rPr lang="fr-FR" sz="860" kern="0" dirty="0"/>
              <a:t>Sur la base des travaux réalisés, nos constats et les recommandations associées sont présentées en partie 3 du présent document</a:t>
            </a:r>
            <a:r>
              <a:rPr lang="fr-FR" sz="860" kern="0" dirty="0" smtClean="0"/>
              <a:t>.</a:t>
            </a:r>
          </a:p>
          <a:p>
            <a:pPr defTabSz="914400"/>
            <a:r>
              <a:rPr lang="fr-FR" sz="1050" kern="0" dirty="0" smtClean="0"/>
              <a:t>Limites</a:t>
            </a:r>
          </a:p>
          <a:p>
            <a:pPr lvl="1" defTabSz="914400"/>
            <a:r>
              <a:rPr lang="fr-FR" sz="860" kern="0" dirty="0" smtClean="0"/>
              <a:t>Les observations que nous présentons dans ce rapport ne constituent en aucune façon une documentation du contrôle interne existant au sein de la société mais représente notre compréhension des processus à partir des entretiens que nous avons menés et de la documentation fournie.</a:t>
            </a:r>
            <a:endParaRPr lang="fr-FR" sz="860" kern="0" dirty="0"/>
          </a:p>
        </p:txBody>
      </p:sp>
    </p:spTree>
    <p:extLst>
      <p:ext uri="{BB962C8B-B14F-4D97-AF65-F5344CB8AC3E}">
        <p14:creationId xmlns:p14="http://schemas.microsoft.com/office/powerpoint/2010/main" val="262722756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CREATEDBY" val="Global PowerPoint Toolbar"/>
  <p:tag name="TOOLBARVERSION" val="4.41"/>
  <p:tag name="TYPE" val="Report"/>
  <p:tag name="KEYWORD" val="REPORT"/>
  <p:tag name="TEMPLATEVERSION" val="10/11/2015 18:25:46"/>
</p:tagLst>
</file>

<file path=ppt/tags/tag10.xml><?xml version="1.0" encoding="utf-8"?>
<p:tagLst xmlns:a="http://schemas.openxmlformats.org/drawingml/2006/main" xmlns:r="http://schemas.openxmlformats.org/officeDocument/2006/relationships" xmlns:p="http://schemas.openxmlformats.org/presentationml/2006/main">
  <p:tag name="ADV_TOP" val="276.125"/>
  <p:tag name="ADV_LEFT" val="140.625"/>
  <p:tag name="ADV_HEIGHT" val="30.375"/>
  <p:tag name="ADV_WIDTH" val="126.125"/>
</p:tagLst>
</file>

<file path=ppt/tags/tag11.xml><?xml version="1.0" encoding="utf-8"?>
<p:tagLst xmlns:a="http://schemas.openxmlformats.org/drawingml/2006/main" xmlns:r="http://schemas.openxmlformats.org/officeDocument/2006/relationships" xmlns:p="http://schemas.openxmlformats.org/presentationml/2006/main">
  <p:tag name="COPYRIGHT1" val="TRUE"/>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xml><?xml version="1.0" encoding="utf-8"?>
<p:tagLst xmlns:a="http://schemas.openxmlformats.org/drawingml/2006/main" xmlns:r="http://schemas.openxmlformats.org/officeDocument/2006/relationships" xmlns:p="http://schemas.openxmlformats.org/presentationml/2006/main">
  <p:tag name="ADV_TOP" val="497.6471"/>
  <p:tag name="ADV_LEFT" val="121.9184"/>
  <p:tag name="ADV_HEIGHT" val="29.19685"/>
  <p:tag name="ADV_WIDTH" val="538.937"/>
  <p:tag name="ADV_COPYRIGHT" val="TRUE"/>
</p:tagLst>
</file>

<file path=ppt/tags/tag4.xml><?xml version="1.0" encoding="utf-8"?>
<p:tagLst xmlns:a="http://schemas.openxmlformats.org/drawingml/2006/main" xmlns:r="http://schemas.openxmlformats.org/officeDocument/2006/relationships" xmlns:p="http://schemas.openxmlformats.org/presentationml/2006/main">
  <p:tag name="ADV_TOP" val="281.375"/>
  <p:tag name="ADV_LEFT" val="140.625"/>
  <p:tag name="ADV_HEIGHT" val="137"/>
  <p:tag name="ADV_WIDTH" val="311.625"/>
</p:tagLst>
</file>

<file path=ppt/tags/tag5.xml><?xml version="1.0" encoding="utf-8"?>
<p:tagLst xmlns:a="http://schemas.openxmlformats.org/drawingml/2006/main" xmlns:r="http://schemas.openxmlformats.org/officeDocument/2006/relationships" xmlns:p="http://schemas.openxmlformats.org/presentationml/2006/main">
  <p:tag name="ADV_TOP" val="276.125"/>
  <p:tag name="ADV_LEFT" val="140.625"/>
  <p:tag name="ADV_HEIGHT" val="30.375"/>
  <p:tag name="ADV_WIDTH" val="126.125"/>
</p:tagLst>
</file>

<file path=ppt/tags/tag6.xml><?xml version="1.0" encoding="utf-8"?>
<p:tagLst xmlns:a="http://schemas.openxmlformats.org/drawingml/2006/main" xmlns:r="http://schemas.openxmlformats.org/officeDocument/2006/relationships" xmlns:p="http://schemas.openxmlformats.org/presentationml/2006/main">
  <p:tag name="ADV_TOP" val="276.125"/>
  <p:tag name="ADV_LEFT" val="140.625"/>
  <p:tag name="ADV_HEIGHT" val="30.375"/>
  <p:tag name="ADV_WIDTH" val="126.125"/>
</p:tagLst>
</file>

<file path=ppt/tags/tag7.xml><?xml version="1.0" encoding="utf-8"?>
<p:tagLst xmlns:a="http://schemas.openxmlformats.org/drawingml/2006/main" xmlns:r="http://schemas.openxmlformats.org/officeDocument/2006/relationships" xmlns:p="http://schemas.openxmlformats.org/presentationml/2006/main">
  <p:tag name="ADV_TOP" val="276.125"/>
  <p:tag name="ADV_LEFT" val="140.625"/>
  <p:tag name="ADV_HEIGHT" val="30.375"/>
  <p:tag name="ADV_WIDTH" val="126.125"/>
</p:tagLst>
</file>

<file path=ppt/tags/tag8.xml><?xml version="1.0" encoding="utf-8"?>
<p:tagLst xmlns:a="http://schemas.openxmlformats.org/drawingml/2006/main" xmlns:r="http://schemas.openxmlformats.org/officeDocument/2006/relationships" xmlns:p="http://schemas.openxmlformats.org/presentationml/2006/main">
  <p:tag name="ADV_TOP" val="276.125"/>
  <p:tag name="ADV_LEFT" val="140.625"/>
  <p:tag name="ADV_HEIGHT" val="30.375"/>
  <p:tag name="ADV_WIDTH" val="126.125"/>
</p:tagLst>
</file>

<file path=ppt/tags/tag9.xml><?xml version="1.0" encoding="utf-8"?>
<p:tagLst xmlns:a="http://schemas.openxmlformats.org/drawingml/2006/main" xmlns:r="http://schemas.openxmlformats.org/officeDocument/2006/relationships" xmlns:p="http://schemas.openxmlformats.org/presentationml/2006/main">
  <p:tag name="ADV_TOP" val="276.125"/>
  <p:tag name="ADV_LEFT" val="140.625"/>
  <p:tag name="ADV_HEIGHT" val="30.375"/>
  <p:tag name="ADV_WIDTH" val="126.125"/>
</p:tagLst>
</file>

<file path=ppt/theme/theme1.xml><?xml version="1.0" encoding="utf-8"?>
<a:theme xmlns:a="http://schemas.openxmlformats.org/drawingml/2006/main" name="KPMG_Standard_4x3_0923_2015">
  <a:themeElements>
    <a:clrScheme name="Custom 3">
      <a:dk1>
        <a:srgbClr val="000000"/>
      </a:dk1>
      <a:lt1>
        <a:srgbClr val="FFFFFF"/>
      </a:lt1>
      <a:dk2>
        <a:srgbClr val="00338D"/>
      </a:dk2>
      <a:lt2>
        <a:srgbClr val="0091DA"/>
      </a:lt2>
      <a:accent1>
        <a:srgbClr val="005EB8"/>
      </a:accent1>
      <a:accent2>
        <a:srgbClr val="0091DA"/>
      </a:accent2>
      <a:accent3>
        <a:srgbClr val="483698"/>
      </a:accent3>
      <a:accent4>
        <a:srgbClr val="470A68"/>
      </a:accent4>
      <a:accent5>
        <a:srgbClr val="6D2077"/>
      </a:accent5>
      <a:accent6>
        <a:srgbClr val="00A3A1"/>
      </a:accent6>
      <a:hlink>
        <a:srgbClr val="C6007E"/>
      </a:hlink>
      <a:folHlink>
        <a:srgbClr val="BC204B"/>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Univers for KPMG"/>
        <a:font script="Hebr" typeface="Univers for KPMG"/>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Univers for KPMG"/>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square" rtlCol="0">
        <a:spAutoFit/>
      </a:bodyPr>
      <a:lstStyle>
        <a:defPPr>
          <a:defRPr sz="1600" dirty="0" smtClean="0">
            <a:solidFill>
              <a:srgbClr val="003087"/>
            </a:solidFill>
            <a:latin typeface="Univers for KPMG"/>
            <a:cs typeface="Univers for KPMG"/>
          </a:defRPr>
        </a:defPPr>
      </a:lstStyle>
    </a:txDef>
  </a:objectDefaults>
  <a:extraClrSchemeLst/>
  <a:extLst>
    <a:ext uri="{05A4C25C-085E-4340-85A3-A5531E510DB2}">
      <thm15:themeFamily xmlns:thm15="http://schemas.microsoft.com/office/thememl/2012/main" name="FR-KPMG Report Standard Template.potx [Lecture seule]" id="{188A22B7-EC82-4F27-BFF2-F441DB311177}" vid="{F117D935-87A3-481D-ACDE-8094A2FD33C2}"/>
    </a:ext>
  </a:extLst>
</a:theme>
</file>

<file path=ppt/theme/theme2.xml><?xml version="1.0" encoding="utf-8"?>
<a:theme xmlns:a="http://schemas.openxmlformats.org/drawingml/2006/main" name="Conception personnalisé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KPMG_Standard_0922_2015">
  <a:themeElements>
    <a:clrScheme name="KPMG">
      <a:dk1>
        <a:sysClr val="windowText" lastClr="000000"/>
      </a:dk1>
      <a:lt1>
        <a:sysClr val="window" lastClr="FFFFFF"/>
      </a:lt1>
      <a:dk2>
        <a:srgbClr val="1F497D"/>
      </a:dk2>
      <a:lt2>
        <a:srgbClr val="EEECE1"/>
      </a:lt2>
      <a:accent1>
        <a:srgbClr val="0091DA"/>
      </a:accent1>
      <a:accent2>
        <a:srgbClr val="BC204B"/>
      </a:accent2>
      <a:accent3>
        <a:srgbClr val="43B02A"/>
      </a:accent3>
      <a:accent4>
        <a:srgbClr val="EAAA00"/>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square" rtlCol="0">
        <a:spAutoFit/>
      </a:bodyPr>
      <a:lstStyle>
        <a:defPPr>
          <a:defRPr sz="1600" dirty="0" smtClean="0">
            <a:solidFill>
              <a:srgbClr val="003087"/>
            </a:solidFill>
            <a:latin typeface="Univers LT Std 45 Light"/>
            <a:cs typeface="Univers LT Std 45 Light"/>
          </a:defRPr>
        </a:defPPr>
      </a:lstStyle>
    </a:txDef>
  </a:objectDefaults>
  <a:extraClrSchemeLst/>
  <a:extLst>
    <a:ext uri="{05A4C25C-085E-4340-85A3-A5531E510DB2}">
      <thm15:themeFamily xmlns:thm15="http://schemas.microsoft.com/office/thememl/2012/main" name="Présentation4" id="{53A78F15-7C65-4D61-A908-D0815CA0881E}" vid="{A97DCB6A-2C78-4EC4-A927-9D88D67013CB}"/>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Univers for KPMG"/>
        <a:font script="Hebr" typeface="Univers for KPMG"/>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Univers for KPMG"/>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Univers for KPMG"/>
        <a:font script="Hebr" typeface="Univers for KPMG"/>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Univers for KPMG"/>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KPMG Document" ma:contentTypeID="0x0101003AA4056345C845F498FA698911C48DFD00C2FBFF3E270AB549BFA0461022145E24" ma:contentTypeVersion="30" ma:contentTypeDescription="KPMG Document Content Type. Do not change without approval." ma:contentTypeScope="" ma:versionID="96b707ff8235f24a74efffaf9768d194">
  <xsd:schema xmlns:xsd="http://www.w3.org/2001/XMLSchema" xmlns:xs="http://www.w3.org/2001/XMLSchema" xmlns:p="http://schemas.microsoft.com/office/2006/metadata/properties" xmlns:ns1="http://schemas.microsoft.com/sharepoint/v3" xmlns:ns2="a50a5df6-2e97-4653-98bd-2a81b8e37061" xmlns:ns4="6a830378-f1b4-47c6-a9ed-d1e22b7b28b4" xmlns:ns5="2dc053e8-39c3-46f4-a45a-057eafd4ebc8" targetNamespace="http://schemas.microsoft.com/office/2006/metadata/properties" ma:root="true" ma:fieldsID="fdf1be60e1d7a96f63a6c8cddfd8d472" ns1:_="" ns2:_="" ns4:_="" ns5:_="">
    <xsd:import namespace="http://schemas.microsoft.com/sharepoint/v3"/>
    <xsd:import namespace="a50a5df6-2e97-4653-98bd-2a81b8e37061"/>
    <xsd:import namespace="6a830378-f1b4-47c6-a9ed-d1e22b7b28b4"/>
    <xsd:import namespace="2dc053e8-39c3-46f4-a45a-057eafd4ebc8"/>
    <xsd:element name="properties">
      <xsd:complexType>
        <xsd:sequence>
          <xsd:element name="documentManagement">
            <xsd:complexType>
              <xsd:all>
                <xsd:element ref="ns2:KPMGDataAbstract" minOccurs="0"/>
                <xsd:element ref="ns2:KPMGDataPublicationDate" minOccurs="0"/>
                <xsd:element ref="ns2:KPMGDataExpiryDate" minOccurs="0"/>
                <xsd:element ref="ns2:KPMGDataContentAuthor" minOccurs="0"/>
                <xsd:element ref="ns1:PublishingRollupImage" minOccurs="0"/>
                <xsd:element ref="ns4:KPMGDataHideFromSearchResults" minOccurs="0"/>
                <xsd:element ref="ns2:KPMGDataFileType_NOTE" minOccurs="0"/>
                <xsd:element ref="ns2:KPMGDataLanguage_NOTE" minOccurs="0"/>
                <xsd:element ref="ns2:KPMGDataContentCategoryType_NOTE" minOccurs="0"/>
                <xsd:element ref="ns2:KPMGDataServices_NOTE" minOccurs="0"/>
                <xsd:element ref="ns2:KPMGDataPropositions_NOTE" minOccurs="0"/>
                <xsd:element ref="ns2:KPMGDataCentreOfExcellecnce_NOTE" minOccurs="0"/>
                <xsd:element ref="ns2:KPMGDataMarkets_NOTE" minOccurs="0"/>
                <xsd:element ref="ns2:KPMGDataCountryOfOrigin_NOTE" minOccurs="0"/>
                <xsd:element ref="ns2:KPMGDataRelevantCountries_NOTE" minOccurs="0"/>
                <xsd:element ref="ns2:KPMGDataContentOwner_NOTE" minOccurs="0"/>
                <xsd:element ref="ns2:KPMGDataAudienceLevel_NOTE" minOccurs="0"/>
                <xsd:element ref="ns2:KPMGDataExternalAudience_NOTE" minOccurs="0"/>
                <xsd:element ref="ns2:KPMGDataContentUse_NOTE" minOccurs="0"/>
                <xsd:element ref="ns2:KPMGDataTaxTechnical_NOTE" minOccurs="0"/>
                <xsd:element ref="ns2:KPMGDataAlliances_NOTE" minOccurs="0"/>
                <xsd:element ref="ns2:KPMGDataAcquisitions_NOTE" minOccurs="0"/>
                <xsd:element ref="ns2:KPMGDataEngagementPhase_NOTE" minOccurs="0"/>
                <xsd:element ref="ns2:KPMGDataBusinessProcess_NOTE" minOccurs="0"/>
                <xsd:element ref="ns2:KPMGDataTechnology_NOTE" minOccurs="0"/>
                <xsd:element ref="ns5:Rubrique2" minOccurs="0"/>
                <xsd:element ref="ns5:KPMGGlobalActiveStatus" minOccurs="0"/>
                <xsd:element ref="ns5:Rubrique1" minOccurs="0"/>
                <xsd:element ref="ns5:MAJ_x0020_annuelle" minOccurs="0"/>
                <xsd:element ref="ns5:Category" minOccurs="0"/>
                <xsd:element ref="ns4:TaxCatchAll" minOccurs="0"/>
                <xsd:element ref="ns5:D_x00e9_tails" minOccurs="0"/>
                <xsd:element ref="ns5:Rubrique_x0020_Restitu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PublishingRollupImage" ma:index="27" nillable="true" ma:displayName="Rollup Image" ma:description="Rollup Image is a site column created by the Publishing feature. It is used on the Page Content Type as the image for the page shown in content roll-ups such as the Content By Search web part." ma:internalName="PublishingRollupImag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a50a5df6-2e97-4653-98bd-2a81b8e37061" elementFormDefault="qualified">
    <xsd:import namespace="http://schemas.microsoft.com/office/2006/documentManagement/types"/>
    <xsd:import namespace="http://schemas.microsoft.com/office/infopath/2007/PartnerControls"/>
    <xsd:element name="KPMGDataAbstract" ma:index="1" nillable="true" ma:displayName="Abstract" ma:description="Do not exceed 35 words" ma:internalName="KPMGDataAbstract">
      <xsd:simpleType>
        <xsd:restriction base="dms:Note">
          <xsd:maxLength value="255"/>
        </xsd:restriction>
      </xsd:simpleType>
    </xsd:element>
    <xsd:element name="KPMGDataPublicationDate" ma:index="6" nillable="true" ma:displayName="Publication Date" ma:description="Identifies date content was written" ma:format="DateOnly" ma:internalName="KPMGDataPublicationDate">
      <xsd:simpleType>
        <xsd:restriction base="dms:DateTime"/>
      </xsd:simpleType>
    </xsd:element>
    <xsd:element name="KPMGDataExpiryDate" ma:index="7" nillable="true" ma:displayName="Expiry Date" ma:description="Maximum expiry dates shall be 3 years for Credentials, 2 years for general content and 1 year for content tagged to Communications content category" ma:format="DateOnly" ma:internalName="KPMGDataExpiryDate">
      <xsd:simpleType>
        <xsd:restriction base="dms:DateTime"/>
      </xsd:simpleType>
    </xsd:element>
    <xsd:element name="KPMGDataContentAuthor" ma:index="10" nillable="true" ma:displayName="Content Author" ma:description="Last Name, First Name.  Separate multiple authors with semicolons" ma:list="UserInfo" ma:SearchPeopleOnly="false" ma:SharePointGroup="0" ma:internalName="KPMGDataContentAuthor" ma:showField="ImnNam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KPMGDataFileType_NOTE" ma:index="32" nillable="true" ma:taxonomy="true" ma:internalName="KPMGDataFileType_NOTE" ma:taxonomyFieldName="KPMGDataFileType" ma:displayName="File Type" ma:default="" ma:fieldId="{72271be7-eebd-480a-b7ab-4adb983c60e8}" ma:sspId="2c98b1a5-2cfc-442a-a2e0-fec9a6eebbee" ma:termSetId="743921f2-9afd-4a6f-89d3-30a6c72142b0" ma:anchorId="00000000-0000-0000-0000-000000000000" ma:open="false" ma:isKeyword="false">
      <xsd:complexType>
        <xsd:sequence>
          <xsd:element ref="pc:Terms" minOccurs="0" maxOccurs="1"/>
        </xsd:sequence>
      </xsd:complexType>
    </xsd:element>
    <xsd:element name="KPMGDataLanguage_NOTE" ma:index="33" nillable="true" ma:taxonomy="true" ma:internalName="KPMGDataLanguage_NOTE" ma:taxonomyFieldName="KPMGDataLanguage" ma:displayName="Language" ma:default="" ma:fieldId="{acd1399c-d49c-412e-ac21-5d146f3ed20e}" ma:sspId="2c98b1a5-2cfc-442a-a2e0-fec9a6eebbee" ma:termSetId="84e7dd99-6820-4324-99b8-56a2e839d7ae" ma:anchorId="00000000-0000-0000-0000-000000000000" ma:open="false" ma:isKeyword="false">
      <xsd:complexType>
        <xsd:sequence>
          <xsd:element ref="pc:Terms" minOccurs="0" maxOccurs="1"/>
        </xsd:sequence>
      </xsd:complexType>
    </xsd:element>
    <xsd:element name="KPMGDataContentCategoryType_NOTE" ma:index="34" nillable="true" ma:taxonomy="true" ma:internalName="KPMGDataContentCategoryType_NOTE" ma:taxonomyFieldName="KPMGDataContentCategoryType" ma:displayName="Content Category/Type" ma:default="" ma:fieldId="{08ef68f1-36f5-469c-b044-115d631701a5}" ma:sspId="2c98b1a5-2cfc-442a-a2e0-fec9a6eebbee" ma:termSetId="6477f134-0a19-4191-baab-879a50fc8c95" ma:anchorId="00000000-0000-0000-0000-000000000000" ma:open="false" ma:isKeyword="false">
      <xsd:complexType>
        <xsd:sequence>
          <xsd:element ref="pc:Terms" minOccurs="0" maxOccurs="1"/>
        </xsd:sequence>
      </xsd:complexType>
    </xsd:element>
    <xsd:element name="KPMGDataServices_NOTE" ma:index="35" nillable="true" ma:taxonomy="true" ma:internalName="KPMGDataServices_NOTE" ma:taxonomyFieldName="KPMGDataServices" ma:displayName="Services" ma:readOnly="false" ma:default="" ma:fieldId="{128356e7-3239-4e93-8908-5a5140584c60}" ma:taxonomyMulti="true" ma:sspId="2c98b1a5-2cfc-442a-a2e0-fec9a6eebbee" ma:termSetId="3cfd6df8-596d-493d-a30e-558b669b4483" ma:anchorId="00000000-0000-0000-0000-000000000000" ma:open="false" ma:isKeyword="false">
      <xsd:complexType>
        <xsd:sequence>
          <xsd:element ref="pc:Terms" minOccurs="0" maxOccurs="1"/>
        </xsd:sequence>
      </xsd:complexType>
    </xsd:element>
    <xsd:element name="KPMGDataPropositions_NOTE" ma:index="36" nillable="true" ma:taxonomy="true" ma:internalName="KPMGDataPropositions_NOTE" ma:taxonomyFieldName="KPMGDataPropositions" ma:displayName="Propositions" ma:default="" ma:fieldId="{8a72ee92-ba9a-4a20-a3fd-e1bd2242c7c2}" ma:taxonomyMulti="true" ma:sspId="2c98b1a5-2cfc-442a-a2e0-fec9a6eebbee" ma:termSetId="1381254a-b5b7-4c3f-a6f8-cf2371aeef3b" ma:anchorId="00000000-0000-0000-0000-000000000000" ma:open="false" ma:isKeyword="false">
      <xsd:complexType>
        <xsd:sequence>
          <xsd:element ref="pc:Terms" minOccurs="0" maxOccurs="1"/>
        </xsd:sequence>
      </xsd:complexType>
    </xsd:element>
    <xsd:element name="KPMGDataCentreOfExcellecnce_NOTE" ma:index="37" nillable="true" ma:taxonomy="true" ma:internalName="KPMGDataCentreOfExcellecnce_NOTE" ma:taxonomyFieldName="KPMGDataCentreOfExcellecnce" ma:displayName="Centre of Excellence" ma:default="" ma:fieldId="{c830915b-0c6b-4a55-82a4-c10399df15ac}" ma:taxonomyMulti="true" ma:sspId="2c98b1a5-2cfc-442a-a2e0-fec9a6eebbee" ma:termSetId="01f3d3bd-04b3-4059-aa70-c731254e2c89" ma:anchorId="00000000-0000-0000-0000-000000000000" ma:open="false" ma:isKeyword="false">
      <xsd:complexType>
        <xsd:sequence>
          <xsd:element ref="pc:Terms" minOccurs="0" maxOccurs="1"/>
        </xsd:sequence>
      </xsd:complexType>
    </xsd:element>
    <xsd:element name="KPMGDataMarkets_NOTE" ma:index="38" nillable="true" ma:taxonomy="true" ma:internalName="KPMGDataMarkets_NOTE" ma:taxonomyFieldName="KPMGDataMarkets" ma:displayName="Markets" ma:default="" ma:fieldId="{00ca4b41-b8a1-4a89-b3d0-bca42bc541a1}" ma:taxonomyMulti="true" ma:sspId="2c98b1a5-2cfc-442a-a2e0-fec9a6eebbee" ma:termSetId="e0076674-ee49-419b-98bd-e01b65f9fe34" ma:anchorId="00000000-0000-0000-0000-000000000000" ma:open="false" ma:isKeyword="false">
      <xsd:complexType>
        <xsd:sequence>
          <xsd:element ref="pc:Terms" minOccurs="0" maxOccurs="1"/>
        </xsd:sequence>
      </xsd:complexType>
    </xsd:element>
    <xsd:element name="KPMGDataCountryOfOrigin_NOTE" ma:index="39" nillable="true" ma:taxonomy="true" ma:internalName="KPMGDataCountryOfOrigin_NOTE" ma:taxonomyFieldName="KPMGDataCountryOfOrigin" ma:displayName="Country Of Origin" ma:default="" ma:fieldId="{de18425b-1209-4b45-9a98-ea81d9fa7a75}" ma:sspId="2c98b1a5-2cfc-442a-a2e0-fec9a6eebbee" ma:termSetId="3085df7e-e5c2-4eba-b017-72c5cc533acf" ma:anchorId="00000000-0000-0000-0000-000000000000" ma:open="false" ma:isKeyword="false">
      <xsd:complexType>
        <xsd:sequence>
          <xsd:element ref="pc:Terms" minOccurs="0" maxOccurs="1"/>
        </xsd:sequence>
      </xsd:complexType>
    </xsd:element>
    <xsd:element name="KPMGDataRelevantCountries_NOTE" ma:index="40" nillable="true" ma:taxonomy="true" ma:internalName="KPMGDataRelevantCountries_NOTE" ma:taxonomyFieldName="KPMGDataRelevantCountries" ma:displayName="Relevant Countries" ma:default="" ma:fieldId="{615fe437-67db-483d-ae11-c54dc66fe1ab}" ma:taxonomyMulti="true" ma:sspId="2c98b1a5-2cfc-442a-a2e0-fec9a6eebbee" ma:termSetId="3085df7e-e5c2-4eba-b017-72c5cc533acf" ma:anchorId="00000000-0000-0000-0000-000000000000" ma:open="false" ma:isKeyword="false">
      <xsd:complexType>
        <xsd:sequence>
          <xsd:element ref="pc:Terms" minOccurs="0" maxOccurs="1"/>
        </xsd:sequence>
      </xsd:complexType>
    </xsd:element>
    <xsd:element name="KPMGDataContentOwner_NOTE" ma:index="41" nillable="true" ma:taxonomy="true" ma:internalName="KPMGDataContentOwner_NOTE" ma:taxonomyFieldName="KPMGDataContentOwner" ma:displayName="Content Owner" ma:default="" ma:fieldId="{5e70986c-9193-487b-a000-00462b6d50eb}" ma:sspId="2c98b1a5-2cfc-442a-a2e0-fec9a6eebbee" ma:termSetId="2d916150-f95d-4b57-b463-aeab9c1a2c6b" ma:anchorId="00000000-0000-0000-0000-000000000000" ma:open="false" ma:isKeyword="false">
      <xsd:complexType>
        <xsd:sequence>
          <xsd:element ref="pc:Terms" minOccurs="0" maxOccurs="1"/>
        </xsd:sequence>
      </xsd:complexType>
    </xsd:element>
    <xsd:element name="KPMGDataAudienceLevel_NOTE" ma:index="42" nillable="true" ma:taxonomy="true" ma:internalName="KPMGDataAudienceLevel_NOTE" ma:taxonomyFieldName="KPMGDataAudienceLevel" ma:displayName="KPMG Audience Level" ma:default="" ma:fieldId="{9cad2ff3-18ba-48c1-9a3a-e8fb88aaadce}" ma:taxonomyMulti="true" ma:sspId="2c98b1a5-2cfc-442a-a2e0-fec9a6eebbee" ma:termSetId="1751f70f-e6a1-49a9-aa38-6544d047d979" ma:anchorId="00000000-0000-0000-0000-000000000000" ma:open="false" ma:isKeyword="false">
      <xsd:complexType>
        <xsd:sequence>
          <xsd:element ref="pc:Terms" minOccurs="0" maxOccurs="1"/>
        </xsd:sequence>
      </xsd:complexType>
    </xsd:element>
    <xsd:element name="KPMGDataExternalAudience_NOTE" ma:index="43" nillable="true" ma:taxonomy="true" ma:internalName="KPMGDataExternalAudience_NOTE" ma:taxonomyFieldName="KPMGDataExternalAudience" ma:displayName="External Audience" ma:default="" ma:fieldId="{29082566-242b-46a6-ac87-4114baa9f4e4}" ma:taxonomyMulti="true" ma:sspId="2c98b1a5-2cfc-442a-a2e0-fec9a6eebbee" ma:termSetId="26c89e51-99a2-45a9-ad63-02365987824d" ma:anchorId="00000000-0000-0000-0000-000000000000" ma:open="false" ma:isKeyword="false">
      <xsd:complexType>
        <xsd:sequence>
          <xsd:element ref="pc:Terms" minOccurs="0" maxOccurs="1"/>
        </xsd:sequence>
      </xsd:complexType>
    </xsd:element>
    <xsd:element name="KPMGDataContentUse_NOTE" ma:index="44" nillable="true" ma:taxonomy="true" ma:internalName="KPMGDataContentUse_NOTE" ma:taxonomyFieldName="KPMGDataContentUse" ma:displayName="Content Use (Int/Ext)" ma:readOnly="false" ma:default="" ma:fieldId="{b4f9c598-d907-4985-93b9-32379001b4db}" ma:sspId="2c98b1a5-2cfc-442a-a2e0-fec9a6eebbee" ma:termSetId="95645d58-b385-42d8-93cb-8186fc947001" ma:anchorId="00000000-0000-0000-0000-000000000000" ma:open="false" ma:isKeyword="false">
      <xsd:complexType>
        <xsd:sequence>
          <xsd:element ref="pc:Terms" minOccurs="0" maxOccurs="1"/>
        </xsd:sequence>
      </xsd:complexType>
    </xsd:element>
    <xsd:element name="KPMGDataTaxTechnical_NOTE" ma:index="45" nillable="true" ma:taxonomy="true" ma:internalName="KPMGDataTaxTechnical_NOTE" ma:taxonomyFieldName="KPMGDataTaxTechnical" ma:displayName="Tax Technical" ma:default="" ma:fieldId="{4d6c8818-7059-4fe6-a78d-683844b07037}" ma:taxonomyMulti="true" ma:sspId="2c98b1a5-2cfc-442a-a2e0-fec9a6eebbee" ma:termSetId="8849f5b4-98e1-4096-931a-6a99d299b57d" ma:anchorId="00000000-0000-0000-0000-000000000000" ma:open="false" ma:isKeyword="false">
      <xsd:complexType>
        <xsd:sequence>
          <xsd:element ref="pc:Terms" minOccurs="0" maxOccurs="1"/>
        </xsd:sequence>
      </xsd:complexType>
    </xsd:element>
    <xsd:element name="KPMGDataAlliances_NOTE" ma:index="46" nillable="true" ma:taxonomy="true" ma:internalName="KPMGDataAlliances_NOTE" ma:taxonomyFieldName="KPMGDataAlliances" ma:displayName="Alliances" ma:default="" ma:fieldId="{8db3a0d2-1555-4dfd-b46e-f47e4978cf88}" ma:taxonomyMulti="true" ma:sspId="2c98b1a5-2cfc-442a-a2e0-fec9a6eebbee" ma:termSetId="be8d55b3-0905-43fe-80b9-d56374ed0cce" ma:anchorId="00000000-0000-0000-0000-000000000000" ma:open="false" ma:isKeyword="false">
      <xsd:complexType>
        <xsd:sequence>
          <xsd:element ref="pc:Terms" minOccurs="0" maxOccurs="1"/>
        </xsd:sequence>
      </xsd:complexType>
    </xsd:element>
    <xsd:element name="KPMGDataAcquisitions_NOTE" ma:index="47" nillable="true" ma:taxonomy="true" ma:internalName="KPMGDataAcquisitions_NOTE" ma:taxonomyFieldName="KPMGDataAcquisitions" ma:displayName="Acquisitions" ma:default="" ma:fieldId="{3cb6c231-2147-4a31-b734-612bcfaaee64}" ma:taxonomyMulti="true" ma:sspId="2c98b1a5-2cfc-442a-a2e0-fec9a6eebbee" ma:termSetId="6ede21cc-57d9-4103-9ccd-6e0739140e1d" ma:anchorId="00000000-0000-0000-0000-000000000000" ma:open="false" ma:isKeyword="false">
      <xsd:complexType>
        <xsd:sequence>
          <xsd:element ref="pc:Terms" minOccurs="0" maxOccurs="1"/>
        </xsd:sequence>
      </xsd:complexType>
    </xsd:element>
    <xsd:element name="KPMGDataEngagementPhase_NOTE" ma:index="48" nillable="true" ma:taxonomy="true" ma:internalName="KPMGDataEngagementPhase_NOTE" ma:taxonomyFieldName="KPMGDataEngagementPhase" ma:displayName="Engagement Phase" ma:default="" ma:fieldId="{49afb44b-ffb1-4f81-ba3e-ddc57db645ed}" ma:taxonomyMulti="true" ma:sspId="2c98b1a5-2cfc-442a-a2e0-fec9a6eebbee" ma:termSetId="51bfc00e-ff85-431f-bcce-a324e73b37f6" ma:anchorId="00000000-0000-0000-0000-000000000000" ma:open="false" ma:isKeyword="false">
      <xsd:complexType>
        <xsd:sequence>
          <xsd:element ref="pc:Terms" minOccurs="0" maxOccurs="1"/>
        </xsd:sequence>
      </xsd:complexType>
    </xsd:element>
    <xsd:element name="KPMGDataBusinessProcess_NOTE" ma:index="49" nillable="true" ma:taxonomy="true" ma:internalName="KPMGDataBusinessProcess_NOTE" ma:taxonomyFieldName="KPMGDataBusinessProcess" ma:displayName="Business Process" ma:default="" ma:fieldId="{876ac26e-fcda-41b1-9460-63391c100d9f}" ma:taxonomyMulti="true" ma:sspId="2c98b1a5-2cfc-442a-a2e0-fec9a6eebbee" ma:termSetId="41bf7682-8308-48df-8b92-ce926a9d8cae" ma:anchorId="00000000-0000-0000-0000-000000000000" ma:open="false" ma:isKeyword="false">
      <xsd:complexType>
        <xsd:sequence>
          <xsd:element ref="pc:Terms" minOccurs="0" maxOccurs="1"/>
        </xsd:sequence>
      </xsd:complexType>
    </xsd:element>
    <xsd:element name="KPMGDataTechnology_NOTE" ma:index="50" nillable="true" ma:taxonomy="true" ma:internalName="KPMGDataTechnology_NOTE" ma:taxonomyFieldName="KPMGDataTechnology" ma:displayName="Technology" ma:default="" ma:fieldId="{bec238be-bb65-436c-9c5d-6a1587c731e7}" ma:taxonomyMulti="true" ma:sspId="2c98b1a5-2cfc-442a-a2e0-fec9a6eebbee" ma:termSetId="94a6fda0-9564-402c-93a0-5a15c153d8fe" ma:anchorId="00000000-0000-0000-0000-000000000000" ma:open="fals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6a830378-f1b4-47c6-a9ed-d1e22b7b28b4" elementFormDefault="qualified">
    <xsd:import namespace="http://schemas.microsoft.com/office/2006/documentManagement/types"/>
    <xsd:import namespace="http://schemas.microsoft.com/office/infopath/2007/PartnerControls"/>
    <xsd:element name="KPMGDataHideFromSearchResults" ma:index="28" nillable="true" ma:displayName="Hide From Search Results" ma:default="0" ma:internalName="KPMGDataHideFromSearchResults">
      <xsd:simpleType>
        <xsd:restriction base="dms:Boolean"/>
      </xsd:simpleType>
    </xsd:element>
    <xsd:element name="TaxCatchAll" ma:index="61" nillable="true" ma:displayName="Taxonomy Catch All Column" ma:hidden="true" ma:list="{4e23f2c6-2904-459f-8897-51c337706df8}" ma:internalName="TaxCatchAll" ma:showField="CatchAllData" ma:web="a50a5df6-2e97-4653-98bd-2a81b8e37061">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2dc053e8-39c3-46f4-a45a-057eafd4ebc8" elementFormDefault="qualified">
    <xsd:import namespace="http://schemas.microsoft.com/office/2006/documentManagement/types"/>
    <xsd:import namespace="http://schemas.microsoft.com/office/infopath/2007/PartnerControls"/>
    <xsd:element name="Rubrique2" ma:index="54" nillable="true" ma:displayName="Rubrique2" ma:default="N/A" ma:format="Dropdown" ma:internalName="Rubrique2">
      <xsd:simpleType>
        <xsd:restriction base="dms:Choice">
          <xsd:enumeration value="N/A"/>
          <xsd:enumeration value="----Proposal Support"/>
          <xsd:enumeration value="Introduction"/>
          <xsd:enumeration value="Etape 1"/>
          <xsd:enumeration value="Etape 2"/>
          <xsd:enumeration value="Etape 3"/>
          <xsd:enumeration value="Etape 4"/>
          <xsd:enumeration value="Etape 5"/>
          <xsd:enumeration value="Etape 6"/>
          <xsd:enumeration value="Etape 7"/>
        </xsd:restriction>
      </xsd:simpleType>
    </xsd:element>
    <xsd:element name="KPMGGlobalActiveStatus" ma:index="55" nillable="true" ma:displayName="KPMGGlobalActiveStatus" ma:default="0" ma:internalName="KPMGGlobalActiveStatus">
      <xsd:simpleType>
        <xsd:restriction base="dms:Boolean"/>
      </xsd:simpleType>
    </xsd:element>
    <xsd:element name="Rubrique1" ma:index="58" nillable="true" ma:displayName="Rubrique1" ma:default="N/A" ma:format="Dropdown" ma:internalName="Rubrique1">
      <xsd:simpleType>
        <xsd:restriction base="dms:Choice">
          <xsd:enumeration value="N/A"/>
          <xsd:enumeration value="Proposal Support"/>
          <xsd:enumeration value="Pricing"/>
          <xsd:enumeration value="Marketing"/>
          <xsd:enumeration value="Account Management"/>
          <xsd:enumeration value="Exemples de restitutions clients"/>
          <xsd:enumeration value="High Growth Markets"/>
          <xsd:enumeration value="Proposal Wizard"/>
        </xsd:restriction>
      </xsd:simpleType>
    </xsd:element>
    <xsd:element name="MAJ_x0020_annuelle" ma:index="59" nillable="true" ma:displayName="MAJ annuelle" ma:default="Non" ma:format="Dropdown" ma:internalName="MAJ_x0020_annuelle">
      <xsd:simpleType>
        <xsd:restriction base="dms:Choice">
          <xsd:enumeration value="Oui"/>
          <xsd:enumeration value="Non"/>
        </xsd:restriction>
      </xsd:simpleType>
    </xsd:element>
    <xsd:element name="Category" ma:index="60" nillable="true" ma:displayName="Category" ma:internalName="Category">
      <xsd:simpleType>
        <xsd:restriction base="dms:Text">
          <xsd:maxLength value="255"/>
        </xsd:restriction>
      </xsd:simpleType>
    </xsd:element>
    <xsd:element name="D_x00e9_tails" ma:index="62" nillable="true" ma:displayName="Détails" ma:default="N/A" ma:internalName="D_x00e9_tails">
      <xsd:simpleType>
        <xsd:restriction base="dms:Text">
          <xsd:maxLength value="255"/>
        </xsd:restriction>
      </xsd:simpleType>
    </xsd:element>
    <xsd:element name="Rubrique_x0020_Restitution" ma:index="63" nillable="true" ma:displayName="Rubrique Restitution" ma:default="NA" ma:description="Cette rubrique sert à filtrer les documents de la page restitution" ma:internalName="Rubrique_x0020_Restitution">
      <xsd:complexType>
        <xsd:complexContent>
          <xsd:extension base="dms:MultiChoice">
            <xsd:sequence>
              <xsd:element name="Value" maxOccurs="unbounded" minOccurs="0" nillable="true">
                <xsd:simpleType>
                  <xsd:restriction base="dms:Choice">
                    <xsd:enumeration value="NA"/>
                    <xsd:enumeration value="Packs complets - Grands Comptes"/>
                    <xsd:enumeration value="Packs complets - Middle Markets"/>
                    <xsd:enumeration value="Etats de synthèse"/>
                    <xsd:enumeration value="Plan d'audit"/>
                    <xsd:enumeration value="Présentation des Process / Recommandations"/>
                    <xsd:enumeration value="Principales estimations"/>
                    <xsd:enumeration value="Pays émergents"/>
                    <xsd:enumeration value="Actualité technique et normative"/>
                    <xsd:enumeration value="Pour aller plus loin"/>
                    <xsd:enumeration value="Autres exemples"/>
                  </xsd:restriction>
                </xsd:simpleType>
              </xsd:element>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axOccurs="1" ma:index="56" ma:displayName="Author"/>
        <xsd:element ref="dcterms:created" minOccurs="0" maxOccurs="1"/>
        <xsd:element ref="dc:identifier" minOccurs="0" maxOccurs="1"/>
        <xsd:element name="contentType" minOccurs="0" maxOccurs="1" type="xsd:string" ma:index="52" ma:displayName="Content Type"/>
        <xsd:element ref="dc:title" maxOccurs="1" ma:index="0" ma:displayName="Title"/>
        <xsd:element ref="dc:subject" minOccurs="0" maxOccurs="1"/>
        <xsd:element ref="dc:description" minOccurs="0" maxOccurs="1" ma:index="57" ma:displayName="_Comments"/>
        <xsd:element name="keywords" minOccurs="0" maxOccurs="1" type="xsd:string" ma:index="25" ma:displayName="Keywords"/>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documentManagement>
    <KPMGDataAbstract xmlns="a50a5df6-2e97-4653-98bd-2a81b8e37061" xsi:nil="true"/>
    <KPMGDataAudienceLevel_NOTE xmlns="a50a5df6-2e97-4653-98bd-2a81b8e37061">
      <Terms xmlns="http://schemas.microsoft.com/office/infopath/2007/PartnerControls"/>
    </KPMGDataAudienceLevel_NOTE>
    <KPMGDataLanguage_NOTE xmlns="a50a5df6-2e97-4653-98bd-2a81b8e37061">
      <Terms xmlns="http://schemas.microsoft.com/office/infopath/2007/PartnerControls">
        <TermInfo xmlns="http://schemas.microsoft.com/office/infopath/2007/PartnerControls">
          <TermName xmlns="http://schemas.microsoft.com/office/infopath/2007/PartnerControls">French</TermName>
          <TermId xmlns="http://schemas.microsoft.com/office/infopath/2007/PartnerControls">4ec6b3f6-8cae-432a-8350-61348640ceff</TermId>
        </TermInfo>
      </Terms>
    </KPMGDataLanguage_NOTE>
    <KPMGDataContentCategoryType_NOTE xmlns="a50a5df6-2e97-4653-98bd-2a81b8e37061">
      <Terms xmlns="http://schemas.microsoft.com/office/infopath/2007/PartnerControls"/>
    </KPMGDataContentCategoryType_NOTE>
    <KPMGDataCountryOfOrigin_NOTE xmlns="a50a5df6-2e97-4653-98bd-2a81b8e37061">
      <Terms xmlns="http://schemas.microsoft.com/office/infopath/2007/PartnerControls"/>
    </KPMGDataCountryOfOrigin_NOTE>
    <KPMGDataRelevantCountries_NOTE xmlns="a50a5df6-2e97-4653-98bd-2a81b8e37061">
      <Terms xmlns="http://schemas.microsoft.com/office/infopath/2007/PartnerControls"/>
    </KPMGDataRelevantCountries_NOTE>
    <KPMGDataTaxTechnical_NOTE xmlns="a50a5df6-2e97-4653-98bd-2a81b8e37061">
      <Terms xmlns="http://schemas.microsoft.com/office/infopath/2007/PartnerControls"/>
    </KPMGDataTaxTechnical_NOTE>
    <PublishingRollupImage xmlns="http://schemas.microsoft.com/sharepoint/v3" xsi:nil="true"/>
    <KPMGDataContentOwner_NOTE xmlns="a50a5df6-2e97-4653-98bd-2a81b8e37061">
      <Terms xmlns="http://schemas.microsoft.com/office/infopath/2007/PartnerControls"/>
    </KPMGDataContentOwner_NOTE>
    <KPMGDataMarkets_NOTE xmlns="a50a5df6-2e97-4653-98bd-2a81b8e37061">
      <Terms xmlns="http://schemas.microsoft.com/office/infopath/2007/PartnerControls"/>
    </KPMGDataMarkets_NOTE>
    <KPMGDataBusinessProcess_NOTE xmlns="a50a5df6-2e97-4653-98bd-2a81b8e37061">
      <Terms xmlns="http://schemas.microsoft.com/office/infopath/2007/PartnerControls"/>
    </KPMGDataBusinessProcess_NOTE>
    <KPMGDataAlliances_NOTE xmlns="a50a5df6-2e97-4653-98bd-2a81b8e37061">
      <Terms xmlns="http://schemas.microsoft.com/office/infopath/2007/PartnerControls"/>
    </KPMGDataAlliances_NOTE>
    <KPMGDataPublicationDate xmlns="a50a5df6-2e97-4653-98bd-2a81b8e37061" xsi:nil="true"/>
    <KPMGDataFileType_NOTE xmlns="a50a5df6-2e97-4653-98bd-2a81b8e37061">
      <Terms xmlns="http://schemas.microsoft.com/office/infopath/2007/PartnerControls"/>
    </KPMGDataFileType_NOTE>
    <TaxCatchAll xmlns="6a830378-f1b4-47c6-a9ed-d1e22b7b28b4">
      <Value>2</Value>
      <Value>13</Value>
    </TaxCatchAll>
    <KPMGDataTechnology_NOTE xmlns="a50a5df6-2e97-4653-98bd-2a81b8e37061">
      <Terms xmlns="http://schemas.microsoft.com/office/infopath/2007/PartnerControls"/>
    </KPMGDataTechnology_NOTE>
    <KPMGDataCentreOfExcellecnce_NOTE xmlns="a50a5df6-2e97-4653-98bd-2a81b8e37061">
      <Terms xmlns="http://schemas.microsoft.com/office/infopath/2007/PartnerControls"/>
    </KPMGDataCentreOfExcellecnce_NOTE>
    <KPMGDataEngagementPhase_NOTE xmlns="a50a5df6-2e97-4653-98bd-2a81b8e37061">
      <Terms xmlns="http://schemas.microsoft.com/office/infopath/2007/PartnerControls"/>
    </KPMGDataEngagementPhase_NOTE>
    <KPMGDataExpiryDate xmlns="a50a5df6-2e97-4653-98bd-2a81b8e37061" xsi:nil="true"/>
    <KPMGDataContentAuthor xmlns="a50a5df6-2e97-4653-98bd-2a81b8e37061">
      <UserInfo>
        <DisplayName/>
        <AccountId xsi:nil="true"/>
        <AccountType/>
      </UserInfo>
    </KPMGDataContentAuthor>
    <KPMGDataPropositions_NOTE xmlns="a50a5df6-2e97-4653-98bd-2a81b8e37061">
      <Terms xmlns="http://schemas.microsoft.com/office/infopath/2007/PartnerControls"/>
    </KPMGDataPropositions_NOTE>
    <KPMGDataContentUse_NOTE xmlns="a50a5df6-2e97-4653-98bd-2a81b8e37061">
      <Terms xmlns="http://schemas.microsoft.com/office/infopath/2007/PartnerControls">
        <TermInfo xmlns="http://schemas.microsoft.com/office/infopath/2007/PartnerControls">
          <TermName xmlns="http://schemas.microsoft.com/office/infopath/2007/PartnerControls">Internal</TermName>
          <TermId xmlns="http://schemas.microsoft.com/office/infopath/2007/PartnerControls">e7bc1b22-1af5-432b-bb59-4ce8d56ef52d</TermId>
        </TermInfo>
      </Terms>
    </KPMGDataContentUse_NOTE>
    <KPMGDataAcquisitions_NOTE xmlns="a50a5df6-2e97-4653-98bd-2a81b8e37061">
      <Terms xmlns="http://schemas.microsoft.com/office/infopath/2007/PartnerControls"/>
    </KPMGDataAcquisitions_NOTE>
    <KPMGDataServices_NOTE xmlns="a50a5df6-2e97-4653-98bd-2a81b8e37061">
      <Terms xmlns="http://schemas.microsoft.com/office/infopath/2007/PartnerControls"/>
    </KPMGDataServices_NOTE>
    <KPMGDataExternalAudience_NOTE xmlns="a50a5df6-2e97-4653-98bd-2a81b8e37061">
      <Terms xmlns="http://schemas.microsoft.com/office/infopath/2007/PartnerControls"/>
    </KPMGDataExternalAudience_NOTE>
    <MAJ_x0020_annuelle xmlns="2dc053e8-39c3-46f4-a45a-057eafd4ebc8">Non</MAJ_x0020_annuelle>
    <Rubrique_x0020_Restitution xmlns="2dc053e8-39c3-46f4-a45a-057eafd4ebc8">
      <Value>Packs complets - Grands Comptes</Value>
    </Rubrique_x0020_Restitution>
    <D_x00e9_tails xmlns="2dc053e8-39c3-46f4-a45a-057eafd4ebc8">N/A</D_x00e9_tails>
    <Category xmlns="2dc053e8-39c3-46f4-a45a-057eafd4ebc8" xsi:nil="true"/>
    <KPMGGlobalActiveStatus xmlns="2dc053e8-39c3-46f4-a45a-057eafd4ebc8">true</KPMGGlobalActiveStatus>
    <KPMGDataHideFromSearchResults xmlns="6a830378-f1b4-47c6-a9ed-d1e22b7b28b4">false</KPMGDataHideFromSearchResults>
    <Rubrique1 xmlns="2dc053e8-39c3-46f4-a45a-057eafd4ebc8">Exemples de restitutions clients</Rubrique1>
    <Rubrique2 xmlns="2dc053e8-39c3-46f4-a45a-057eafd4ebc8">N/A</Rubrique2>
  </documentManagement>
</p:properties>
</file>

<file path=customXml/item3.xml><?xml version="1.0" encoding="utf-8"?>
<?mso-contentType ?>
<SharedContentType xmlns="Microsoft.SharePoint.Taxonomy.ContentTypeSync" SourceId="2c98b1a5-2cfc-442a-a2e0-fec9a6eebbee" ContentTypeId="0x0101003AA4056345C845F498FA698911C48DFD" PreviousValue="false"/>
</file>

<file path=customXml/item4.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2CE6C1F1-8422-4BCB-B7BB-0453EA47EC9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a50a5df6-2e97-4653-98bd-2a81b8e37061"/>
    <ds:schemaRef ds:uri="6a830378-f1b4-47c6-a9ed-d1e22b7b28b4"/>
    <ds:schemaRef ds:uri="2dc053e8-39c3-46f4-a45a-057eafd4ebc8"/>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56D28789-1A46-498A-98B6-4787539D9834}">
  <ds:schemaRefs>
    <ds:schemaRef ds:uri="http://schemas.microsoft.com/office/2006/metadata/properties"/>
    <ds:schemaRef ds:uri="http://schemas.microsoft.com/office/2006/documentManagement/types"/>
    <ds:schemaRef ds:uri="http://schemas.microsoft.com/sharepoint/v3"/>
    <ds:schemaRef ds:uri="6a830378-f1b4-47c6-a9ed-d1e22b7b28b4"/>
    <ds:schemaRef ds:uri="http://purl.org/dc/elements/1.1/"/>
    <ds:schemaRef ds:uri="http://schemas.microsoft.com/office/infopath/2007/PartnerControls"/>
    <ds:schemaRef ds:uri="http://schemas.openxmlformats.org/package/2006/metadata/core-properties"/>
    <ds:schemaRef ds:uri="2dc053e8-39c3-46f4-a45a-057eafd4ebc8"/>
    <ds:schemaRef ds:uri="http://purl.org/dc/terms/"/>
    <ds:schemaRef ds:uri="a50a5df6-2e97-4653-98bd-2a81b8e37061"/>
    <ds:schemaRef ds:uri="http://www.w3.org/XML/1998/namespace"/>
    <ds:schemaRef ds:uri="http://purl.org/dc/dcmitype/"/>
  </ds:schemaRefs>
</ds:datastoreItem>
</file>

<file path=customXml/itemProps3.xml><?xml version="1.0" encoding="utf-8"?>
<ds:datastoreItem xmlns:ds="http://schemas.openxmlformats.org/officeDocument/2006/customXml" ds:itemID="{78F0FDA5-3845-4324-AAD0-8AA3C9C8B6AC}">
  <ds:schemaRefs>
    <ds:schemaRef ds:uri="Microsoft.SharePoint.Taxonomy.ContentTypeSync"/>
  </ds:schemaRefs>
</ds:datastoreItem>
</file>

<file path=customXml/itemProps4.xml><?xml version="1.0" encoding="utf-8"?>
<ds:datastoreItem xmlns:ds="http://schemas.openxmlformats.org/officeDocument/2006/customXml" ds:itemID="{DE398CE6-D7DD-487F-93AF-2A9E1DC29F4B}">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FR-KPMG Report Standard Template</Template>
  <TotalTime>7940</TotalTime>
  <Words>5130</Words>
  <Application>Microsoft Office PowerPoint</Application>
  <PresentationFormat>Personnalisé</PresentationFormat>
  <Paragraphs>761</Paragraphs>
  <Slides>30</Slides>
  <Notes>30</Notes>
  <HiddenSlides>0</HiddenSlides>
  <MMClips>0</MMClips>
  <ScaleCrop>false</ScaleCrop>
  <HeadingPairs>
    <vt:vector size="8" baseType="variant">
      <vt:variant>
        <vt:lpstr>Polices utilisées</vt:lpstr>
      </vt:variant>
      <vt:variant>
        <vt:i4>13</vt:i4>
      </vt:variant>
      <vt:variant>
        <vt:lpstr>Thème</vt:lpstr>
      </vt:variant>
      <vt:variant>
        <vt:i4>3</vt:i4>
      </vt:variant>
      <vt:variant>
        <vt:lpstr>Serveurs OLE incorporés</vt:lpstr>
      </vt:variant>
      <vt:variant>
        <vt:i4>2</vt:i4>
      </vt:variant>
      <vt:variant>
        <vt:lpstr>Titres des diapositives</vt:lpstr>
      </vt:variant>
      <vt:variant>
        <vt:i4>30</vt:i4>
      </vt:variant>
    </vt:vector>
  </HeadingPairs>
  <TitlesOfParts>
    <vt:vector size="48" baseType="lpstr">
      <vt:lpstr>Arial</vt:lpstr>
      <vt:lpstr>Arial Black</vt:lpstr>
      <vt:lpstr>Calibri</vt:lpstr>
      <vt:lpstr>KPMG Extralight</vt:lpstr>
      <vt:lpstr>KPMG Logo</vt:lpstr>
      <vt:lpstr>Times New Roman</vt:lpstr>
      <vt:lpstr>Univers 45 Light</vt:lpstr>
      <vt:lpstr>Univers 47 CondensedLight</vt:lpstr>
      <vt:lpstr>Univers for KPMG</vt:lpstr>
      <vt:lpstr>Univers for KPMG Light</vt:lpstr>
      <vt:lpstr>Univers LT Std 45 Light</vt:lpstr>
      <vt:lpstr>Wingdings</vt:lpstr>
      <vt:lpstr>Wingdings 3</vt:lpstr>
      <vt:lpstr>KPMG_Standard_4x3_0923_2015</vt:lpstr>
      <vt:lpstr>Conception personnalisée</vt:lpstr>
      <vt:lpstr>2_KPMG_Standard_0922_2015</vt:lpstr>
      <vt:lpstr>think-cell Slide</vt:lpstr>
      <vt:lpstr>Visio</vt:lpstr>
      <vt:lpstr>BELIEVE S.A.S. Synthèse des diligences intérimaires</vt:lpstr>
      <vt:lpstr>Préambule</vt:lpstr>
      <vt:lpstr>Présentation PowerPoint</vt:lpstr>
      <vt:lpstr>Présentation PowerPoint</vt:lpstr>
      <vt:lpstr>Etendue de la mission et responsabilité des Commissaires aux comptes</vt:lpstr>
      <vt:lpstr>Responsabilité de la Direction et du Comité d’audit</vt:lpstr>
      <vt:lpstr>Présentation PowerPoint</vt:lpstr>
      <vt:lpstr>Présentation PowerPoint</vt:lpstr>
      <vt:lpstr>Présentation PowerPoint</vt:lpstr>
      <vt:lpstr>Présentation PowerPoint</vt:lpstr>
      <vt:lpstr>Répartition des principaux cycles pour l’audit des comptes sociaux</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vector>
  </TitlesOfParts>
  <Company>KPMG</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Restitution Interimaire</dc:title>
  <dc:creator>Eddari, Audrey</dc:creator>
  <cp:keywords/>
  <dc:description/>
  <cp:lastModifiedBy>AZAKAK Yassine</cp:lastModifiedBy>
  <cp:revision>341</cp:revision>
  <cp:lastPrinted>2015-10-12T21:36:35Z</cp:lastPrinted>
  <dcterms:created xsi:type="dcterms:W3CDTF">2015-12-18T13:51:28Z</dcterms:created>
  <dcterms:modified xsi:type="dcterms:W3CDTF">2020-02-03T09:46:31Z</dcterms:modified>
  <cp:category>KPMG Confidential</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reated">
    <vt:filetime>2015-08-11T00:00:00Z</vt:filetime>
  </property>
  <property fmtid="{D5CDD505-2E9C-101B-9397-08002B2CF9AE}" pid="3" name="LastSaved">
    <vt:lpwstr>2015-08-11T02:00:00Z</vt:lpwstr>
  </property>
  <property fmtid="{D5CDD505-2E9C-101B-9397-08002B2CF9AE}" pid="4" name="ContentTypeId">
    <vt:lpwstr>0x0101003AA4056345C845F498FA698911C48DFD00C2FBFF3E270AB549BFA0461022145E24</vt:lpwstr>
  </property>
  <property fmtid="{D5CDD505-2E9C-101B-9397-08002B2CF9AE}" pid="5" name="Order">
    <vt:r8>295700</vt:r8>
  </property>
  <property fmtid="{D5CDD505-2E9C-101B-9397-08002B2CF9AE}" pid="6" name="Rubrique Restitution">
    <vt:lpwstr>;#Packs complets - Grands Comptes;#</vt:lpwstr>
  </property>
  <property fmtid="{D5CDD505-2E9C-101B-9397-08002B2CF9AE}" pid="7" name="KPMGGlobalActiveStatus">
    <vt:bool>true</vt:bool>
  </property>
  <property fmtid="{D5CDD505-2E9C-101B-9397-08002B2CF9AE}" pid="8" name="xd_ProgID">
    <vt:lpwstr/>
  </property>
  <property fmtid="{D5CDD505-2E9C-101B-9397-08002B2CF9AE}" pid="9" name="KPMG_MARKETS_PublicationType">
    <vt:lpwstr/>
  </property>
  <property fmtid="{D5CDD505-2E9C-101B-9397-08002B2CF9AE}" pid="10" name="Rubrique2">
    <vt:lpwstr>N/A</vt:lpwstr>
  </property>
  <property fmtid="{D5CDD505-2E9C-101B-9397-08002B2CF9AE}" pid="11" name="TemplateUrl">
    <vt:lpwstr/>
  </property>
  <property fmtid="{D5CDD505-2E9C-101B-9397-08002B2CF9AE}" pid="12" name="Détails">
    <vt:lpwstr>N/A</vt:lpwstr>
  </property>
  <property fmtid="{D5CDD505-2E9C-101B-9397-08002B2CF9AE}" pid="13" name="MAJ annuelle">
    <vt:lpwstr>Non</vt:lpwstr>
  </property>
  <property fmtid="{D5CDD505-2E9C-101B-9397-08002B2CF9AE}" pid="14" name="KPMG_AO_DocumentThumbnail">
    <vt:lpwstr/>
  </property>
  <property fmtid="{D5CDD505-2E9C-101B-9397-08002B2CF9AE}" pid="15" name="URL">
    <vt:lpwstr/>
  </property>
  <property fmtid="{D5CDD505-2E9C-101B-9397-08002B2CF9AE}" pid="16" name="Category">
    <vt:lpwstr/>
  </property>
  <property fmtid="{D5CDD505-2E9C-101B-9397-08002B2CF9AE}" pid="17" name="Rubrique1">
    <vt:lpwstr>Exemples de restitutions clients</vt:lpwstr>
  </property>
  <property fmtid="{D5CDD505-2E9C-101B-9397-08002B2CF9AE}" pid="18" name="KPMGDataBusinessProcess">
    <vt:lpwstr/>
  </property>
  <property fmtid="{D5CDD505-2E9C-101B-9397-08002B2CF9AE}" pid="19" name="KPMGDataTechnology">
    <vt:lpwstr/>
  </property>
  <property fmtid="{D5CDD505-2E9C-101B-9397-08002B2CF9AE}" pid="20" name="KPMGDataCountryOfOrigin">
    <vt:lpwstr/>
  </property>
  <property fmtid="{D5CDD505-2E9C-101B-9397-08002B2CF9AE}" pid="21" name="KPMGDataContentOwner">
    <vt:lpwstr/>
  </property>
  <property fmtid="{D5CDD505-2E9C-101B-9397-08002B2CF9AE}" pid="22" name="KPMGDataAcquisitions">
    <vt:lpwstr/>
  </property>
  <property fmtid="{D5CDD505-2E9C-101B-9397-08002B2CF9AE}" pid="23" name="KPMGDataRelevantCountries">
    <vt:lpwstr/>
  </property>
  <property fmtid="{D5CDD505-2E9C-101B-9397-08002B2CF9AE}" pid="24" name="KPMGDataServices">
    <vt:lpwstr/>
  </property>
  <property fmtid="{D5CDD505-2E9C-101B-9397-08002B2CF9AE}" pid="25" name="KPMGDataAlliances">
    <vt:lpwstr/>
  </property>
  <property fmtid="{D5CDD505-2E9C-101B-9397-08002B2CF9AE}" pid="26" name="KPMGDataContentUse">
    <vt:lpwstr>2;#Internal|e7bc1b22-1af5-432b-bb59-4ce8d56ef52d</vt:lpwstr>
  </property>
  <property fmtid="{D5CDD505-2E9C-101B-9397-08002B2CF9AE}" pid="27" name="KPMGDataFileType">
    <vt:lpwstr/>
  </property>
  <property fmtid="{D5CDD505-2E9C-101B-9397-08002B2CF9AE}" pid="28" name="KPMGDataEngagementPhase">
    <vt:lpwstr/>
  </property>
  <property fmtid="{D5CDD505-2E9C-101B-9397-08002B2CF9AE}" pid="29" name="KPMGDataTaxTechnical">
    <vt:lpwstr/>
  </property>
  <property fmtid="{D5CDD505-2E9C-101B-9397-08002B2CF9AE}" pid="30" name="KPMGDataAudienceLevel">
    <vt:lpwstr/>
  </property>
  <property fmtid="{D5CDD505-2E9C-101B-9397-08002B2CF9AE}" pid="31" name="KPMGDataMarkets">
    <vt:lpwstr/>
  </property>
  <property fmtid="{D5CDD505-2E9C-101B-9397-08002B2CF9AE}" pid="32" name="KPMGDataPropositions">
    <vt:lpwstr/>
  </property>
  <property fmtid="{D5CDD505-2E9C-101B-9397-08002B2CF9AE}" pid="33" name="KPMGDataContentCategoryType">
    <vt:lpwstr/>
  </property>
  <property fmtid="{D5CDD505-2E9C-101B-9397-08002B2CF9AE}" pid="34" name="KPMGDataCentreOfExcellecnce">
    <vt:lpwstr/>
  </property>
  <property fmtid="{D5CDD505-2E9C-101B-9397-08002B2CF9AE}" pid="35" name="KPMGDataExternalAudience">
    <vt:lpwstr/>
  </property>
  <property fmtid="{D5CDD505-2E9C-101B-9397-08002B2CF9AE}" pid="36" name="KPMGDataLanguage">
    <vt:lpwstr>13;#French|4ec6b3f6-8cae-432a-8350-61348640ceff</vt:lpwstr>
  </property>
</Properties>
</file>